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2" r:id="rId4"/>
    <p:sldMasterId id="2147483685" r:id="rId5"/>
  </p:sldMasterIdLst>
  <p:notesMasterIdLst>
    <p:notesMasterId r:id="rId57"/>
  </p:notesMasterIdLst>
  <p:sldIdLst>
    <p:sldId id="256" r:id="rId6"/>
    <p:sldId id="257" r:id="rId7"/>
    <p:sldId id="311" r:id="rId8"/>
    <p:sldId id="319" r:id="rId9"/>
    <p:sldId id="390" r:id="rId10"/>
    <p:sldId id="391" r:id="rId11"/>
    <p:sldId id="258" r:id="rId12"/>
    <p:sldId id="267" r:id="rId13"/>
    <p:sldId id="314" r:id="rId14"/>
    <p:sldId id="326" r:id="rId15"/>
    <p:sldId id="312" r:id="rId16"/>
    <p:sldId id="327" r:id="rId17"/>
    <p:sldId id="364" r:id="rId18"/>
    <p:sldId id="337" r:id="rId19"/>
    <p:sldId id="338" r:id="rId20"/>
    <p:sldId id="365" r:id="rId21"/>
    <p:sldId id="331" r:id="rId22"/>
    <p:sldId id="362" r:id="rId23"/>
    <p:sldId id="328" r:id="rId24"/>
    <p:sldId id="367" r:id="rId25"/>
    <p:sldId id="366" r:id="rId26"/>
    <p:sldId id="259" r:id="rId27"/>
    <p:sldId id="313" r:id="rId28"/>
    <p:sldId id="279" r:id="rId29"/>
    <p:sldId id="260" r:id="rId30"/>
    <p:sldId id="480" r:id="rId31"/>
    <p:sldId id="339" r:id="rId32"/>
    <p:sldId id="305" r:id="rId33"/>
    <p:sldId id="293" r:id="rId34"/>
    <p:sldId id="292" r:id="rId35"/>
    <p:sldId id="291" r:id="rId36"/>
    <p:sldId id="290" r:id="rId37"/>
    <p:sldId id="351" r:id="rId38"/>
    <p:sldId id="262" r:id="rId39"/>
    <p:sldId id="299" r:id="rId40"/>
    <p:sldId id="369" r:id="rId41"/>
    <p:sldId id="349" r:id="rId42"/>
    <p:sldId id="363" r:id="rId43"/>
    <p:sldId id="354" r:id="rId44"/>
    <p:sldId id="335" r:id="rId45"/>
    <p:sldId id="353" r:id="rId46"/>
    <p:sldId id="361" r:id="rId47"/>
    <p:sldId id="370" r:id="rId48"/>
    <p:sldId id="264" r:id="rId49"/>
    <p:sldId id="545" r:id="rId50"/>
    <p:sldId id="301" r:id="rId51"/>
    <p:sldId id="300" r:id="rId52"/>
    <p:sldId id="356" r:id="rId53"/>
    <p:sldId id="302" r:id="rId54"/>
    <p:sldId id="357" r:id="rId55"/>
    <p:sldId id="359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ette" initials="J" lastIdx="1" clrIdx="0">
    <p:extLst>
      <p:ext uri="{19B8F6BF-5375-455C-9EA6-DF929625EA0E}">
        <p15:presenceInfo xmlns:p15="http://schemas.microsoft.com/office/powerpoint/2012/main" userId="Juliette" providerId="None"/>
      </p:ext>
    </p:extLst>
  </p:cmAuthor>
  <p:cmAuthor id="2" name="Florine P. (MEP)" initials="FP(" lastIdx="7" clrIdx="1">
    <p:extLst>
      <p:ext uri="{19B8F6BF-5375-455C-9EA6-DF929625EA0E}">
        <p15:presenceInfo xmlns:p15="http://schemas.microsoft.com/office/powerpoint/2012/main" userId="S-1-5-21-616959859-4038205193-10225837-16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F9F5D7"/>
    <a:srgbClr val="DCA302"/>
    <a:srgbClr val="FFB9B9"/>
    <a:srgbClr val="DE5A00"/>
    <a:srgbClr val="76B54B"/>
    <a:srgbClr val="E5C36E"/>
    <a:srgbClr val="9D2340"/>
    <a:srgbClr val="FFFAEB"/>
    <a:srgbClr val="FAE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85783" autoAdjust="0"/>
  </p:normalViewPr>
  <p:slideViewPr>
    <p:cSldViewPr snapToGrid="0">
      <p:cViewPr varScale="1">
        <p:scale>
          <a:sx n="96" d="100"/>
          <a:sy n="96" d="100"/>
        </p:scale>
        <p:origin x="86" y="1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4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6FFF9-E559-42CB-B1AB-7F8C21907A58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59512-1F12-4393-A078-340EED33327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02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ce réservé des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2942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16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16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2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10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74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50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39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92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50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fr-FR" dirty="0" err="1">
                <a:latin typeface="Arial" panose="020B0604020202020204" pitchFamily="34" charset="0"/>
              </a:rPr>
              <a:t>Refaire</a:t>
            </a:r>
            <a:r>
              <a:rPr lang="en-US" altLang="fr-FR" dirty="0">
                <a:latin typeface="Arial" panose="020B0604020202020204" pitchFamily="34" charset="0"/>
              </a:rPr>
              <a:t> </a:t>
            </a:r>
            <a:r>
              <a:rPr lang="en-US" altLang="fr-FR" dirty="0" err="1">
                <a:latin typeface="Arial" panose="020B0604020202020204" pitchFamily="34" charset="0"/>
              </a:rPr>
              <a:t>tous</a:t>
            </a:r>
            <a:r>
              <a:rPr lang="en-US" altLang="fr-FR" dirty="0">
                <a:latin typeface="Arial" panose="020B0604020202020204" pitchFamily="34" charset="0"/>
              </a:rPr>
              <a:t> les dessins</a:t>
            </a:r>
          </a:p>
        </p:txBody>
      </p:sp>
    </p:spTree>
    <p:extLst>
      <p:ext uri="{BB962C8B-B14F-4D97-AF65-F5344CB8AC3E}">
        <p14:creationId xmlns:p14="http://schemas.microsoft.com/office/powerpoint/2010/main" val="3715218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353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576690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09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3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968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6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6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59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65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296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654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975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13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4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8292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52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09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1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966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254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81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7588" name="Espace réservé du numéro de diapositive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C9CCF-A5EC-4874-A5B1-B9F61CE93BAC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002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255F7D93-14CE-4B23-B839-E3C5BF064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E9D63037-1BE8-4B87-9FC4-344A58A7D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776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497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368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456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056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1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B0508AB-F3F2-4769-9694-5BE17744F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595A19D-EEE1-44DB-AB31-C55A3DC92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DC3AFC2-328A-402F-8E8D-B3419525C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8942E29-1D9A-4AD9-A126-6838E6D01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257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84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351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25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321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26A0C-790C-4C0F-A23C-5C3385D8B0AD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375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A9535-140F-43A3-8233-C9395D24728B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688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8C7AD-D771-4DDC-8AD4-D2AD49C9AA1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0184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241B-5252-4596-8A1F-F8DC6F4624E0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838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769B-7EE5-4736-A1C5-D147F57F96C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61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FC587-F4BE-482B-8A74-5CC02EDB0BF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0567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DB4B6-DA36-45C4-AF9A-8CBF445D10E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4438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2D4C-9DD0-42E4-AB6C-25049C1A7B8D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1071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130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ED664-0386-4981-969D-6FA5C22B5F4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5357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556B0-169B-4FA4-8650-10E15B867DE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9051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7661E-59A0-405B-B2B4-AF77C25FF374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7550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88851-A7D5-49B1-8CE3-366337D7494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819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27A4D-394C-407F-913B-C84E5EE5FECF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03790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33F36-6C8A-41A9-8744-53B11B678E7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8845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52981-831E-410A-927A-306E40DF3D7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3695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F3DA3-B20F-47F8-9426-4816F246D01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39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805CD-84EF-4A45-BE2A-90C8A871718B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8133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BC856-8E54-4F40-8C54-FDC19628BDE1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5513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809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D1EC-9CC5-42B7-92BB-75D3BF55DC35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1225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F11F3-4E65-446A-8B86-82E07F35197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4520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D72CC-608E-4370-A9A8-98B4F21B3BA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1482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42CB-43B3-4A26-A6E1-4B32276879F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87858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49000" y="6548438"/>
            <a:ext cx="1104900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altLang="fr-FR"/>
              <a:t>H</a:t>
            </a:r>
            <a:fld id="{7C763DFB-6FDE-429A-A454-27E5197FBD72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9157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894F7-6139-495E-B2A9-CFFBB0368716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57366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E07DC-1336-4114-BC1C-E167DDE5454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2365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F6207-7869-4BB7-870B-5F1D092057C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42509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63A88-7000-41C3-9E22-0E28FD3E62D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1960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96DB1-81D0-4F73-A1E4-B6B398C39C2A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836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172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1D6AF-A154-49B6-9A33-A78DA3E67A09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777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6FBAD-3593-4B64-8049-3A7571C5E6EC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310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FE0F1-0270-4944-97B0-B7C6ECBB53E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5225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B7AE8-525F-486B-A181-DE9A08A5F7D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3429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D744-440E-4834-92B0-A8028A7637E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93793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B423D-8F7B-467F-B4A4-C5578B5E9EE3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7948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0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57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052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90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224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1F0F7-0D5A-47C9-B51E-39E530A40372}" type="datetimeFigureOut">
              <a:rPr lang="fr-FR" smtClean="0"/>
              <a:t>21/05/2021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745D2-ABD5-4A0C-AF85-7906AC0C02FA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5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D678F9D-891E-429E-A11D-A03025237F57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037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r-FR"/>
              <a:t>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C2CBE0-6216-4B8B-840D-A272F4EC1BA8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421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B151AFB-16AD-4281-852B-D0934ABF6D5E}" type="slidenum">
              <a:rPr lang="fr-FR" altLang="fr-FR"/>
              <a:pPr>
                <a:defRPr/>
              </a:pPr>
              <a:t>‹N›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57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2.png"/><Relationship Id="rId18" Type="http://schemas.openxmlformats.org/officeDocument/2006/relationships/image" Target="../media/image48.png"/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12" Type="http://schemas.openxmlformats.org/officeDocument/2006/relationships/image" Target="../media/image11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14.png"/><Relationship Id="rId10" Type="http://schemas.openxmlformats.org/officeDocument/2006/relationships/image" Target="../media/image56.png"/><Relationship Id="rId19" Type="http://schemas.openxmlformats.org/officeDocument/2006/relationships/image" Target="../media/image10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6.png"/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12" Type="http://schemas.openxmlformats.org/officeDocument/2006/relationships/image" Target="../media/image56.png"/><Relationship Id="rId2" Type="http://schemas.openxmlformats.org/officeDocument/2006/relationships/image" Target="../media/image58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image" Target="../media/image49.png"/><Relationship Id="rId5" Type="http://schemas.openxmlformats.org/officeDocument/2006/relationships/image" Target="../media/image13.png"/><Relationship Id="rId15" Type="http://schemas.openxmlformats.org/officeDocument/2006/relationships/image" Target="../media/image48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62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0.png"/><Relationship Id="rId3" Type="http://schemas.openxmlformats.org/officeDocument/2006/relationships/image" Target="../media/image64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47.png"/><Relationship Id="rId5" Type="http://schemas.openxmlformats.org/officeDocument/2006/relationships/image" Target="../media/image66.png"/><Relationship Id="rId1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microsoft.com/office/2007/relationships/hdphoto" Target="../media/hdphoto6.wdp"/><Relationship Id="rId9" Type="http://schemas.openxmlformats.org/officeDocument/2006/relationships/image" Target="../media/image14.png"/><Relationship Id="rId1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5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slide" Target="slide16.xml"/><Relationship Id="rId5" Type="http://schemas.openxmlformats.org/officeDocument/2006/relationships/image" Target="../media/image11.png"/><Relationship Id="rId10" Type="http://schemas.openxmlformats.org/officeDocument/2006/relationships/image" Target="../media/image41.png"/><Relationship Id="rId4" Type="http://schemas.microsoft.com/office/2007/relationships/hdphoto" Target="../media/hdphoto6.wdp"/><Relationship Id="rId9" Type="http://schemas.openxmlformats.org/officeDocument/2006/relationships/slide" Target="slide5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16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6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image" Target="../media/image68.jpeg"/><Relationship Id="rId7" Type="http://schemas.openxmlformats.org/officeDocument/2006/relationships/image" Target="../media/image1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46.png"/><Relationship Id="rId5" Type="http://schemas.openxmlformats.org/officeDocument/2006/relationships/image" Target="../media/image48.png"/><Relationship Id="rId10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microsoft.com/office/2007/relationships/hdphoto" Target="../media/hdphoto9.wdp"/><Relationship Id="rId3" Type="http://schemas.openxmlformats.org/officeDocument/2006/relationships/image" Target="../media/image11.png"/><Relationship Id="rId21" Type="http://schemas.microsoft.com/office/2007/relationships/hdphoto" Target="../media/hdphoto10.wdp"/><Relationship Id="rId7" Type="http://schemas.openxmlformats.org/officeDocument/2006/relationships/image" Target="../media/image73.png"/><Relationship Id="rId12" Type="http://schemas.openxmlformats.org/officeDocument/2006/relationships/image" Target="../media/image50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6" Type="http://schemas.microsoft.com/office/2007/relationships/hdphoto" Target="../media/hdphoto8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24" Type="http://schemas.openxmlformats.org/officeDocument/2006/relationships/image" Target="../media/image10.png"/><Relationship Id="rId5" Type="http://schemas.openxmlformats.org/officeDocument/2006/relationships/image" Target="../media/image13.png"/><Relationship Id="rId15" Type="http://schemas.openxmlformats.org/officeDocument/2006/relationships/image" Target="../media/image75.png"/><Relationship Id="rId23" Type="http://schemas.microsoft.com/office/2007/relationships/hdphoto" Target="../media/hdphoto11.wdp"/><Relationship Id="rId10" Type="http://schemas.microsoft.com/office/2007/relationships/hdphoto" Target="../media/hdphoto7.wdp"/><Relationship Id="rId19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74.png"/><Relationship Id="rId14" Type="http://schemas.openxmlformats.org/officeDocument/2006/relationships/image" Target="../media/image16.png"/><Relationship Id="rId22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openxmlformats.org/officeDocument/2006/relationships/image" Target="../media/image77.png"/><Relationship Id="rId3" Type="http://schemas.openxmlformats.org/officeDocument/2006/relationships/image" Target="../media/image79.png"/><Relationship Id="rId7" Type="http://schemas.openxmlformats.org/officeDocument/2006/relationships/image" Target="../media/image14.png"/><Relationship Id="rId12" Type="http://schemas.openxmlformats.org/officeDocument/2006/relationships/image" Target="../media/image50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6" Type="http://schemas.microsoft.com/office/2007/relationships/hdphoto" Target="../media/hdphoto8.wdp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image" Target="../media/image75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74.pn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3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4.png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11" Type="http://schemas.openxmlformats.org/officeDocument/2006/relationships/hyperlink" Target="https://epha.org/wp-content/uploads/2020/10/final-health-costs-of-air-pollution-in-european-cities-and-the-linkage-with-transport.pdf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86.png"/><Relationship Id="rId4" Type="http://schemas.microsoft.com/office/2007/relationships/hdphoto" Target="../media/hdphoto12.wdp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slide" Target="slide30.xml"/><Relationship Id="rId1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slide" Target="slide32.xml"/><Relationship Id="rId2" Type="http://schemas.openxmlformats.org/officeDocument/2006/relationships/notesSlide" Target="../notesSlides/notesSlide27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90.png"/><Relationship Id="rId5" Type="http://schemas.openxmlformats.org/officeDocument/2006/relationships/image" Target="../media/image13.png"/><Relationship Id="rId15" Type="http://schemas.openxmlformats.org/officeDocument/2006/relationships/slide" Target="slide29.xml"/><Relationship Id="rId10" Type="http://schemas.openxmlformats.org/officeDocument/2006/relationships/image" Target="../media/image89.png"/><Relationship Id="rId4" Type="http://schemas.openxmlformats.org/officeDocument/2006/relationships/image" Target="../media/image12.png"/><Relationship Id="rId9" Type="http://schemas.openxmlformats.org/officeDocument/2006/relationships/slide" Target="slide50.xml"/><Relationship Id="rId1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17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microsoft.com/office/2007/relationships/hdphoto" Target="../media/hdphoto3.wdp"/><Relationship Id="rId20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11" Type="http://schemas.openxmlformats.org/officeDocument/2006/relationships/image" Target="../media/image10.png"/><Relationship Id="rId5" Type="http://schemas.openxmlformats.org/officeDocument/2006/relationships/image" Target="../media/image96.png"/><Relationship Id="rId10" Type="http://schemas.openxmlformats.org/officeDocument/2006/relationships/image" Target="../media/image14.png"/><Relationship Id="rId4" Type="http://schemas.openxmlformats.org/officeDocument/2006/relationships/image" Target="../media/image93.png"/><Relationship Id="rId9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png"/><Relationship Id="rId11" Type="http://schemas.openxmlformats.org/officeDocument/2006/relationships/image" Target="../media/image102.png"/><Relationship Id="rId5" Type="http://schemas.openxmlformats.org/officeDocument/2006/relationships/slide" Target="slide11.xml"/><Relationship Id="rId15" Type="http://schemas.openxmlformats.org/officeDocument/2006/relationships/image" Target="../media/image12.png"/><Relationship Id="rId10" Type="http://schemas.openxmlformats.org/officeDocument/2006/relationships/slide" Target="slide28.xml"/><Relationship Id="rId4" Type="http://schemas.openxmlformats.org/officeDocument/2006/relationships/image" Target="../media/image99.png"/><Relationship Id="rId9" Type="http://schemas.openxmlformats.org/officeDocument/2006/relationships/image" Target="../media/image14.png"/><Relationship Id="rId1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6.png"/><Relationship Id="rId10" Type="http://schemas.openxmlformats.org/officeDocument/2006/relationships/image" Target="../media/image10.png"/><Relationship Id="rId4" Type="http://schemas.openxmlformats.org/officeDocument/2006/relationships/image" Target="../media/image105.png"/><Relationship Id="rId9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7.jpeg"/><Relationship Id="rId7" Type="http://schemas.openxmlformats.org/officeDocument/2006/relationships/image" Target="../media/image1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0.png"/><Relationship Id="rId11" Type="http://schemas.openxmlformats.org/officeDocument/2006/relationships/image" Target="../media/image111.png"/><Relationship Id="rId5" Type="http://schemas.openxmlformats.org/officeDocument/2006/relationships/image" Target="../media/image109.jpeg"/><Relationship Id="rId10" Type="http://schemas.openxmlformats.org/officeDocument/2006/relationships/image" Target="../media/image14.png"/><Relationship Id="rId4" Type="http://schemas.openxmlformats.org/officeDocument/2006/relationships/image" Target="../media/image108.jpeg"/><Relationship Id="rId9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7.png"/><Relationship Id="rId3" Type="http://schemas.openxmlformats.org/officeDocument/2006/relationships/image" Target="../media/image113.png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image" Target="../media/image82.png"/><Relationship Id="rId5" Type="http://schemas.microsoft.com/office/2007/relationships/hdphoto" Target="../media/hdphoto13.wdp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14.png"/><Relationship Id="rId9" Type="http://schemas.openxmlformats.org/officeDocument/2006/relationships/image" Target="../media/image14.png"/><Relationship Id="rId1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tags" Target="../tags/tag9.xml"/><Relationship Id="rId21" Type="http://schemas.openxmlformats.org/officeDocument/2006/relationships/image" Target="../media/image23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microsoft.com/office/2007/relationships/hdphoto" Target="../media/hdphoto2.wdp"/><Relationship Id="rId2" Type="http://schemas.openxmlformats.org/officeDocument/2006/relationships/tags" Target="../tags/tag8.xml"/><Relationship Id="rId16" Type="http://schemas.openxmlformats.org/officeDocument/2006/relationships/image" Target="../media/image17.png"/><Relationship Id="rId20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36.xm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Relationship Id="rId14" Type="http://schemas.openxmlformats.org/officeDocument/2006/relationships/image" Target="../media/image24.png"/><Relationship Id="rId2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openxmlformats.org/officeDocument/2006/relationships/tags" Target="../tags/tag12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tags" Target="../tags/tag11.xml"/><Relationship Id="rId16" Type="http://schemas.openxmlformats.org/officeDocument/2006/relationships/image" Target="../media/image20.png"/><Relationship Id="rId20" Type="http://schemas.openxmlformats.org/officeDocument/2006/relationships/image" Target="../media/image10.png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7.xml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openxmlformats.org/officeDocument/2006/relationships/image" Target="../media/image11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56.png"/><Relationship Id="rId1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16.png"/><Relationship Id="rId12" Type="http://schemas.openxmlformats.org/officeDocument/2006/relationships/image" Target="../media/image4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20.png"/><Relationship Id="rId5" Type="http://schemas.openxmlformats.org/officeDocument/2006/relationships/image" Target="../media/image13.png"/><Relationship Id="rId15" Type="http://schemas.openxmlformats.org/officeDocument/2006/relationships/image" Target="../media/image46.png"/><Relationship Id="rId10" Type="http://schemas.openxmlformats.org/officeDocument/2006/relationships/image" Target="../media/image119.png"/><Relationship Id="rId4" Type="http://schemas.openxmlformats.org/officeDocument/2006/relationships/image" Target="../media/image12.png"/><Relationship Id="rId9" Type="http://schemas.openxmlformats.org/officeDocument/2006/relationships/image" Target="../media/image118.png"/><Relationship Id="rId1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18" Type="http://schemas.openxmlformats.org/officeDocument/2006/relationships/image" Target="../media/image15.png"/><Relationship Id="rId3" Type="http://schemas.openxmlformats.org/officeDocument/2006/relationships/tags" Target="../tags/tag6.xml"/><Relationship Id="rId21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microsoft.com/office/2007/relationships/hdphoto" Target="../media/hdphoto4.wdp"/><Relationship Id="rId25" Type="http://schemas.openxmlformats.org/officeDocument/2006/relationships/image" Target="../media/image10.png"/><Relationship Id="rId2" Type="http://schemas.openxmlformats.org/officeDocument/2006/relationships/tags" Target="../tags/tag5.xml"/><Relationship Id="rId16" Type="http://schemas.openxmlformats.org/officeDocument/2006/relationships/image" Target="../media/image24.png"/><Relationship Id="rId20" Type="http://schemas.openxmlformats.org/officeDocument/2006/relationships/image" Target="../media/image25.png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24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5" Type="http://schemas.microsoft.com/office/2007/relationships/hdphoto" Target="../media/hdphoto1.wdp"/><Relationship Id="rId23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slide" Target="slide5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15.png"/><Relationship Id="rId3" Type="http://schemas.openxmlformats.org/officeDocument/2006/relationships/tags" Target="../tags/tag15.xml"/><Relationship Id="rId21" Type="http://schemas.openxmlformats.org/officeDocument/2006/relationships/image" Target="../media/image12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tags" Target="../tags/tag1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notesSlide" Target="../notesSlides/notesSlide39.xml"/><Relationship Id="rId15" Type="http://schemas.microsoft.com/office/2007/relationships/hdphoto" Target="../media/hdphoto4.wdp"/><Relationship Id="rId23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12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Relationship Id="rId14" Type="http://schemas.openxmlformats.org/officeDocument/2006/relationships/image" Target="../media/image24.png"/><Relationship Id="rId2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18" Type="http://schemas.openxmlformats.org/officeDocument/2006/relationships/image" Target="../media/image135.jpeg"/><Relationship Id="rId3" Type="http://schemas.openxmlformats.org/officeDocument/2006/relationships/image" Target="../media/image11.png"/><Relationship Id="rId21" Type="http://schemas.openxmlformats.org/officeDocument/2006/relationships/image" Target="../media/image138.jpe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17" Type="http://schemas.openxmlformats.org/officeDocument/2006/relationships/image" Target="../media/image13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33.jpeg"/><Relationship Id="rId20" Type="http://schemas.openxmlformats.org/officeDocument/2006/relationships/image" Target="../media/image13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28.png"/><Relationship Id="rId5" Type="http://schemas.openxmlformats.org/officeDocument/2006/relationships/image" Target="../media/image13.png"/><Relationship Id="rId15" Type="http://schemas.openxmlformats.org/officeDocument/2006/relationships/image" Target="../media/image132.png"/><Relationship Id="rId23" Type="http://schemas.openxmlformats.org/officeDocument/2006/relationships/image" Target="../media/image10.png"/><Relationship Id="rId10" Type="http://schemas.openxmlformats.org/officeDocument/2006/relationships/image" Target="../media/image127.png"/><Relationship Id="rId19" Type="http://schemas.openxmlformats.org/officeDocument/2006/relationships/image" Target="../media/image136.jpeg"/><Relationship Id="rId4" Type="http://schemas.openxmlformats.org/officeDocument/2006/relationships/image" Target="../media/image12.png"/><Relationship Id="rId9" Type="http://schemas.openxmlformats.org/officeDocument/2006/relationships/image" Target="../media/image126.jpeg"/><Relationship Id="rId14" Type="http://schemas.openxmlformats.org/officeDocument/2006/relationships/image" Target="../media/image131.png"/><Relationship Id="rId22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hyperlink" Target="http://www.noielaria.it/" TargetMode="External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hyperlink" Target="http://www.lairetmoi.org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3.jpeg"/><Relationship Id="rId11" Type="http://schemas.openxmlformats.org/officeDocument/2006/relationships/image" Target="../media/image147.png"/><Relationship Id="rId5" Type="http://schemas.openxmlformats.org/officeDocument/2006/relationships/image" Target="../media/image142.png"/><Relationship Id="rId10" Type="http://schemas.openxmlformats.org/officeDocument/2006/relationships/image" Target="../media/image146.png"/><Relationship Id="rId4" Type="http://schemas.openxmlformats.org/officeDocument/2006/relationships/image" Target="../media/image141.png"/><Relationship Id="rId9" Type="http://schemas.openxmlformats.org/officeDocument/2006/relationships/image" Target="../media/image1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102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2.png"/><Relationship Id="rId5" Type="http://schemas.openxmlformats.org/officeDocument/2006/relationships/image" Target="../media/image151.png"/><Relationship Id="rId4" Type="http://schemas.openxmlformats.org/officeDocument/2006/relationships/image" Target="../media/image1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.png"/><Relationship Id="rId5" Type="http://schemas.openxmlformats.org/officeDocument/2006/relationships/image" Target="../media/image102.png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9.xml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28.xml"/><Relationship Id="rId5" Type="http://schemas.openxmlformats.org/officeDocument/2006/relationships/image" Target="../media/image151.png"/><Relationship Id="rId4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2.png"/><Relationship Id="rId5" Type="http://schemas.openxmlformats.org/officeDocument/2006/relationships/image" Target="../media/image151.pn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image" Target="../media/image31.png"/><Relationship Id="rId21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34.png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33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49.xml"/><Relationship Id="rId18" Type="http://schemas.openxmlformats.org/officeDocument/2006/relationships/image" Target="../media/image48.png"/><Relationship Id="rId3" Type="http://schemas.openxmlformats.org/officeDocument/2006/relationships/image" Target="../media/image37.png"/><Relationship Id="rId21" Type="http://schemas.microsoft.com/office/2007/relationships/hdphoto" Target="../media/hdphoto5.wdp"/><Relationship Id="rId7" Type="http://schemas.openxmlformats.org/officeDocument/2006/relationships/slide" Target="slide47.xml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slide" Target="slide48.xml"/><Relationship Id="rId10" Type="http://schemas.openxmlformats.org/officeDocument/2006/relationships/slide" Target="slide46.xml"/><Relationship Id="rId19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/>
          <p:nvPr/>
        </p:nvSpPr>
        <p:spPr>
          <a:xfrm>
            <a:off x="871538" y="-12700"/>
            <a:ext cx="11320462" cy="2644775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52388"/>
            <a:ext cx="14097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2"/>
          <p:cNvSpPr/>
          <p:nvPr/>
        </p:nvSpPr>
        <p:spPr>
          <a:xfrm>
            <a:off x="4230470" y="172659"/>
            <a:ext cx="2211388" cy="579438"/>
          </a:xfrm>
          <a:prstGeom prst="round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Modulo </a:t>
            </a:r>
            <a:r>
              <a:rPr lang="fr-FR" sz="2800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-1" y="0"/>
            <a:ext cx="3881869" cy="6857999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  <a:gd name="connsiteX0" fmla="*/ 1852 w 1325958"/>
              <a:gd name="connsiteY0" fmla="*/ 0 h 6915752"/>
              <a:gd name="connsiteX1" fmla="*/ 1325958 w 1325958"/>
              <a:gd name="connsiteY1" fmla="*/ 10046 h 6915752"/>
              <a:gd name="connsiteX2" fmla="*/ 1096126 w 1325958"/>
              <a:gd name="connsiteY2" fmla="*/ 6915752 h 6915752"/>
              <a:gd name="connsiteX3" fmla="*/ 1852 w 1325958"/>
              <a:gd name="connsiteY3" fmla="*/ 6906127 h 6915752"/>
              <a:gd name="connsiteX4" fmla="*/ 1852 w 1325958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5958" h="6915752">
                <a:moveTo>
                  <a:pt x="1852" y="0"/>
                </a:moveTo>
                <a:lnTo>
                  <a:pt x="1325958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6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20" y="1389062"/>
            <a:ext cx="96837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00" y="0"/>
            <a:ext cx="8226934" cy="721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043238" y="752097"/>
            <a:ext cx="90519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L’</a:t>
            </a:r>
            <a:r>
              <a:rPr kumimoji="0" lang="fr-FR" alt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inquinamento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dell’aria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negli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ambienti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interni</a:t>
            </a:r>
            <a:r>
              <a:rPr kumimoji="0" lang="fr-FR" alt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(indoor)</a:t>
            </a:r>
          </a:p>
        </p:txBody>
      </p:sp>
      <p:pic>
        <p:nvPicPr>
          <p:cNvPr id="14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245" y="3025775"/>
            <a:ext cx="2400300" cy="9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313" y="6042025"/>
            <a:ext cx="588962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AA7C49-622F-418E-B262-0F8872719EB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985375" y="3924300"/>
            <a:ext cx="4102100" cy="336550"/>
          </a:xfrm>
          <a:prstGeom prst="rect">
            <a:avLst/>
          </a:prstGeom>
          <a:noFill/>
          <a:ln w="12700">
            <a:noFill/>
            <a:prstDash val="dash"/>
            <a:round/>
            <a:headEnd/>
            <a:tailEnd/>
          </a:ln>
          <a:effectLst/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  <a:cs typeface="Arial" panose="020B0604020202020204" pitchFamily="34" charset="0"/>
              </a:rPr>
              <a:t>Version Mars 2021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25A46CD-E2FD-4298-A2F7-B87926FC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0" y="5226149"/>
            <a:ext cx="3371850" cy="1862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3000" b="1" dirty="0">
                <a:solidFill>
                  <a:srgbClr val="00B0F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SALVAGUARDIAMO INSIEME LA NOSTRA ARIA!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5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Immagine 38">
            <a:extLst>
              <a:ext uri="{FF2B5EF4-FFF2-40B4-BE49-F238E27FC236}">
                <a16:creationId xmlns:a16="http://schemas.microsoft.com/office/drawing/2014/main" id="{5183C42F-B5CF-4408-950E-105ACA2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2893128" cy="262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499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" y="0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9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708808" y="219075"/>
            <a:ext cx="5483192" cy="1058579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L’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inquinamento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generato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da chi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sta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all’interno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055CFA8B-C3AC-45B7-9C06-E571E3612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08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"/>
          <p:cNvSpPr/>
          <p:nvPr/>
        </p:nvSpPr>
        <p:spPr>
          <a:xfrm>
            <a:off x="-382385" y="-12700"/>
            <a:ext cx="12574385" cy="147893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2288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97000" y="100303"/>
            <a:ext cx="10706100" cy="553998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Che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cos’è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negli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ambienti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interni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inquina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l’aria? </a:t>
            </a:r>
          </a:p>
        </p:txBody>
      </p:sp>
      <p:grpSp>
        <p:nvGrpSpPr>
          <p:cNvPr id="3" name="Groupe cigarette"/>
          <p:cNvGrpSpPr/>
          <p:nvPr/>
        </p:nvGrpSpPr>
        <p:grpSpPr>
          <a:xfrm>
            <a:off x="2515995" y="1643587"/>
            <a:ext cx="2228850" cy="1965007"/>
            <a:chOff x="2349885" y="1653892"/>
            <a:chExt cx="2228850" cy="1965007"/>
          </a:xfrm>
        </p:grpSpPr>
        <p:grpSp>
          <p:nvGrpSpPr>
            <p:cNvPr id="2" name="Groupe 1"/>
            <p:cNvGrpSpPr/>
            <p:nvPr/>
          </p:nvGrpSpPr>
          <p:grpSpPr>
            <a:xfrm>
              <a:off x="2349885" y="1653892"/>
              <a:ext cx="2228850" cy="1881015"/>
              <a:chOff x="2378075" y="1643063"/>
              <a:chExt cx="2228850" cy="1881015"/>
            </a:xfrm>
          </p:grpSpPr>
          <p:pic>
            <p:nvPicPr>
              <p:cNvPr id="35" name="Img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8425" y="1643063"/>
                <a:ext cx="1841500" cy="130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xt1"/>
              <p:cNvSpPr>
                <a:spLocks noChangeArrowheads="1"/>
              </p:cNvSpPr>
              <p:nvPr/>
            </p:nvSpPr>
            <p:spPr bwMode="auto">
              <a:xfrm>
                <a:off x="2378075" y="3047024"/>
                <a:ext cx="2228850" cy="477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5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Fumare</a:t>
                </a:r>
                <a:endParaRPr lang="fr-FR" altLang="fr-FR" sz="25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44" name="Btn_Plus-1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3798" y="3078899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e casseol"/>
          <p:cNvGrpSpPr/>
          <p:nvPr/>
        </p:nvGrpSpPr>
        <p:grpSpPr>
          <a:xfrm>
            <a:off x="5414023" y="1203348"/>
            <a:ext cx="2752725" cy="2488993"/>
            <a:chOff x="5673725" y="1187450"/>
            <a:chExt cx="2752725" cy="2488993"/>
          </a:xfrm>
        </p:grpSpPr>
        <p:pic>
          <p:nvPicPr>
            <p:cNvPr id="28" name="Img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688" y="1187450"/>
              <a:ext cx="1450975" cy="20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xt1"/>
            <p:cNvSpPr>
              <a:spLocks noChangeArrowheads="1"/>
            </p:cNvSpPr>
            <p:nvPr/>
          </p:nvSpPr>
          <p:spPr bwMode="auto">
            <a:xfrm>
              <a:off x="5673725" y="3124200"/>
              <a:ext cx="275272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Cucinare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32" name="Btn_Plus-2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7321" y="3136443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e bois"/>
          <p:cNvGrpSpPr/>
          <p:nvPr/>
        </p:nvGrpSpPr>
        <p:grpSpPr>
          <a:xfrm>
            <a:off x="8746186" y="1414486"/>
            <a:ext cx="2487861" cy="2313237"/>
            <a:chOff x="9005888" y="1398588"/>
            <a:chExt cx="2487861" cy="2313237"/>
          </a:xfrm>
        </p:grpSpPr>
        <p:pic>
          <p:nvPicPr>
            <p:cNvPr id="33" name="Img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5100" y="1398588"/>
              <a:ext cx="1782763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xt1"/>
            <p:cNvSpPr>
              <a:spLocks noChangeArrowheads="1"/>
            </p:cNvSpPr>
            <p:nvPr/>
          </p:nvSpPr>
          <p:spPr bwMode="auto">
            <a:xfrm>
              <a:off x="9005888" y="3155950"/>
              <a:ext cx="2330450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Riscaldarsi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40" name="Btn_Plus-3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49" y="3171825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ménage"/>
          <p:cNvGrpSpPr/>
          <p:nvPr/>
        </p:nvGrpSpPr>
        <p:grpSpPr>
          <a:xfrm>
            <a:off x="1955800" y="3936627"/>
            <a:ext cx="3198812" cy="2870926"/>
            <a:chOff x="1897271" y="3906838"/>
            <a:chExt cx="3198812" cy="2870926"/>
          </a:xfrm>
        </p:grpSpPr>
        <p:pic>
          <p:nvPicPr>
            <p:cNvPr id="23" name="Img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163" y="3906838"/>
              <a:ext cx="1687512" cy="16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xt1"/>
            <p:cNvSpPr>
              <a:spLocks noChangeArrowheads="1"/>
            </p:cNvSpPr>
            <p:nvPr/>
          </p:nvSpPr>
          <p:spPr bwMode="auto">
            <a:xfrm>
              <a:off x="1897271" y="5868373"/>
              <a:ext cx="3198812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Pulire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usare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degli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insetticidi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26" name="Btn_Plus-4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858" y="6237764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Num4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4" y="425267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peinture"/>
          <p:cNvGrpSpPr/>
          <p:nvPr/>
        </p:nvGrpSpPr>
        <p:grpSpPr>
          <a:xfrm>
            <a:off x="5231512" y="3979845"/>
            <a:ext cx="2967711" cy="2725864"/>
            <a:chOff x="5539581" y="3906838"/>
            <a:chExt cx="2967711" cy="2725864"/>
          </a:xfrm>
        </p:grpSpPr>
        <p:pic>
          <p:nvPicPr>
            <p:cNvPr id="27" name="Img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788" y="3906838"/>
              <a:ext cx="1751012" cy="175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xt1"/>
            <p:cNvSpPr>
              <a:spLocks noChangeArrowheads="1"/>
            </p:cNvSpPr>
            <p:nvPr/>
          </p:nvSpPr>
          <p:spPr bwMode="auto">
            <a:xfrm>
              <a:off x="5539581" y="5863261"/>
              <a:ext cx="275113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Fare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del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bricolage,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pitturare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45" name="Btn_Plus-5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292" y="5878679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Num1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1" y="4284571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fille ac le chat"/>
          <p:cNvGrpSpPr>
            <a:grpSpLocks/>
          </p:cNvGrpSpPr>
          <p:nvPr/>
        </p:nvGrpSpPr>
        <p:grpSpPr bwMode="auto">
          <a:xfrm>
            <a:off x="8475882" y="4140638"/>
            <a:ext cx="3378200" cy="2152650"/>
            <a:chOff x="9104584" y="3391306"/>
            <a:chExt cx="3377970" cy="2151337"/>
          </a:xfrm>
        </p:grpSpPr>
        <p:pic>
          <p:nvPicPr>
            <p:cNvPr id="122924" name="image sphere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4584" y="3391306"/>
              <a:ext cx="1600539" cy="21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e dans le carré"/>
            <p:cNvSpPr/>
            <p:nvPr/>
          </p:nvSpPr>
          <p:spPr bwMode="auto">
            <a:xfrm>
              <a:off x="10872939" y="3497603"/>
              <a:ext cx="1609615" cy="2045040"/>
            </a:xfrm>
            <a:prstGeom prst="wedgeRoundRectCallout">
              <a:avLst>
                <a:gd name="adj1" fmla="val -79142"/>
                <a:gd name="adj2" fmla="val -12628"/>
                <a:gd name="adj3" fmla="val 16667"/>
              </a:avLst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E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altri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ancora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come ad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esempio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avere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degli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animali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domestici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,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usare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prodotti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per il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trucco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, dei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profumi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,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degli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icensi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,…</a:t>
              </a:r>
              <a:endParaRPr lang="fr-FR" sz="16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122910" name="PictoVide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accent4">
                    <a:lumMod val="75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8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2913" name="PictoGuide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txtP-Guide"/>
          <p:cNvSpPr txBox="1">
            <a:spLocks noChangeArrowheads="1"/>
          </p:cNvSpPr>
          <p:nvPr/>
        </p:nvSpPr>
        <p:spPr bwMode="auto">
          <a:xfrm>
            <a:off x="84222" y="3343274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62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2916" name="Image 42"/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7" name="PictoVide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polluants ménage"/>
          <p:cNvSpPr>
            <a:spLocks noChangeArrowheads="1"/>
          </p:cNvSpPr>
          <p:nvPr/>
        </p:nvSpPr>
        <p:spPr bwMode="auto">
          <a:xfrm>
            <a:off x="4132283" y="3850131"/>
            <a:ext cx="1099230" cy="523220"/>
          </a:xfrm>
          <a:custGeom>
            <a:avLst/>
            <a:gdLst>
              <a:gd name="T0" fmla="*/ 373547 w 1617102"/>
              <a:gd name="T1" fmla="*/ 0 h 688777"/>
              <a:gd name="T2" fmla="*/ 2314491 w 1617102"/>
              <a:gd name="T3" fmla="*/ 140884 h 688777"/>
              <a:gd name="T4" fmla="*/ 2510538 w 1617102"/>
              <a:gd name="T5" fmla="*/ 1996630 h 688777"/>
              <a:gd name="T6" fmla="*/ 54967 w 1617102"/>
              <a:gd name="T7" fmla="*/ 1996630 h 688777"/>
              <a:gd name="T8" fmla="*/ 373547 w 1617102"/>
              <a:gd name="T9" fmla="*/ 0 h 6887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17102"/>
              <a:gd name="T16" fmla="*/ 0 h 688777"/>
              <a:gd name="T17" fmla="*/ 1617102 w 1617102"/>
              <a:gd name="T18" fmla="*/ 688777 h 6887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17102" h="688777">
                <a:moveTo>
                  <a:pt x="221243" y="0"/>
                </a:moveTo>
                <a:lnTo>
                  <a:pt x="1370819" y="43542"/>
                </a:lnTo>
                <a:cubicBezTo>
                  <a:pt x="1630148" y="139132"/>
                  <a:pt x="1709976" y="521495"/>
                  <a:pt x="1486932" y="617085"/>
                </a:cubicBezTo>
                <a:cubicBezTo>
                  <a:pt x="1263888" y="712676"/>
                  <a:pt x="291885" y="712675"/>
                  <a:pt x="32556" y="617085"/>
                </a:cubicBezTo>
                <a:cubicBezTo>
                  <a:pt x="95451" y="387200"/>
                  <a:pt x="-175481" y="113771"/>
                  <a:pt x="221243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COV</a:t>
            </a:r>
            <a:endParaRPr lang="fr-FR" altLang="fr-FR" sz="1400" dirty="0">
              <a:solidFill>
                <a:schemeClr val="accent4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Biocidi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…</a:t>
            </a:r>
          </a:p>
        </p:txBody>
      </p:sp>
      <p:sp>
        <p:nvSpPr>
          <p:cNvPr id="51" name="polluants bricolage"/>
          <p:cNvSpPr>
            <a:spLocks noChangeArrowheads="1"/>
          </p:cNvSpPr>
          <p:nvPr/>
        </p:nvSpPr>
        <p:spPr bwMode="auto">
          <a:xfrm>
            <a:off x="7431642" y="3972481"/>
            <a:ext cx="1201628" cy="738664"/>
          </a:xfrm>
          <a:custGeom>
            <a:avLst/>
            <a:gdLst>
              <a:gd name="T0" fmla="*/ 13958 w 2332638"/>
              <a:gd name="T1" fmla="*/ 36375 h 1106758"/>
              <a:gd name="T2" fmla="*/ 1624221 w 2332638"/>
              <a:gd name="T3" fmla="*/ 57399 h 1106758"/>
              <a:gd name="T4" fmla="*/ 1431970 w 2332638"/>
              <a:gd name="T5" fmla="*/ 503519 h 1106758"/>
              <a:gd name="T6" fmla="*/ 88723 w 2332638"/>
              <a:gd name="T7" fmla="*/ 454462 h 1106758"/>
              <a:gd name="T8" fmla="*/ 13958 w 2332638"/>
              <a:gd name="T9" fmla="*/ 36375 h 11067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32638"/>
              <a:gd name="T16" fmla="*/ 0 h 1106758"/>
              <a:gd name="T17" fmla="*/ 2332638 w 2332638"/>
              <a:gd name="T18" fmla="*/ 1106758 h 11067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32638" h="1106758">
                <a:moveTo>
                  <a:pt x="18969" y="75333"/>
                </a:moveTo>
                <a:cubicBezTo>
                  <a:pt x="999969" y="-108515"/>
                  <a:pt x="1560055" y="99523"/>
                  <a:pt x="2207226" y="118875"/>
                </a:cubicBezTo>
                <a:cubicBezTo>
                  <a:pt x="2467916" y="251091"/>
                  <a:pt x="2293744" y="905746"/>
                  <a:pt x="1945968" y="1042800"/>
                </a:cubicBezTo>
                <a:cubicBezTo>
                  <a:pt x="1598192" y="1179854"/>
                  <a:pt x="381260" y="1073417"/>
                  <a:pt x="120570" y="941201"/>
                </a:cubicBezTo>
                <a:cubicBezTo>
                  <a:pt x="47998" y="425187"/>
                  <a:pt x="-39088" y="373632"/>
                  <a:pt x="18969" y="7533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COV,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tossiche</a:t>
            </a:r>
            <a:endParaRPr lang="fr-FR" altLang="fr-FR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7" name="Num1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2" y="1756743"/>
            <a:ext cx="1304925" cy="143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olluants cigarette"/>
          <p:cNvSpPr>
            <a:spLocks noChangeArrowheads="1"/>
          </p:cNvSpPr>
          <p:nvPr/>
        </p:nvSpPr>
        <p:spPr bwMode="auto">
          <a:xfrm>
            <a:off x="4325381" y="1042549"/>
            <a:ext cx="1620414" cy="1600438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COV,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ossidi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residui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catrame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nicotina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formaldeide</a:t>
            </a:r>
            <a:endParaRPr lang="fr-FR" altLang="fr-FR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0" name="Num2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92" y="1741848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polluants cuisson"/>
          <p:cNvSpPr>
            <a:spLocks noChangeArrowheads="1"/>
          </p:cNvSpPr>
          <p:nvPr/>
        </p:nvSpPr>
        <p:spPr bwMode="auto">
          <a:xfrm>
            <a:off x="7492453" y="1061605"/>
            <a:ext cx="1300953" cy="954107"/>
          </a:xfrm>
          <a:custGeom>
            <a:avLst/>
            <a:gdLst>
              <a:gd name="T0" fmla="*/ 77225 w 2440926"/>
              <a:gd name="T1" fmla="*/ 32402 h 1301502"/>
              <a:gd name="T2" fmla="*/ 2255822 w 2440926"/>
              <a:gd name="T3" fmla="*/ 32402 h 1301502"/>
              <a:gd name="T4" fmla="*/ 2285956 w 2440926"/>
              <a:gd name="T5" fmla="*/ 307931 h 1301502"/>
              <a:gd name="T6" fmla="*/ 137496 w 2440926"/>
              <a:gd name="T7" fmla="*/ 311615 h 1301502"/>
              <a:gd name="T8" fmla="*/ 77225 w 2440926"/>
              <a:gd name="T9" fmla="*/ 32402 h 13015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0926"/>
              <a:gd name="T16" fmla="*/ 0 h 1301502"/>
              <a:gd name="T17" fmla="*/ 2440926 w 2440926"/>
              <a:gd name="T18" fmla="*/ 1301502 h 13015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0926" h="1301502">
                <a:moveTo>
                  <a:pt x="74392" y="127669"/>
                </a:moveTo>
                <a:cubicBezTo>
                  <a:pt x="395143" y="-31497"/>
                  <a:pt x="1818451" y="-53268"/>
                  <a:pt x="2173068" y="127669"/>
                </a:cubicBezTo>
                <a:cubicBezTo>
                  <a:pt x="2527685" y="308606"/>
                  <a:pt x="2522847" y="1054126"/>
                  <a:pt x="2202096" y="1213292"/>
                </a:cubicBezTo>
                <a:cubicBezTo>
                  <a:pt x="1531566" y="1276188"/>
                  <a:pt x="1049724" y="1368112"/>
                  <a:pt x="132451" y="1227808"/>
                </a:cubicBezTo>
                <a:cubicBezTo>
                  <a:pt x="-61074" y="648219"/>
                  <a:pt x="-7855" y="533087"/>
                  <a:pt x="74392" y="12766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CO,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ossidi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fini, COV…</a:t>
            </a:r>
          </a:p>
        </p:txBody>
      </p:sp>
      <p:pic>
        <p:nvPicPr>
          <p:cNvPr id="63" name="Num3"/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90" y="1767810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polluants chauffage"/>
          <p:cNvSpPr>
            <a:spLocks noChangeArrowheads="1"/>
          </p:cNvSpPr>
          <p:nvPr/>
        </p:nvSpPr>
        <p:spPr bwMode="auto">
          <a:xfrm>
            <a:off x="10450761" y="1009883"/>
            <a:ext cx="1345785" cy="738664"/>
          </a:xfrm>
          <a:custGeom>
            <a:avLst/>
            <a:gdLst>
              <a:gd name="T0" fmla="*/ 261058 w 2635921"/>
              <a:gd name="T1" fmla="*/ 13225 h 1686479"/>
              <a:gd name="T2" fmla="*/ 2435633 w 2635921"/>
              <a:gd name="T3" fmla="*/ 143725 h 1686479"/>
              <a:gd name="T4" fmla="*/ 2464638 w 2635921"/>
              <a:gd name="T5" fmla="*/ 1548184 h 1686479"/>
              <a:gd name="T6" fmla="*/ 2071464 w 2635921"/>
              <a:gd name="T7" fmla="*/ 1671207 h 1686479"/>
              <a:gd name="T8" fmla="*/ 0 w 2635921"/>
              <a:gd name="T9" fmla="*/ 1504684 h 1686479"/>
              <a:gd name="T10" fmla="*/ 261058 w 2635921"/>
              <a:gd name="T11" fmla="*/ 13225 h 168647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35921"/>
              <a:gd name="T19" fmla="*/ 0 h 1686479"/>
              <a:gd name="T20" fmla="*/ 2635921 w 2635921"/>
              <a:gd name="T21" fmla="*/ 1686479 h 168647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35921" h="1686479">
                <a:moveTo>
                  <a:pt x="261257" y="13237"/>
                </a:moveTo>
                <a:cubicBezTo>
                  <a:pt x="1020536" y="8399"/>
                  <a:pt x="1721756" y="-54496"/>
                  <a:pt x="2437493" y="143866"/>
                </a:cubicBezTo>
                <a:cubicBezTo>
                  <a:pt x="2831646" y="416878"/>
                  <a:pt x="2527263" y="1440022"/>
                  <a:pt x="2466522" y="1549711"/>
                </a:cubicBezTo>
                <a:cubicBezTo>
                  <a:pt x="2405781" y="1659400"/>
                  <a:pt x="2481715" y="1682531"/>
                  <a:pt x="2073047" y="1672855"/>
                </a:cubicBezTo>
                <a:cubicBezTo>
                  <a:pt x="1664379" y="1663179"/>
                  <a:pt x="316479" y="1770676"/>
                  <a:pt x="0" y="1506168"/>
                </a:cubicBezTo>
                <a:cubicBezTo>
                  <a:pt x="72571" y="1042391"/>
                  <a:pt x="-101600" y="375414"/>
                  <a:pt x="261257" y="1323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CO, IPA,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ossidi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altLang="fr-FR" sz="14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altLang="fr-FR" sz="1400" dirty="0" err="1">
                <a:solidFill>
                  <a:schemeClr val="accent4">
                    <a:lumMod val="75000"/>
                  </a:schemeClr>
                </a:solidFill>
              </a:rPr>
              <a:t>diossine</a:t>
            </a:r>
            <a:endParaRPr lang="fr-FR" altLang="fr-FR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4" name="Espace réservé du numéro de diapositive 1"/>
          <p:cNvSpPr txBox="1">
            <a:spLocks/>
          </p:cNvSpPr>
          <p:nvPr/>
        </p:nvSpPr>
        <p:spPr bwMode="auto">
          <a:xfrm>
            <a:off x="11279146" y="6446276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r>
              <a:rPr lang="fr-FR" altLang="fr-FR" sz="1800" b="1" dirty="0"/>
              <a:t>10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15358" y="2572672"/>
            <a:ext cx="2372859" cy="3270511"/>
            <a:chOff x="1826599" y="994786"/>
            <a:chExt cx="4218340" cy="3741616"/>
          </a:xfrm>
        </p:grpSpPr>
        <p:grpSp>
          <p:nvGrpSpPr>
            <p:cNvPr id="65" name="Groupe 64">
              <a:extLst>
                <a:ext uri="{FF2B5EF4-FFF2-40B4-BE49-F238E27FC236}">
                  <a16:creationId xmlns:a16="http://schemas.microsoft.com/office/drawing/2014/main" id="{A68356A6-64CC-4626-B96D-A71B8419182F}"/>
                </a:ext>
              </a:extLst>
            </p:cNvPr>
            <p:cNvGrpSpPr/>
            <p:nvPr/>
          </p:nvGrpSpPr>
          <p:grpSpPr>
            <a:xfrm>
              <a:off x="1854817" y="994786"/>
              <a:ext cx="4190122" cy="3636172"/>
              <a:chOff x="-393877" y="4243066"/>
              <a:chExt cx="8303573" cy="2743052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20B4571-7949-4CDD-B96D-537FA25605C7}"/>
                  </a:ext>
                </a:extLst>
              </p:cNvPr>
              <p:cNvSpPr/>
              <p:nvPr/>
            </p:nvSpPr>
            <p:spPr>
              <a:xfrm>
                <a:off x="-393877" y="5104900"/>
                <a:ext cx="5489461" cy="1881218"/>
              </a:xfrm>
              <a:prstGeom prst="rect">
                <a:avLst/>
              </a:prstGeom>
              <a:solidFill>
                <a:srgbClr val="FFFA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fr-FR" sz="15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BC9FBBC-6FAF-4C52-AB6E-0DC7CBA45A70}"/>
                  </a:ext>
                </a:extLst>
              </p:cNvPr>
              <p:cNvSpPr/>
              <p:nvPr/>
            </p:nvSpPr>
            <p:spPr>
              <a:xfrm>
                <a:off x="1813696" y="4243066"/>
                <a:ext cx="6096000" cy="36933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endParaRPr lang="fr-FR" altLang="fr-FR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D4B1E92-2DB0-469E-9188-4C01E8DEB910}"/>
                </a:ext>
              </a:extLst>
            </p:cNvPr>
            <p:cNvSpPr/>
            <p:nvPr/>
          </p:nvSpPr>
          <p:spPr>
            <a:xfrm>
              <a:off x="1826599" y="2234676"/>
              <a:ext cx="4107496" cy="2501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I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Composti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Organici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Volatili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(COV) sono molto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utilizzati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nella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fabbricazione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dei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prodotti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e dei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materiali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ed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evaporano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più o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meno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rapidamente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a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temperatura</a:t>
              </a:r>
              <a:r>
                <a:rPr lang="fr-FR" sz="1100" b="1" dirty="0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 </a:t>
              </a:r>
              <a:r>
                <a:rPr lang="fr-FR" sz="1100" b="1" dirty="0" err="1">
                  <a:solidFill>
                    <a:schemeClr val="accent4">
                      <a:lumMod val="50000"/>
                    </a:schemeClr>
                  </a:solidFill>
                  <a:latin typeface="Univers-Condensed"/>
                </a:rPr>
                <a:t>ambiente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. I COV sono di più e più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concetrati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negli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spazi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interni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. Se ne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possono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addirittura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trovare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da </a:t>
              </a:r>
              <a:r>
                <a:rPr lang="fr-FR" sz="1100" b="1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50 a 300 tipi </a:t>
              </a:r>
              <a:r>
                <a:rPr lang="fr-FR" sz="1100" b="1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differenti</a:t>
              </a:r>
              <a:r>
                <a:rPr lang="fr-FR" sz="1100" b="1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 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(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benzene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,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formaldeide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,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acetaldeide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,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toluene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, </a:t>
              </a:r>
              <a:r>
                <a:rPr lang="fr-FR" sz="1100" dirty="0" err="1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xylene</a:t>
              </a:r>
              <a:r>
                <a:rPr lang="fr-FR" sz="1100" dirty="0">
                  <a:solidFill>
                    <a:schemeClr val="accent4">
                      <a:lumMod val="75000"/>
                    </a:schemeClr>
                  </a:solidFill>
                  <a:latin typeface="Univers-CondensedLight"/>
                </a:rPr>
                <a:t>, </a:t>
              </a:r>
              <a:endParaRPr lang="fr-FR" sz="11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num 6">
            <a:extLst>
              <a:ext uri="{FF2B5EF4-FFF2-40B4-BE49-F238E27FC236}">
                <a16:creationId xmlns:a16="http://schemas.microsoft.com/office/drawing/2014/main" id="{CB17113E-F4DC-4C71-AC31-880C61777BCE}"/>
              </a:ext>
            </a:extLst>
          </p:cNvPr>
          <p:cNvGrpSpPr>
            <a:grpSpLocks/>
          </p:cNvGrpSpPr>
          <p:nvPr/>
        </p:nvGrpSpPr>
        <p:grpSpPr bwMode="auto">
          <a:xfrm>
            <a:off x="9509041" y="4589242"/>
            <a:ext cx="923022" cy="958340"/>
            <a:chOff x="5868988" y="1340806"/>
            <a:chExt cx="1159714" cy="790882"/>
          </a:xfrm>
          <a:solidFill>
            <a:srgbClr val="E5C36E"/>
          </a:solidFill>
        </p:grpSpPr>
        <p:sp>
          <p:nvSpPr>
            <p:cNvPr id="70" name="rond rouge">
              <a:extLst>
                <a:ext uri="{FF2B5EF4-FFF2-40B4-BE49-F238E27FC236}">
                  <a16:creationId xmlns:a16="http://schemas.microsoft.com/office/drawing/2014/main" id="{7965A12C-C0AC-4EE6-8C7F-4971FC7745D2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DCA302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1" name="? bleu">
              <a:extLst>
                <a:ext uri="{FF2B5EF4-FFF2-40B4-BE49-F238E27FC236}">
                  <a16:creationId xmlns:a16="http://schemas.microsoft.com/office/drawing/2014/main" id="{2FEC463B-F9BC-44BD-BFCB-331D6BA50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840" y="1340806"/>
              <a:ext cx="634724" cy="78109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6000" b="1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pic>
        <p:nvPicPr>
          <p:cNvPr id="68" name="Immagine 38">
            <a:extLst>
              <a:ext uri="{FF2B5EF4-FFF2-40B4-BE49-F238E27FC236}">
                <a16:creationId xmlns:a16="http://schemas.microsoft.com/office/drawing/2014/main" id="{E9CDD687-485B-45F1-977F-A3188B99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035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2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" y="0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11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349465" y="219075"/>
            <a:ext cx="5842535" cy="85160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L’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inquinamento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dovuto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agli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edifici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52456464-33A0-47B6-BD71-5DFB4BCA9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976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2385" y="-12700"/>
            <a:ext cx="12574385" cy="156744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458" y="1283966"/>
            <a:ext cx="2399463" cy="2395156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oVide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8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9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11" name="ZtxtP-Video"/>
          <p:cNvSpPr txBox="1">
            <a:spLocks noChangeArrowheads="1"/>
          </p:cNvSpPr>
          <p:nvPr/>
        </p:nvSpPr>
        <p:spPr bwMode="auto">
          <a:xfrm>
            <a:off x="104441" y="5419140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600" kern="0" dirty="0">
                <a:solidFill>
                  <a:schemeClr val="accent5">
                    <a:lumMod val="50000"/>
                  </a:schemeClr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  <a:endParaRPr kumimoji="0" lang="fr-FR" altLang="fr-FR" sz="1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helsea Market" panose="02000000000000000000" pitchFamily="2" charset="0"/>
              <a:ea typeface="Chelsea Market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5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92612" y="98035"/>
            <a:ext cx="110152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000" b="1" dirty="0">
                <a:solidFill>
                  <a:schemeClr val="bg1"/>
                </a:solidFill>
              </a:rPr>
              <a:t>Quali sono le </a:t>
            </a:r>
            <a:r>
              <a:rPr lang="fr-FR" altLang="fr-FR" sz="3000" b="1" dirty="0" err="1">
                <a:solidFill>
                  <a:schemeClr val="bg1"/>
                </a:solidFill>
              </a:rPr>
              <a:t>principali</a:t>
            </a:r>
            <a:r>
              <a:rPr lang="fr-FR" altLang="fr-FR" sz="3000" b="1" dirty="0">
                <a:solidFill>
                  <a:schemeClr val="bg1"/>
                </a:solidFill>
              </a:rPr>
              <a:t> cause dell’ </a:t>
            </a:r>
            <a:r>
              <a:rPr lang="fr-FR" altLang="fr-FR" sz="3000" b="1" dirty="0" err="1">
                <a:solidFill>
                  <a:schemeClr val="bg1"/>
                </a:solidFill>
              </a:rPr>
              <a:t>inquinamento</a:t>
            </a:r>
            <a:r>
              <a:rPr lang="fr-FR" altLang="fr-FR" sz="3000" b="1" dirty="0">
                <a:solidFill>
                  <a:schemeClr val="bg1"/>
                </a:solidFill>
              </a:rPr>
              <a:t> indoor </a:t>
            </a:r>
            <a:r>
              <a:rPr lang="fr-FR" altLang="fr-FR" sz="3000" b="1" dirty="0" err="1">
                <a:solidFill>
                  <a:schemeClr val="bg1"/>
                </a:solidFill>
              </a:rPr>
              <a:t>legate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agli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edifici</a:t>
            </a:r>
            <a:r>
              <a:rPr lang="fr-FR" altLang="fr-FR" sz="3000" b="1" dirty="0">
                <a:solidFill>
                  <a:schemeClr val="bg1"/>
                </a:solidFill>
              </a:rPr>
              <a:t>?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1663378" y="3386821"/>
            <a:ext cx="3993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materiali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da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costruzione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amianto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…) 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5413375" y="3448098"/>
            <a:ext cx="33480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L’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arredamento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7087393" y="5983373"/>
            <a:ext cx="343335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sistemi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per il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riscaldamento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 per l’acqua </a:t>
            </a:r>
            <a:r>
              <a:rPr lang="fr-FR" altLang="fr-FR" sz="2200" b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calda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3254391" y="5679698"/>
            <a:ext cx="2618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La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mancanza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di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aerazione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 di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ventilazione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92117" y="2632075"/>
            <a:ext cx="3491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rivestimenti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interni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pavimentazione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pareti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soffitto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…)</a:t>
            </a:r>
          </a:p>
        </p:txBody>
      </p:sp>
      <p:pic>
        <p:nvPicPr>
          <p:cNvPr id="23" name="Img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285" y="3899231"/>
            <a:ext cx="1411399" cy="21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352" y="1054209"/>
            <a:ext cx="2485858" cy="248139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10" y="683664"/>
            <a:ext cx="2487339" cy="2482874"/>
          </a:xfrm>
          <a:prstGeom prst="rect">
            <a:avLst/>
          </a:prstGeom>
        </p:spPr>
      </p:pic>
      <p:pic>
        <p:nvPicPr>
          <p:cNvPr id="26" name="Pict-Venti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416" y="3514175"/>
            <a:ext cx="2355551" cy="235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ZtxtP-Video">
            <a:extLst>
              <a:ext uri="{FF2B5EF4-FFF2-40B4-BE49-F238E27FC236}">
                <a16:creationId xmlns:a16="http://schemas.microsoft.com/office/drawing/2014/main" id="{A732E6FB-8166-4E41-B153-B4560EC861CF}"/>
              </a:ext>
            </a:extLst>
          </p:cNvPr>
          <p:cNvSpPr txBox="1">
            <a:spLocks noChangeArrowheads="1"/>
          </p:cNvSpPr>
          <p:nvPr/>
        </p:nvSpPr>
        <p:spPr bwMode="auto">
          <a:xfrm rot="21010010">
            <a:off x="332121" y="4788565"/>
            <a:ext cx="566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b="1" kern="0" dirty="0">
                <a:solidFill>
                  <a:schemeClr val="bg1"/>
                </a:solidFill>
                <a:latin typeface="+mn-lt"/>
                <a:ea typeface="Chelsea Market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pic>
        <p:nvPicPr>
          <p:cNvPr id="28" name="PictoVide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Num4">
            <a:extLst>
              <a:ext uri="{FF2B5EF4-FFF2-40B4-BE49-F238E27FC236}">
                <a16:creationId xmlns:a16="http://schemas.microsoft.com/office/drawing/2014/main" id="{D5CCD2D9-912B-41B1-AB2B-7BAE8C72C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13" y="5531876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Num1">
            <a:extLst>
              <a:ext uri="{FF2B5EF4-FFF2-40B4-BE49-F238E27FC236}">
                <a16:creationId xmlns:a16="http://schemas.microsoft.com/office/drawing/2014/main" id="{10E0E8AF-DA7D-4D8F-89FA-F44635812FB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487987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Num1">
            <a:extLst>
              <a:ext uri="{FF2B5EF4-FFF2-40B4-BE49-F238E27FC236}">
                <a16:creationId xmlns:a16="http://schemas.microsoft.com/office/drawing/2014/main" id="{9D03155A-6E0C-452A-8E1C-D418FA8670B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2" y="3203578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Num2">
            <a:extLst>
              <a:ext uri="{FF2B5EF4-FFF2-40B4-BE49-F238E27FC236}">
                <a16:creationId xmlns:a16="http://schemas.microsoft.com/office/drawing/2014/main" id="{7BA77D12-F9D6-4643-A563-F95856800CB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81" y="3899231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Num3">
            <a:extLst>
              <a:ext uri="{FF2B5EF4-FFF2-40B4-BE49-F238E27FC236}">
                <a16:creationId xmlns:a16="http://schemas.microsoft.com/office/drawing/2014/main" id="{71883C69-C31A-432E-BEB7-7A2FE804D381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331" y="3244710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8">
            <a:extLst>
              <a:ext uri="{FF2B5EF4-FFF2-40B4-BE49-F238E27FC236}">
                <a16:creationId xmlns:a16="http://schemas.microsoft.com/office/drawing/2014/main" id="{17A2EB7A-B362-4146-AE82-A1EEB53D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4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39" y="2943037"/>
            <a:ext cx="4313710" cy="3274546"/>
          </a:xfrm>
          <a:prstGeom prst="rect">
            <a:avLst/>
          </a:prstGeom>
        </p:spPr>
      </p:pic>
      <p:sp>
        <p:nvSpPr>
          <p:cNvPr id="4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0836" name="PictoVide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2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0839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5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0842" name="Imag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120845" name="Espace réservé du numéro de diapositive 1"/>
          <p:cNvSpPr txBox="1">
            <a:spLocks/>
          </p:cNvSpPr>
          <p:nvPr/>
        </p:nvSpPr>
        <p:spPr bwMode="auto">
          <a:xfrm>
            <a:off x="11277600" y="6330156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fld id="{6DB73B0F-B6E7-47A2-9F5D-31B952634E7C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1252538" y="7128"/>
            <a:ext cx="1076397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Le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emissioni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provengono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dai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materiali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presenti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all’interno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degli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edidici</a:t>
            </a:r>
            <a:endParaRPr lang="fr-FR" sz="3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2640013" y="903744"/>
            <a:ext cx="3815477" cy="2431235"/>
            <a:chOff x="4448233" y="1228157"/>
            <a:chExt cx="2184604" cy="3761403"/>
          </a:xfrm>
        </p:grpSpPr>
        <p:sp>
          <p:nvSpPr>
            <p:cNvPr id="28" name="Ellipse 3"/>
            <p:cNvSpPr/>
            <p:nvPr/>
          </p:nvSpPr>
          <p:spPr bwMode="auto">
            <a:xfrm>
              <a:off x="4448233" y="1228157"/>
              <a:ext cx="2184604" cy="2896319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543852" y="1622561"/>
              <a:ext cx="1993366" cy="336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E’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perciò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importantissimo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ridurre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al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massimo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le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sorgenti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inquinati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presenti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neglia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ambienti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</a:rPr>
                <a:t>chiusi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</a:rPr>
                <a:t>…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7353437" y="1456427"/>
            <a:ext cx="4371838" cy="43935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La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qualità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dell’aria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indoor è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influenzata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dalle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emissioni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tossiche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provenienti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dai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materiali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presenti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all’interno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degli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edifici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  <a:endParaRPr lang="fr-FR" altLang="fr-FR" sz="2150" b="1" dirty="0">
              <a:solidFill>
                <a:schemeClr val="accent4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>
              <a:defRPr/>
            </a:pP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rivestimenti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dei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pavimenti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e dei muri (colle,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tappezzeria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pittura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),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alcuni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mobili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constituiti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 da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pannelli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in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resina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i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tessuti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dei divani,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gli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schermi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plastica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possono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emettere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delle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sostanze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tossiche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come la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formaldeide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un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gas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irritante,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allergizzante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e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cancerogeno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se </a:t>
            </a:r>
            <a:r>
              <a:rPr lang="fr-FR" altLang="fr-FR" sz="215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inalato</a:t>
            </a:r>
            <a:r>
              <a:rPr lang="fr-FR" altLang="fr-FR" sz="215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2" name="Immagine 38">
            <a:extLst>
              <a:ext uri="{FF2B5EF4-FFF2-40B4-BE49-F238E27FC236}">
                <a16:creationId xmlns:a16="http://schemas.microsoft.com/office/drawing/2014/main" id="{3E64D9DE-2E07-4D70-B095-B6AB96BC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87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3" y="545845"/>
            <a:ext cx="4754656" cy="6725538"/>
          </a:xfrm>
          <a:prstGeom prst="rect">
            <a:avLst/>
          </a:prstGeom>
        </p:spPr>
      </p:pic>
      <p:sp>
        <p:nvSpPr>
          <p:cNvPr id="27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0836" name="PictoVide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2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0839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5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0842" name="Imag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120845" name="Espace réservé du numéro de diapositive 1"/>
          <p:cNvSpPr txBox="1">
            <a:spLocks/>
          </p:cNvSpPr>
          <p:nvPr/>
        </p:nvSpPr>
        <p:spPr bwMode="auto">
          <a:xfrm>
            <a:off x="11282363" y="6119813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fld id="{6DB73B0F-B6E7-47A2-9F5D-31B952634E7C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1071563" y="284501"/>
            <a:ext cx="1076397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L’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umidità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influenza la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qualità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dell’aria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?</a:t>
            </a:r>
            <a:endParaRPr lang="fr-FR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390806" y="4054375"/>
            <a:ext cx="5661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Essa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può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avere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origine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dall’ambiente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esterno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dalle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docce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dalla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cucina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dai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panni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stesi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all’interno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di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casa,dalla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nostra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respirazione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,…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L’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umidità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danneggia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gli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edifici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ma anche la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nostra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salute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!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L’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umidità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aumenta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se c’è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una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cattiva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aerazione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o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ventilazione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interna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degli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appartamenti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..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6882260" y="2035467"/>
            <a:ext cx="4299956" cy="2123658"/>
            <a:chOff x="12514237" y="441679"/>
            <a:chExt cx="2076561" cy="3687668"/>
          </a:xfrm>
        </p:grpSpPr>
        <p:sp>
          <p:nvSpPr>
            <p:cNvPr id="21" name="Ellipse 3"/>
            <p:cNvSpPr/>
            <p:nvPr/>
          </p:nvSpPr>
          <p:spPr bwMode="auto">
            <a:xfrm>
              <a:off x="12633879" y="1022287"/>
              <a:ext cx="1956919" cy="2768682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514237" y="441679"/>
              <a:ext cx="1859473" cy="3687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si, l’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umidità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è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una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sorgente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indiretta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di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inquinamento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dell’aria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e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costituisce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una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delle cause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principali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che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possono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rendere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gli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ambienti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indoor poco </a:t>
              </a:r>
              <a:r>
                <a:rPr lang="fr-FR" sz="22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salubri</a:t>
              </a:r>
              <a:r>
                <a:rPr lang="fr-FR" sz="22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. </a:t>
              </a:r>
              <a:endParaRPr 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26" name="Pict-Venti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5645" y="4555891"/>
            <a:ext cx="2355551" cy="235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4">
            <a:extLst>
              <a:ext uri="{FF2B5EF4-FFF2-40B4-BE49-F238E27FC236}">
                <a16:creationId xmlns:a16="http://schemas.microsoft.com/office/drawing/2014/main" id="{B80B7592-B747-4C97-B515-4D53BCB9D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803" y="1483728"/>
            <a:ext cx="227197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si</a:t>
            </a:r>
          </a:p>
        </p:txBody>
      </p:sp>
      <p:pic>
        <p:nvPicPr>
          <p:cNvPr id="37" name="Num1">
            <a:extLst>
              <a:ext uri="{FF2B5EF4-FFF2-40B4-BE49-F238E27FC236}">
                <a16:creationId xmlns:a16="http://schemas.microsoft.com/office/drawing/2014/main" id="{1B5D0EFE-7AB6-491C-AC39-0BBA17C4BDD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4" y="1230834"/>
            <a:ext cx="1043825" cy="12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Num2">
            <a:extLst>
              <a:ext uri="{FF2B5EF4-FFF2-40B4-BE49-F238E27FC236}">
                <a16:creationId xmlns:a16="http://schemas.microsoft.com/office/drawing/2014/main" id="{689DD949-A762-4590-A72F-37F48676EF2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295" y="1091810"/>
            <a:ext cx="1039734" cy="12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xt1">
            <a:extLst>
              <a:ext uri="{FF2B5EF4-FFF2-40B4-BE49-F238E27FC236}">
                <a16:creationId xmlns:a16="http://schemas.microsoft.com/office/drawing/2014/main" id="{EF2BA6E4-4B1E-4D37-B2A8-BC897DB74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4029" y="1460392"/>
            <a:ext cx="124539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no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F8A21C39-6E89-4693-9A29-3DB10F07E5AE}"/>
              </a:ext>
            </a:extLst>
          </p:cNvPr>
          <p:cNvSpPr/>
          <p:nvPr/>
        </p:nvSpPr>
        <p:spPr bwMode="auto">
          <a:xfrm>
            <a:off x="7623126" y="1411826"/>
            <a:ext cx="1039735" cy="7399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8" name="Immagine 38">
            <a:extLst>
              <a:ext uri="{FF2B5EF4-FFF2-40B4-BE49-F238E27FC236}">
                <a16:creationId xmlns:a16="http://schemas.microsoft.com/office/drawing/2014/main" id="{414337FB-5BFF-43DC-8BA5-94B096F9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58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6" grpId="0" build="allAtOnce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2">
            <a:extLst>
              <a:ext uri="{FF2B5EF4-FFF2-40B4-BE49-F238E27FC236}">
                <a16:creationId xmlns:a16="http://schemas.microsoft.com/office/drawing/2014/main" id="{B80E8B93-C11B-4D40-9704-5A16D6F1C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033" y="5532934"/>
            <a:ext cx="39937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Muffe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E1C34D9E-86F9-487B-B88F-D862E457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68" y="1693065"/>
            <a:ext cx="3588152" cy="39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EEA2F6B-5DAA-492B-B9C3-BF69EE8856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02" t="612" r="388" b="-612"/>
          <a:stretch/>
        </p:blipFill>
        <p:spPr>
          <a:xfrm>
            <a:off x="6945085" y="1806622"/>
            <a:ext cx="3874289" cy="3555953"/>
          </a:xfrm>
          <a:prstGeom prst="rect">
            <a:avLst/>
          </a:prstGeom>
        </p:spPr>
      </p:pic>
      <p:sp>
        <p:nvSpPr>
          <p:cNvPr id="32" name="Rectangle 32">
            <a:extLst>
              <a:ext uri="{FF2B5EF4-FFF2-40B4-BE49-F238E27FC236}">
                <a16:creationId xmlns:a16="http://schemas.microsoft.com/office/drawing/2014/main" id="{19131D5F-972F-4F11-BB42-1EA6476CF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0080" y="5534860"/>
            <a:ext cx="39937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Acari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0836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2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083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5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0842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120845" name="Espace réservé du numéro de diapositive 1"/>
          <p:cNvSpPr txBox="1">
            <a:spLocks/>
          </p:cNvSpPr>
          <p:nvPr/>
        </p:nvSpPr>
        <p:spPr bwMode="auto">
          <a:xfrm>
            <a:off x="11282363" y="6119813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fld id="{6DB73B0F-B6E7-47A2-9F5D-31B952634E7C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1071563" y="284501"/>
            <a:ext cx="1076397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L’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umidità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,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inoltre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,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può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portare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allo </a:t>
            </a:r>
            <a:r>
              <a:rPr 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sviluppo</a:t>
            </a:r>
            <a:r>
              <a:rPr 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di …</a:t>
            </a:r>
            <a:endParaRPr lang="fr-FR" sz="3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5" name="Num1">
            <a:extLst>
              <a:ext uri="{FF2B5EF4-FFF2-40B4-BE49-F238E27FC236}">
                <a16:creationId xmlns:a16="http://schemas.microsoft.com/office/drawing/2014/main" id="{D1AD84C2-AE94-4230-A29A-818EFAEC4C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330898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Num2">
            <a:extLst>
              <a:ext uri="{FF2B5EF4-FFF2-40B4-BE49-F238E27FC236}">
                <a16:creationId xmlns:a16="http://schemas.microsoft.com/office/drawing/2014/main" id="{F891714C-7C84-4D08-85C3-416C1D3DA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5" y="331600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hlinkClick r:id="rId12" action="ppaction://hlinksldjump"/>
            <a:extLst>
              <a:ext uri="{FF2B5EF4-FFF2-40B4-BE49-F238E27FC236}">
                <a16:creationId xmlns:a16="http://schemas.microsoft.com/office/drawing/2014/main" id="{52062A66-7FE1-4CC7-BB6B-01F767B5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16" y="5428707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4665FE3A-9ADB-48D5-BA92-C2768210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594" y="5427702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Immagine 38">
            <a:extLst>
              <a:ext uri="{FF2B5EF4-FFF2-40B4-BE49-F238E27FC236}">
                <a16:creationId xmlns:a16="http://schemas.microsoft.com/office/drawing/2014/main" id="{1A389D59-0F98-4F85-AF2E-3E378395C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06994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2544" y="196000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Le </a:t>
            </a:r>
            <a:r>
              <a:rPr lang="fr-FR" altLang="fr-FR" sz="3000" b="1" dirty="0" err="1">
                <a:solidFill>
                  <a:schemeClr val="bg1"/>
                </a:solidFill>
              </a:rPr>
              <a:t>muffe</a:t>
            </a:r>
            <a:endParaRPr lang="fr-FR" altLang="fr-FR" sz="30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11" y="1497200"/>
            <a:ext cx="4295128" cy="4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1">
            <a:extLst>
              <a:ext uri="{FF2B5EF4-FFF2-40B4-BE49-F238E27FC236}">
                <a16:creationId xmlns:a16="http://schemas.microsoft.com/office/drawing/2014/main" id="{FBB29406-11B5-41C9-91DE-EE5449E48E7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F033B4-F091-4C19-BD69-47FF8A9A9BAA}"/>
              </a:ext>
            </a:extLst>
          </p:cNvPr>
          <p:cNvGrpSpPr/>
          <p:nvPr/>
        </p:nvGrpSpPr>
        <p:grpSpPr>
          <a:xfrm>
            <a:off x="78582" y="1759952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44546A"/>
                  </a:solidFill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  <a:endPara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loupe transports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59" y="5250736"/>
            <a:ext cx="739119" cy="7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26948" y="1406351"/>
            <a:ext cx="52687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muffe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sono dei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funghi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microscopici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sviluppano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nei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luoghi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interni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a causa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dell’umidità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della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mancanza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circolazione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dell’aria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muffe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sviluppano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più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facilmente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su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alcuni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materiali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e in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determinati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posti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ad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esempio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sui muri o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dietro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battiscopa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loro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spore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possono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provocare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allergie o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infezioni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E’,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quindi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,importante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eliminare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la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loro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presenza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dagli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ambienti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interni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degli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edifici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461375" y="6541392"/>
            <a:ext cx="4366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4">
                    <a:lumMod val="75000"/>
                  </a:schemeClr>
                </a:solidFill>
              </a:rPr>
              <a:t>Source : ADEME, Guide « Un Air Sain Chez Soi »</a:t>
            </a:r>
          </a:p>
        </p:txBody>
      </p:sp>
      <p:sp>
        <p:nvSpPr>
          <p:cNvPr id="28" name="Rectangle 27">
            <a:hlinkClick r:id="rId11" action="ppaction://hlinksldjump"/>
            <a:extLst>
              <a:ext uri="{FF2B5EF4-FFF2-40B4-BE49-F238E27FC236}">
                <a16:creationId xmlns:a16="http://schemas.microsoft.com/office/drawing/2014/main" id="{F9777358-0CAC-4A3E-B246-3D501D6AEA25}"/>
              </a:ext>
            </a:extLst>
          </p:cNvPr>
          <p:cNvSpPr/>
          <p:nvPr/>
        </p:nvSpPr>
        <p:spPr>
          <a:xfrm>
            <a:off x="1399891" y="-62781"/>
            <a:ext cx="4765024" cy="52177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hlinkClick r:id="rId11" action="ppaction://hlinksldjump"/>
            <a:extLst>
              <a:ext uri="{FF2B5EF4-FFF2-40B4-BE49-F238E27FC236}">
                <a16:creationId xmlns:a16="http://schemas.microsoft.com/office/drawing/2014/main" id="{AE2A2D2D-D5FA-4F5D-AA0F-4EB20CDFB3F6}"/>
              </a:ext>
            </a:extLst>
          </p:cNvPr>
          <p:cNvSpPr/>
          <p:nvPr/>
        </p:nvSpPr>
        <p:spPr>
          <a:xfrm>
            <a:off x="1268731" y="5945614"/>
            <a:ext cx="6096000" cy="912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magine 38">
            <a:extLst>
              <a:ext uri="{FF2B5EF4-FFF2-40B4-BE49-F238E27FC236}">
                <a16:creationId xmlns:a16="http://schemas.microsoft.com/office/drawing/2014/main" id="{48FE9443-FA8D-4239-8231-C9E598005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95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C81B0146-E94E-4B1E-A261-0F4B52AFE76A}"/>
              </a:ext>
            </a:extLst>
          </p:cNvPr>
          <p:cNvSpPr/>
          <p:nvPr/>
        </p:nvSpPr>
        <p:spPr>
          <a:xfrm>
            <a:off x="1485900" y="39687"/>
            <a:ext cx="10706100" cy="6846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11402" t="612" r="388" b="-612"/>
          <a:stretch/>
        </p:blipFill>
        <p:spPr>
          <a:xfrm>
            <a:off x="1436687" y="685564"/>
            <a:ext cx="6778624" cy="6221649"/>
          </a:xfrm>
          <a:prstGeom prst="rect">
            <a:avLst/>
          </a:prstGeom>
        </p:spPr>
      </p:pic>
      <p:sp>
        <p:nvSpPr>
          <p:cNvPr id="31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2881" y="241216"/>
            <a:ext cx="10687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bg1"/>
                </a:solidFill>
              </a:rPr>
              <a:t>Gli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acari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FBB29406-11B5-41C9-91DE-EE5449E48E7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6F033B4-F091-4C19-BD69-47FF8A9A9BAA}"/>
              </a:ext>
            </a:extLst>
          </p:cNvPr>
          <p:cNvGrpSpPr/>
          <p:nvPr/>
        </p:nvGrpSpPr>
        <p:grpSpPr>
          <a:xfrm>
            <a:off x="123825" y="1764483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8146470" y="3190299"/>
            <a:ext cx="3968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sviluppano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negli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ambienti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caldi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(&gt; 20°C) 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umidi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E’,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quindi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, importante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aerare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le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stanze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e non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lasciare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che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ristagni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l’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umidità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Gli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acari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possono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causare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allergie e gravi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problemi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respiratori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8146472" y="968412"/>
            <a:ext cx="3873456" cy="2071644"/>
            <a:chOff x="7402864" y="463716"/>
            <a:chExt cx="3112017" cy="4036605"/>
          </a:xfrm>
        </p:grpSpPr>
        <p:sp>
          <p:nvSpPr>
            <p:cNvPr id="26" name="Ellipse 3"/>
            <p:cNvSpPr/>
            <p:nvPr/>
          </p:nvSpPr>
          <p:spPr bwMode="auto">
            <a:xfrm>
              <a:off x="7402864" y="463716"/>
              <a:ext cx="3112017" cy="4036605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524813" y="995139"/>
              <a:ext cx="2868119" cy="3178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Gli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acari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sono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degli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animali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microscopici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che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vivono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nella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polvere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di casa (sui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tappeti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,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sulle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tende,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nelle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2000" dirty="0" err="1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lenzuola</a:t>
              </a:r>
              <a:r>
                <a:rPr lang="fr-FR" altLang="fr-FR" sz="2000" dirty="0">
                  <a:solidFill>
                    <a:schemeClr val="accent4">
                      <a:lumMod val="75000"/>
                    </a:schemeClr>
                  </a:solidFill>
                  <a:cs typeface="Calibri" panose="020F0502020204030204" pitchFamily="34" charset="0"/>
                </a:rPr>
                <a:t>, sui divani,…)</a:t>
              </a:r>
              <a:endParaRPr lang="fr-FR" sz="2000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8532297" y="6613998"/>
            <a:ext cx="263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err="1">
                <a:solidFill>
                  <a:schemeClr val="bg1">
                    <a:lumMod val="65000"/>
                  </a:schemeClr>
                </a:solidFill>
              </a:rPr>
              <a:t>Sorgente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</a:rPr>
              <a:t>: ADEME, Guide « Un Air Sain Chez Soi »</a:t>
            </a:r>
          </a:p>
        </p:txBody>
      </p:sp>
      <p:pic>
        <p:nvPicPr>
          <p:cNvPr id="29" name="Immagine 38">
            <a:extLst>
              <a:ext uri="{FF2B5EF4-FFF2-40B4-BE49-F238E27FC236}">
                <a16:creationId xmlns:a16="http://schemas.microsoft.com/office/drawing/2014/main" id="{91BB6A23-57BC-402E-ABEF-D13399EAE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40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76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18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219075"/>
            <a:ext cx="6096000" cy="99140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L’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inquinamento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generato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dal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terreno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su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cui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si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trova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l’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edificio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3134CC40-8560-4666-95DA-6D865140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692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1" y="0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964612" y="317833"/>
            <a:ext cx="3227388" cy="933451"/>
          </a:xfrm>
          <a:solidFill>
            <a:srgbClr val="FFF2CC"/>
          </a:solidFill>
        </p:spPr>
        <p:txBody>
          <a:bodyPr/>
          <a:lstStyle/>
          <a:p>
            <a:pPr>
              <a:defRPr/>
            </a:pPr>
            <a:r>
              <a:rPr lang="fr-FR" altLang="fr-FR" sz="40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Introduzione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84E85599-7595-477F-9ECF-9A1A5158A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355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AC3B3BC-CCBD-4D98-8E4F-C6BE28E13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16900" r="56288" b="17276"/>
          <a:stretch/>
        </p:blipFill>
        <p:spPr>
          <a:xfrm>
            <a:off x="9334073" y="3466737"/>
            <a:ext cx="1662125" cy="1530636"/>
          </a:xfrm>
          <a:prstGeom prst="rect">
            <a:avLst/>
          </a:prstGeom>
        </p:spPr>
      </p:pic>
      <p:pic>
        <p:nvPicPr>
          <p:cNvPr id="7" name="Image 6" descr="Une image contenant terrain, extérieur, transport, pelle électrique&#10;&#10;Description générée automatiquement">
            <a:extLst>
              <a:ext uri="{FF2B5EF4-FFF2-40B4-BE49-F238E27FC236}">
                <a16:creationId xmlns:a16="http://schemas.microsoft.com/office/drawing/2014/main" id="{1B233A0F-65BC-4DBE-A25A-EFE934F23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33" y="3320823"/>
            <a:ext cx="2619375" cy="17430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4B0B96-A94E-48E1-AFEF-A00A553CDD21}"/>
              </a:ext>
            </a:extLst>
          </p:cNvPr>
          <p:cNvSpPr/>
          <p:nvPr/>
        </p:nvSpPr>
        <p:spPr>
          <a:xfrm>
            <a:off x="8557611" y="5073179"/>
            <a:ext cx="3491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Se quel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terreno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contiene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già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suo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delle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sostanze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inquinanti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(ad es. Il radon,…) </a:t>
            </a:r>
          </a:p>
        </p:txBody>
      </p:sp>
      <p:pic>
        <p:nvPicPr>
          <p:cNvPr id="32" name="Num3">
            <a:extLst>
              <a:ext uri="{FF2B5EF4-FFF2-40B4-BE49-F238E27FC236}">
                <a16:creationId xmlns:a16="http://schemas.microsoft.com/office/drawing/2014/main" id="{01F4EF9C-FBAD-44F0-B2D6-6F303E63A78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90" y="3561881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48997" y="3341806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20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24308" y="188952"/>
            <a:ext cx="89639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Il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terreno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può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alcuni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casi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inquinare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l’aria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all’interno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degli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edifici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?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26240" y="1704975"/>
            <a:ext cx="94980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it-IT" sz="2200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Se nel terreno sono presenti sostanze volatili, la possibilità che i vapori salgano verso gli edifici sottostanti è una delle principali preoccupazioni. Questa situazione può verificarsi:</a:t>
            </a:r>
            <a:endParaRPr lang="fr-FR" altLang="fr-FR" sz="2200" dirty="0">
              <a:solidFill>
                <a:schemeClr val="accent4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6600" y="2862536"/>
            <a:ext cx="2303531" cy="23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32">
            <a:extLst>
              <a:ext uri="{FF2B5EF4-FFF2-40B4-BE49-F238E27FC236}">
                <a16:creationId xmlns:a16="http://schemas.microsoft.com/office/drawing/2014/main" id="{7388441B-455B-416E-AD1C-7DBDF908E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39" y="5202119"/>
            <a:ext cx="39937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Se in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passato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su quel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terreno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c’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era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una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discarica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E908F3F7-1954-4E4B-8B3E-EC60112B7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094" y="5073179"/>
            <a:ext cx="33480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Se il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terreno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in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questione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è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stato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inquinato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da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un’industria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0" name="Num1">
            <a:extLst>
              <a:ext uri="{FF2B5EF4-FFF2-40B4-BE49-F238E27FC236}">
                <a16:creationId xmlns:a16="http://schemas.microsoft.com/office/drawing/2014/main" id="{F276CCFE-22E0-409A-AEF0-5BE7F75A3E4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2" y="3550814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Num2">
            <a:extLst>
              <a:ext uri="{FF2B5EF4-FFF2-40B4-BE49-F238E27FC236}">
                <a16:creationId xmlns:a16="http://schemas.microsoft.com/office/drawing/2014/main" id="{23C6F82D-2872-4633-AFB0-96D5DFB05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92" y="3535919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8">
            <a:extLst>
              <a:ext uri="{FF2B5EF4-FFF2-40B4-BE49-F238E27FC236}">
                <a16:creationId xmlns:a16="http://schemas.microsoft.com/office/drawing/2014/main" id="{8E0538B1-D2D6-430D-9196-C7BE3DFCB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129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2"/>
          <p:cNvSpPr/>
          <p:nvPr/>
        </p:nvSpPr>
        <p:spPr>
          <a:xfrm>
            <a:off x="-11113" y="-12700"/>
            <a:ext cx="12203113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21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4097" y="242669"/>
            <a:ext cx="94745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Quanto tempo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impiegano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i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rifiuti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degradarsi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in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natura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? *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4260" y="5918056"/>
            <a:ext cx="104718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</a:rPr>
              <a:t>*</a:t>
            </a:r>
            <a:r>
              <a:rPr lang="fr-FR" dirty="0" err="1">
                <a:latin typeface="Calibri" panose="020F0502020204030204" pitchFamily="34" charset="0"/>
              </a:rPr>
              <a:t>Attenzione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it-IT" sz="1800" dirty="0">
                <a:latin typeface="Calibri" panose="020F0502020204030204" pitchFamily="34" charset="0"/>
              </a:rPr>
              <a:t> stiamo parlando della scomparsa dell'oggetto considerato, ma i suoi residui rimarranno anche in seguito ... </a:t>
            </a:r>
            <a:r>
              <a:rPr lang="it-IT" sz="1800" dirty="0" err="1">
                <a:latin typeface="Calibri" panose="020F0502020204030204" pitchFamily="34" charset="0"/>
              </a:rPr>
              <a:t>Inoltre,i</a:t>
            </a:r>
            <a:r>
              <a:rPr lang="it-IT" sz="1800" dirty="0">
                <a:latin typeface="Calibri" panose="020F0502020204030204" pitchFamily="34" charset="0"/>
              </a:rPr>
              <a:t> residui dei filtri di plastica o delle sigarette sono tossici, a differenza del vetro o della buccia di mela.</a:t>
            </a:r>
          </a:p>
          <a:p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EC79B5E-DF04-40B9-BF00-6588496FBA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2" t="46327" r="12379" b="27638"/>
          <a:stretch/>
        </p:blipFill>
        <p:spPr>
          <a:xfrm>
            <a:off x="8345099" y="3914766"/>
            <a:ext cx="1350160" cy="124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3562200-BCC9-4625-B010-11CF40B16E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2" t="37347" r="22596" b="49508"/>
          <a:stretch/>
        </p:blipFill>
        <p:spPr>
          <a:xfrm>
            <a:off x="4693101" y="3925274"/>
            <a:ext cx="2333905" cy="124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537C37-FB89-4F5C-AA3D-C5626121EC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51978" r="37905" b="36981"/>
          <a:stretch/>
        </p:blipFill>
        <p:spPr>
          <a:xfrm>
            <a:off x="1922377" y="3889881"/>
            <a:ext cx="1736527" cy="1242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911BDFD-B5E5-49F2-8789-0924E0E52A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7" t="38647" r="43939" b="45492"/>
          <a:stretch/>
        </p:blipFill>
        <p:spPr>
          <a:xfrm>
            <a:off x="10356275" y="1661220"/>
            <a:ext cx="1208987" cy="124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E81DD6D9-FD82-4114-9C8B-052B0FC417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1" t="44945" r="54518" b="29069"/>
          <a:stretch/>
        </p:blipFill>
        <p:spPr>
          <a:xfrm>
            <a:off x="7969129" y="1598867"/>
            <a:ext cx="1066841" cy="1242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58299C4-871E-432C-97CC-B7CCEC97A0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t="40834" r="68555" b="40863"/>
          <a:stretch/>
        </p:blipFill>
        <p:spPr>
          <a:xfrm>
            <a:off x="5042606" y="1661220"/>
            <a:ext cx="1621754" cy="1242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93E24D9-13E8-4F9D-890D-E9F873847E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8" r="80044" b="27177"/>
          <a:stretch/>
        </p:blipFill>
        <p:spPr>
          <a:xfrm>
            <a:off x="1998337" y="1661220"/>
            <a:ext cx="1731732" cy="1242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D8A8D97-0398-4F38-8B2A-3BB2EFB44B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3" t="27043" b="38931"/>
          <a:stretch/>
        </p:blipFill>
        <p:spPr>
          <a:xfrm>
            <a:off x="10809557" y="3761882"/>
            <a:ext cx="834070" cy="1530690"/>
          </a:xfrm>
          <a:prstGeom prst="rect">
            <a:avLst/>
          </a:prstGeom>
        </p:spPr>
      </p:pic>
      <p:sp>
        <p:nvSpPr>
          <p:cNvPr id="42" name="Txt1">
            <a:extLst>
              <a:ext uri="{FF2B5EF4-FFF2-40B4-BE49-F238E27FC236}">
                <a16:creationId xmlns:a16="http://schemas.microsoft.com/office/drawing/2014/main" id="{9C1C2E1A-ED0C-4CD0-95DD-DA1CC572F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690" y="2935852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</a:rPr>
              <a:t>Carta</a:t>
            </a:r>
          </a:p>
        </p:txBody>
      </p:sp>
      <p:sp>
        <p:nvSpPr>
          <p:cNvPr id="45" name="Txt1">
            <a:extLst>
              <a:ext uri="{FF2B5EF4-FFF2-40B4-BE49-F238E27FC236}">
                <a16:creationId xmlns:a16="http://schemas.microsoft.com/office/drawing/2014/main" id="{0A8F436A-0EF7-48B4-94FD-C7D952328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626" y="2935852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Bucce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Txt1">
            <a:extLst>
              <a:ext uri="{FF2B5EF4-FFF2-40B4-BE49-F238E27FC236}">
                <a16:creationId xmlns:a16="http://schemas.microsoft.com/office/drawing/2014/main" id="{3BA393AB-F7F8-48E4-A529-FAE599B51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5341" y="2935852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Sigaretta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7" name="Txt1">
            <a:extLst>
              <a:ext uri="{FF2B5EF4-FFF2-40B4-BE49-F238E27FC236}">
                <a16:creationId xmlns:a16="http://schemas.microsoft.com/office/drawing/2014/main" id="{186CD218-C0A7-49ED-AAEF-14F3E4A13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2818" y="5215291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Lattina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8" name="Txt1">
            <a:extLst>
              <a:ext uri="{FF2B5EF4-FFF2-40B4-BE49-F238E27FC236}">
                <a16:creationId xmlns:a16="http://schemas.microsoft.com/office/drawing/2014/main" id="{5A96CA35-22E2-4C11-84C4-7B28BEB9A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8085" y="5326888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Vetro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9" name="Txt1">
            <a:extLst>
              <a:ext uri="{FF2B5EF4-FFF2-40B4-BE49-F238E27FC236}">
                <a16:creationId xmlns:a16="http://schemas.microsoft.com/office/drawing/2014/main" id="{5C17EC8F-585F-4AE5-99BF-9C712CAF3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939" y="5145701"/>
            <a:ext cx="1921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Sacchetto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plastica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0" name="Txt1">
            <a:extLst>
              <a:ext uri="{FF2B5EF4-FFF2-40B4-BE49-F238E27FC236}">
                <a16:creationId xmlns:a16="http://schemas.microsoft.com/office/drawing/2014/main" id="{32262A4B-5282-4E7E-976F-748F52E73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623" y="5154737"/>
            <a:ext cx="19577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Chewing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</a:rPr>
              <a:t>gum</a:t>
            </a: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1" name="Picture 32">
            <a:extLst>
              <a:ext uri="{FF2B5EF4-FFF2-40B4-BE49-F238E27FC236}">
                <a16:creationId xmlns:a16="http://schemas.microsoft.com/office/drawing/2014/main" id="{30B631B3-B36E-410B-8A47-019F49DC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60" y="2865589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id="{BE640504-6D31-4AA4-BD06-3AE3EDF5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69" y="2824459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2">
            <a:extLst>
              <a:ext uri="{FF2B5EF4-FFF2-40B4-BE49-F238E27FC236}">
                <a16:creationId xmlns:a16="http://schemas.microsoft.com/office/drawing/2014/main" id="{E46839D4-AF6D-41B5-88B4-D9D12EFE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70" y="2762250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2">
            <a:extLst>
              <a:ext uri="{FF2B5EF4-FFF2-40B4-BE49-F238E27FC236}">
                <a16:creationId xmlns:a16="http://schemas.microsoft.com/office/drawing/2014/main" id="{9579DC18-8C15-4E41-AFF8-57CC2DBA1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681" y="2781382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32">
            <a:extLst>
              <a:ext uri="{FF2B5EF4-FFF2-40B4-BE49-F238E27FC236}">
                <a16:creationId xmlns:a16="http://schemas.microsoft.com/office/drawing/2014/main" id="{E907CD8C-24EB-4026-BE14-8E6D8A2F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3" y="5038504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2">
            <a:extLst>
              <a:ext uri="{FF2B5EF4-FFF2-40B4-BE49-F238E27FC236}">
                <a16:creationId xmlns:a16="http://schemas.microsoft.com/office/drawing/2014/main" id="{F484803A-38DD-46B9-8688-ED664584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81" y="5236175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2">
            <a:extLst>
              <a:ext uri="{FF2B5EF4-FFF2-40B4-BE49-F238E27FC236}">
                <a16:creationId xmlns:a16="http://schemas.microsoft.com/office/drawing/2014/main" id="{3C88035C-B3EA-4254-9ADC-A33507A7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104" y="5556850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2">
            <a:extLst>
              <a:ext uri="{FF2B5EF4-FFF2-40B4-BE49-F238E27FC236}">
                <a16:creationId xmlns:a16="http://schemas.microsoft.com/office/drawing/2014/main" id="{76801CED-9635-43F3-9C1F-E9520E63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568" y="5273792"/>
            <a:ext cx="617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polluants cigarette">
            <a:extLst>
              <a:ext uri="{FF2B5EF4-FFF2-40B4-BE49-F238E27FC236}">
                <a16:creationId xmlns:a16="http://schemas.microsoft.com/office/drawing/2014/main" id="{16095266-ECFD-4E67-915B-67817487F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495" y="1447457"/>
            <a:ext cx="1326940" cy="461665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3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mesi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2" name="polluants cigarette">
            <a:extLst>
              <a:ext uri="{FF2B5EF4-FFF2-40B4-BE49-F238E27FC236}">
                <a16:creationId xmlns:a16="http://schemas.microsoft.com/office/drawing/2014/main" id="{356BDE53-4843-44A3-BA24-1A9C5250D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1868" y="1261000"/>
            <a:ext cx="1326940" cy="461665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6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mesi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3" name="polluants cigarette">
            <a:extLst>
              <a:ext uri="{FF2B5EF4-FFF2-40B4-BE49-F238E27FC236}">
                <a16:creationId xmlns:a16="http://schemas.microsoft.com/office/drawing/2014/main" id="{E4AD7696-062E-4427-8D7F-DE8A47108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568" y="1357378"/>
            <a:ext cx="1326940" cy="461665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1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anno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4" name="polluants cigarette">
            <a:extLst>
              <a:ext uri="{FF2B5EF4-FFF2-40B4-BE49-F238E27FC236}">
                <a16:creationId xmlns:a16="http://schemas.microsoft.com/office/drawing/2014/main" id="{CC3434FE-3A34-4325-AC07-F4B0EF533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4776" y="1231450"/>
            <a:ext cx="1326940" cy="461665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2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5" name="polluants cigarette">
            <a:extLst>
              <a:ext uri="{FF2B5EF4-FFF2-40B4-BE49-F238E27FC236}">
                <a16:creationId xmlns:a16="http://schemas.microsoft.com/office/drawing/2014/main" id="{153B40C8-AE8A-43D3-92B1-F5766ADB7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847" y="4251791"/>
            <a:ext cx="1326940" cy="461665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5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6" name="polluants cigarette">
            <a:extLst>
              <a:ext uri="{FF2B5EF4-FFF2-40B4-BE49-F238E27FC236}">
                <a16:creationId xmlns:a16="http://schemas.microsoft.com/office/drawing/2014/main" id="{A1B4C247-9350-4FC6-B7A0-88A7AACBF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5999" y="3882459"/>
            <a:ext cx="1326940" cy="830997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Da 10 a 100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7" name="polluants cigarette">
            <a:extLst>
              <a:ext uri="{FF2B5EF4-FFF2-40B4-BE49-F238E27FC236}">
                <a16:creationId xmlns:a16="http://schemas.microsoft.com/office/drawing/2014/main" id="{8EEC665D-917B-4DBC-A4BF-6FEF1E1CF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618" y="3758347"/>
            <a:ext cx="1326940" cy="1200329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Da 100 a 1000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8" name="polluants cigarette">
            <a:extLst>
              <a:ext uri="{FF2B5EF4-FFF2-40B4-BE49-F238E27FC236}">
                <a16:creationId xmlns:a16="http://schemas.microsoft.com/office/drawing/2014/main" id="{CB0DD4E6-13FD-4B29-88F0-3517A688C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7600" y="3654626"/>
            <a:ext cx="936979" cy="830997"/>
          </a:xfrm>
          <a:custGeom>
            <a:avLst/>
            <a:gdLst>
              <a:gd name="T0" fmla="*/ 63926 w 2510837"/>
              <a:gd name="T1" fmla="*/ 218056 h 2184565"/>
              <a:gd name="T2" fmla="*/ 2335420 w 2510837"/>
              <a:gd name="T3" fmla="*/ 247076 h 2184565"/>
              <a:gd name="T4" fmla="*/ 2291844 w 2510837"/>
              <a:gd name="T5" fmla="*/ 1872309 h 2184565"/>
              <a:gd name="T6" fmla="*/ 1612825 w 2510837"/>
              <a:gd name="T7" fmla="*/ 2184070 h 2184565"/>
              <a:gd name="T8" fmla="*/ 296317 w 2510837"/>
              <a:gd name="T9" fmla="*/ 1872309 h 2184565"/>
              <a:gd name="T10" fmla="*/ 63926 w 2510837"/>
              <a:gd name="T11" fmla="*/ 218056 h 21845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510837"/>
              <a:gd name="T19" fmla="*/ 0 h 2184565"/>
              <a:gd name="T20" fmla="*/ 2510837 w 2510837"/>
              <a:gd name="T21" fmla="*/ 2184565 h 218456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510837" h="2184565">
                <a:moveTo>
                  <a:pt x="63881" y="218104"/>
                </a:moveTo>
                <a:cubicBezTo>
                  <a:pt x="461550" y="-120563"/>
                  <a:pt x="1962720" y="-28638"/>
                  <a:pt x="2333779" y="247133"/>
                </a:cubicBezTo>
                <a:cubicBezTo>
                  <a:pt x="2704838" y="522904"/>
                  <a:pt x="2393649" y="1557084"/>
                  <a:pt x="2290235" y="1872732"/>
                </a:cubicBezTo>
                <a:cubicBezTo>
                  <a:pt x="2186821" y="2188380"/>
                  <a:pt x="2028712" y="2107156"/>
                  <a:pt x="1611692" y="2184565"/>
                </a:cubicBezTo>
                <a:cubicBezTo>
                  <a:pt x="1281757" y="2131346"/>
                  <a:pt x="571012" y="2193218"/>
                  <a:pt x="296110" y="1872732"/>
                </a:cubicBezTo>
                <a:cubicBezTo>
                  <a:pt x="-153833" y="1301838"/>
                  <a:pt x="34852" y="818027"/>
                  <a:pt x="63881" y="21810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chemeClr val="accent4">
                    <a:lumMod val="75000"/>
                  </a:schemeClr>
                </a:solidFill>
              </a:rPr>
              <a:t>4000 </a:t>
            </a:r>
            <a:r>
              <a:rPr lang="fr-FR" altLang="fr-FR" sz="2400" b="1" dirty="0" err="1">
                <a:solidFill>
                  <a:schemeClr val="accent4">
                    <a:lumMod val="75000"/>
                  </a:schemeClr>
                </a:solidFill>
              </a:rPr>
              <a:t>anni</a:t>
            </a:r>
            <a:endParaRPr lang="fr-FR" altLang="fr-FR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9" name="Txt1">
            <a:extLst>
              <a:ext uri="{FF2B5EF4-FFF2-40B4-BE49-F238E27FC236}">
                <a16:creationId xmlns:a16="http://schemas.microsoft.com/office/drawing/2014/main" id="{9BEDE9BE-E7DC-44F9-8684-C31124E29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205" y="2935852"/>
            <a:ext cx="14970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</a:rPr>
              <a:t>Journaux</a:t>
            </a:r>
          </a:p>
        </p:txBody>
      </p:sp>
      <p:pic>
        <p:nvPicPr>
          <p:cNvPr id="59" name="Immagine 38">
            <a:extLst>
              <a:ext uri="{FF2B5EF4-FFF2-40B4-BE49-F238E27FC236}">
                <a16:creationId xmlns:a16="http://schemas.microsoft.com/office/drawing/2014/main" id="{2D4FB690-49B4-4D00-96CB-783E723B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954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34" y="0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21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605323" y="255270"/>
            <a:ext cx="5586677" cy="12801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Le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sorgenti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d’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inquinamento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dell’aria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indoor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DD365F7-EA20-49F8-A2D1-B76CF2773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34" y="120549"/>
            <a:ext cx="118272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8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2"/>
          <p:cNvSpPr/>
          <p:nvPr/>
        </p:nvSpPr>
        <p:spPr>
          <a:xfrm>
            <a:off x="-359670" y="-862781"/>
            <a:ext cx="12574385" cy="931329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 8">
            <a:extLst>
              <a:ext uri="{FF2B5EF4-FFF2-40B4-BE49-F238E27FC236}">
                <a16:creationId xmlns:a16="http://schemas.microsoft.com/office/drawing/2014/main" id="{9BB86C3D-434E-4127-B7E6-76AF6E4A5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521" y="3850332"/>
            <a:ext cx="2646363" cy="76155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Auto </a:t>
            </a:r>
            <a:r>
              <a:rPr lang="fr-FR" sz="1797" dirty="0" err="1">
                <a:solidFill>
                  <a:schemeClr val="accent4">
                    <a:lumMod val="75000"/>
                  </a:schemeClr>
                </a:solidFill>
              </a:rPr>
              <a:t>ossidi</a:t>
            </a: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di </a:t>
            </a:r>
            <a:r>
              <a:rPr lang="fr-FR" sz="1797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sz="1797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 fini, </a:t>
            </a:r>
            <a:r>
              <a:rPr lang="fr-FR" sz="1797" dirty="0" err="1">
                <a:solidFill>
                  <a:schemeClr val="accent4">
                    <a:lumMod val="75000"/>
                  </a:schemeClr>
                </a:solidFill>
              </a:rPr>
              <a:t>monossido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sz="1797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, COV,…</a:t>
            </a:r>
          </a:p>
        </p:txBody>
      </p:sp>
      <p:sp>
        <p:nvSpPr>
          <p:cNvPr id="43" name="Rectangle 1"/>
          <p:cNvSpPr/>
          <p:nvPr/>
        </p:nvSpPr>
        <p:spPr>
          <a:xfrm>
            <a:off x="6214" y="-869539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4932" name="PictoVide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9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4935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62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4938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9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0" name="Imag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457" y="1230732"/>
            <a:ext cx="765492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9"/>
          <p:cNvSpPr txBox="1">
            <a:spLocks noChangeArrowheads="1"/>
          </p:cNvSpPr>
          <p:nvPr/>
        </p:nvSpPr>
        <p:spPr bwMode="auto">
          <a:xfrm>
            <a:off x="9269682" y="5012466"/>
            <a:ext cx="2571750" cy="95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Caminetto</a:t>
            </a:r>
            <a:endParaRPr lang="fr-FR" b="1" dirty="0">
              <a:solidFill>
                <a:schemeClr val="accent4">
                  <a:lumMod val="50000"/>
                </a:schemeClr>
              </a:solidFill>
              <a:ea typeface="+mj-ea"/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Monossido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carbonio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IPA,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particolato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ossidi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azoto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diossine</a:t>
            </a:r>
            <a:endParaRPr lang="fr-FR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1" name="Text 1"/>
          <p:cNvSpPr txBox="1">
            <a:spLocks noChangeArrowheads="1"/>
          </p:cNvSpPr>
          <p:nvPr/>
        </p:nvSpPr>
        <p:spPr bwMode="auto">
          <a:xfrm>
            <a:off x="1399707" y="2103234"/>
            <a:ext cx="1925637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Mobili</a:t>
            </a:r>
            <a:r>
              <a:rPr lang="fr-FR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Formaldeide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COV</a:t>
            </a:r>
            <a:endParaRPr lang="fr-FR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6" name="Text 12"/>
          <p:cNvSpPr txBox="1">
            <a:spLocks noChangeArrowheads="1"/>
          </p:cNvSpPr>
          <p:nvPr/>
        </p:nvSpPr>
        <p:spPr bwMode="auto">
          <a:xfrm>
            <a:off x="815975" y="5322923"/>
            <a:ext cx="2339975" cy="1155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Scaldabagno</a:t>
            </a:r>
            <a:endParaRPr lang="fr-FR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Ossidi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azoto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particolato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monossido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carbonio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anidride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carbonica,umidità</a:t>
            </a:r>
            <a:endParaRPr lang="fr-FR" sz="16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8" name="text 11"/>
          <p:cNvSpPr txBox="1">
            <a:spLocks noChangeArrowheads="1"/>
          </p:cNvSpPr>
          <p:nvPr/>
        </p:nvSpPr>
        <p:spPr bwMode="auto">
          <a:xfrm>
            <a:off x="4133861" y="5624565"/>
            <a:ext cx="3003550" cy="95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Tabacco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 </a:t>
            </a:r>
            <a:endParaRPr lang="fr-FR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Polveri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monossido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carbonio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ossidi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azoto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residui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catrame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formaldeide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nicotina</a:t>
            </a:r>
            <a:endParaRPr lang="fr-FR" sz="16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24" name="Text 7"/>
          <p:cNvSpPr txBox="1">
            <a:spLocks noChangeArrowheads="1"/>
          </p:cNvSpPr>
          <p:nvPr/>
        </p:nvSpPr>
        <p:spPr bwMode="auto">
          <a:xfrm>
            <a:off x="9897792" y="2347376"/>
            <a:ext cx="1995487" cy="76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Raccolta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 dei </a:t>
            </a: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rifiuti</a:t>
            </a:r>
            <a:endParaRPr lang="fr-FR" b="1" dirty="0">
              <a:solidFill>
                <a:schemeClr val="accent4">
                  <a:lumMod val="50000"/>
                </a:schemeClr>
              </a:solidFill>
              <a:ea typeface="+mj-ea"/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Micro-organismi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COV,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allergeni</a:t>
            </a:r>
            <a:endParaRPr lang="fr-FR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8" name="txt 4"/>
          <p:cNvSpPr txBox="1">
            <a:spLocks noChangeArrowheads="1"/>
          </p:cNvSpPr>
          <p:nvPr/>
        </p:nvSpPr>
        <p:spPr bwMode="auto">
          <a:xfrm>
            <a:off x="5300350" y="1155754"/>
            <a:ext cx="265906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Insetticidi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Pesticidi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…</a:t>
            </a:r>
          </a:p>
        </p:txBody>
      </p:sp>
      <p:sp>
        <p:nvSpPr>
          <p:cNvPr id="34820" name="txt 6"/>
          <p:cNvSpPr txBox="1">
            <a:spLocks noChangeArrowheads="1"/>
          </p:cNvSpPr>
          <p:nvPr/>
        </p:nvSpPr>
        <p:spPr bwMode="auto">
          <a:xfrm>
            <a:off x="9911913" y="1416510"/>
            <a:ext cx="1817687" cy="762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Pittura</a:t>
            </a:r>
            <a:endParaRPr lang="fr-FR" b="1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COV,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particolato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sostanze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tossiche</a:t>
            </a:r>
            <a:endParaRPr lang="fr-FR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cxnSp>
        <p:nvCxnSpPr>
          <p:cNvPr id="22" name="flèche 8"/>
          <p:cNvCxnSpPr>
            <a:cxnSpLocks/>
          </p:cNvCxnSpPr>
          <p:nvPr/>
        </p:nvCxnSpPr>
        <p:spPr>
          <a:xfrm flipH="1">
            <a:off x="8832302" y="3781570"/>
            <a:ext cx="1064941" cy="615805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lèche 7"/>
          <p:cNvCxnSpPr>
            <a:cxnSpLocks/>
            <a:stCxn id="24" idx="1"/>
          </p:cNvCxnSpPr>
          <p:nvPr/>
        </p:nvCxnSpPr>
        <p:spPr>
          <a:xfrm flipH="1">
            <a:off x="9123334" y="2728378"/>
            <a:ext cx="774458" cy="1377500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num 1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36" y="2128456"/>
            <a:ext cx="8112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flèche 12"/>
          <p:cNvCxnSpPr>
            <a:cxnSpLocks/>
          </p:cNvCxnSpPr>
          <p:nvPr/>
        </p:nvCxnSpPr>
        <p:spPr>
          <a:xfrm flipV="1">
            <a:off x="2756379" y="4216567"/>
            <a:ext cx="1221387" cy="1652087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flèche 4"/>
          <p:cNvCxnSpPr>
            <a:cxnSpLocks/>
          </p:cNvCxnSpPr>
          <p:nvPr/>
        </p:nvCxnSpPr>
        <p:spPr>
          <a:xfrm>
            <a:off x="6080152" y="2007773"/>
            <a:ext cx="448037" cy="640868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flèche 10"/>
          <p:cNvCxnSpPr>
            <a:cxnSpLocks/>
          </p:cNvCxnSpPr>
          <p:nvPr/>
        </p:nvCxnSpPr>
        <p:spPr>
          <a:xfrm flipH="1" flipV="1">
            <a:off x="6235054" y="5601725"/>
            <a:ext cx="1234426" cy="52759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flèche 6"/>
          <p:cNvCxnSpPr>
            <a:cxnSpLocks/>
            <a:stCxn id="34820" idx="1"/>
          </p:cNvCxnSpPr>
          <p:nvPr/>
        </p:nvCxnSpPr>
        <p:spPr>
          <a:xfrm flipH="1">
            <a:off x="9256713" y="1797512"/>
            <a:ext cx="655200" cy="790113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flèche 9"/>
          <p:cNvCxnSpPr>
            <a:cxnSpLocks/>
          </p:cNvCxnSpPr>
          <p:nvPr/>
        </p:nvCxnSpPr>
        <p:spPr>
          <a:xfrm flipH="1">
            <a:off x="7061201" y="4877469"/>
            <a:ext cx="1721902" cy="53307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num 7"/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78" y="2064019"/>
            <a:ext cx="73818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num 4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28" y="878171"/>
            <a:ext cx="8080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2700" y="6499225"/>
            <a:ext cx="8032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 err="1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  <a:ea typeface="+mj-ea"/>
                <a:cs typeface="Arial" charset="0"/>
              </a:rPr>
              <a:t>mambstfc</a:t>
            </a:r>
            <a:endParaRPr lang="fr-FR" sz="1050" dirty="0">
              <a:solidFill>
                <a:schemeClr val="bg1">
                  <a:lumMod val="75000"/>
                </a:schemeClr>
              </a:solidFill>
              <a:latin typeface="Candara" panose="020E0502030303020204" pitchFamily="34" charset="0"/>
              <a:ea typeface="+mj-ea"/>
              <a:cs typeface="Arial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775" y="-839710"/>
            <a:ext cx="11507705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Che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cos’è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inquina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all’interno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di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questa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casa? </a:t>
            </a:r>
            <a:endParaRPr lang="fr-FR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Text 2"/>
          <p:cNvSpPr txBox="1">
            <a:spLocks noChangeArrowheads="1"/>
          </p:cNvSpPr>
          <p:nvPr/>
        </p:nvSpPr>
        <p:spPr bwMode="auto">
          <a:xfrm>
            <a:off x="1461620" y="1317491"/>
            <a:ext cx="2038350" cy="78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Prodotti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 per la </a:t>
            </a: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pulizia</a:t>
            </a:r>
            <a:r>
              <a:rPr lang="fr-FR" b="1" dirty="0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 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COV</a:t>
            </a: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Biocidi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…</a:t>
            </a:r>
          </a:p>
        </p:txBody>
      </p:sp>
      <p:cxnSp>
        <p:nvCxnSpPr>
          <p:cNvPr id="53" name="flèche 2"/>
          <p:cNvCxnSpPr>
            <a:cxnSpLocks/>
          </p:cNvCxnSpPr>
          <p:nvPr/>
        </p:nvCxnSpPr>
        <p:spPr>
          <a:xfrm>
            <a:off x="2904404" y="2064019"/>
            <a:ext cx="466433" cy="319550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5"/>
          <p:cNvSpPr txBox="1">
            <a:spLocks noChangeArrowheads="1"/>
          </p:cNvSpPr>
          <p:nvPr/>
        </p:nvSpPr>
        <p:spPr bwMode="auto">
          <a:xfrm>
            <a:off x="6608553" y="1422489"/>
            <a:ext cx="203835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ea typeface="+mj-ea"/>
                <a:cs typeface="Arial" charset="0"/>
              </a:rPr>
              <a:t>umidité</a:t>
            </a:r>
            <a:endParaRPr lang="fr-FR" b="1" dirty="0">
              <a:solidFill>
                <a:schemeClr val="accent4">
                  <a:lumMod val="50000"/>
                </a:schemeClr>
              </a:solidFill>
              <a:ea typeface="+mj-ea"/>
              <a:cs typeface="Arial" charset="0"/>
            </a:endParaRPr>
          </a:p>
          <a:p>
            <a:pPr marL="0" lv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  <a:ea typeface="+mj-ea"/>
                <a:cs typeface="Arial" charset="0"/>
              </a:rPr>
              <a:t>uffe</a:t>
            </a:r>
            <a:endParaRPr lang="fr-FR" sz="16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</p:txBody>
      </p:sp>
      <p:cxnSp>
        <p:nvCxnSpPr>
          <p:cNvPr id="46" name="flèche 5"/>
          <p:cNvCxnSpPr>
            <a:cxnSpLocks/>
          </p:cNvCxnSpPr>
          <p:nvPr/>
        </p:nvCxnSpPr>
        <p:spPr>
          <a:xfrm>
            <a:off x="7603686" y="1595193"/>
            <a:ext cx="325469" cy="487263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space réservé du numéro de diapositive 1"/>
          <p:cNvSpPr txBox="1">
            <a:spLocks/>
          </p:cNvSpPr>
          <p:nvPr/>
        </p:nvSpPr>
        <p:spPr bwMode="auto">
          <a:xfrm>
            <a:off x="11277600" y="6099595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23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" name="txt 10">
            <a:extLst>
              <a:ext uri="{FF2B5EF4-FFF2-40B4-BE49-F238E27FC236}">
                <a16:creationId xmlns:a16="http://schemas.microsoft.com/office/drawing/2014/main" id="{1CDABF20-AF3C-4267-816B-345B0CAAB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787" y="5831557"/>
            <a:ext cx="2646233" cy="76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Piante</a:t>
            </a:r>
            <a:endParaRPr lang="fr-FR" sz="1797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Micro-organismi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pesticidi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pollini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muffe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51" name="Txt 15">
            <a:extLst>
              <a:ext uri="{FF2B5EF4-FFF2-40B4-BE49-F238E27FC236}">
                <a16:creationId xmlns:a16="http://schemas.microsoft.com/office/drawing/2014/main" id="{9CC4C178-F7C1-468A-8800-172E7B87C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701" y="3805344"/>
            <a:ext cx="1062184" cy="5956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Animaux </a:t>
            </a: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Allergènes</a:t>
            </a:r>
            <a:r>
              <a:rPr lang="fr-FR" sz="1797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4" name="texte 14">
            <a:extLst>
              <a:ext uri="{FF2B5EF4-FFF2-40B4-BE49-F238E27FC236}">
                <a16:creationId xmlns:a16="http://schemas.microsoft.com/office/drawing/2014/main" id="{2A253DD6-BB63-4469-8F94-74B2BFA4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193" y="3078601"/>
            <a:ext cx="1416050" cy="78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Lavandini</a:t>
            </a: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docce</a:t>
            </a:r>
            <a:endParaRPr lang="fr-FR" sz="1797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1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Umidità</a:t>
            </a:r>
            <a:endParaRPr lang="fr-F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xt 13">
            <a:extLst>
              <a:ext uri="{FF2B5EF4-FFF2-40B4-BE49-F238E27FC236}">
                <a16:creationId xmlns:a16="http://schemas.microsoft.com/office/drawing/2014/main" id="{6CE70C47-1840-439A-B0D5-A9FC9D01A160}"/>
              </a:ext>
            </a:extLst>
          </p:cNvPr>
          <p:cNvSpPr/>
          <p:nvPr/>
        </p:nvSpPr>
        <p:spPr>
          <a:xfrm>
            <a:off x="1797393" y="3933126"/>
            <a:ext cx="2113818" cy="1432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endParaRPr lang="fr-FR" sz="1797" b="1" dirty="0">
              <a:solidFill>
                <a:schemeClr val="accent4">
                  <a:lumMod val="50000"/>
                </a:schemeClr>
              </a:solidFill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stufa</a:t>
            </a: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Monossido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carbonio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oossidi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 di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azoto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polveri</a:t>
            </a:r>
            <a:r>
              <a:rPr lang="fr-FR" sz="1600" dirty="0">
                <a:solidFill>
                  <a:schemeClr val="accent4">
                    <a:lumMod val="75000"/>
                  </a:schemeClr>
                </a:solidFill>
              </a:rPr>
              <a:t> fini, COV…</a:t>
            </a:r>
          </a:p>
        </p:txBody>
      </p:sp>
      <p:pic>
        <p:nvPicPr>
          <p:cNvPr id="19" name="num 5"/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29" y="1061092"/>
            <a:ext cx="81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xt 3">
            <a:extLst>
              <a:ext uri="{FF2B5EF4-FFF2-40B4-BE49-F238E27FC236}">
                <a16:creationId xmlns:a16="http://schemas.microsoft.com/office/drawing/2014/main" id="{7792C376-8E90-4386-BD72-E68B4A4EB272}"/>
              </a:ext>
            </a:extLst>
          </p:cNvPr>
          <p:cNvSpPr/>
          <p:nvPr/>
        </p:nvSpPr>
        <p:spPr>
          <a:xfrm>
            <a:off x="3869202" y="1051871"/>
            <a:ext cx="1511300" cy="785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Letti</a:t>
            </a: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 (</a:t>
            </a:r>
            <a:r>
              <a:rPr lang="fr-FR" sz="1797" b="1" dirty="0" err="1">
                <a:solidFill>
                  <a:schemeClr val="accent4">
                    <a:lumMod val="50000"/>
                  </a:schemeClr>
                </a:solidFill>
              </a:rPr>
              <a:t>materassi</a:t>
            </a:r>
            <a:r>
              <a:rPr lang="fr-FR" sz="1797" b="1" dirty="0">
                <a:solidFill>
                  <a:schemeClr val="accent4">
                    <a:lumMod val="50000"/>
                  </a:schemeClr>
                </a:solidFill>
              </a:rPr>
              <a:t>)  </a:t>
            </a:r>
          </a:p>
          <a:p>
            <a:pPr marL="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sz="1600" dirty="0" err="1">
                <a:solidFill>
                  <a:schemeClr val="accent4">
                    <a:lumMod val="75000"/>
                  </a:schemeClr>
                </a:solidFill>
              </a:rPr>
              <a:t>Acari</a:t>
            </a:r>
            <a:endParaRPr lang="fr-F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" name="num 3"/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36" y="740739"/>
            <a:ext cx="80168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num 6"/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397" y="1176850"/>
            <a:ext cx="8096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num 9"/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596" y="4637608"/>
            <a:ext cx="81121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num 11">
            <a:extLst>
              <a:ext uri="{FF2B5EF4-FFF2-40B4-BE49-F238E27FC236}">
                <a16:creationId xmlns:a16="http://schemas.microsoft.com/office/drawing/2014/main" id="{0D8A96A4-A074-48F0-AB14-6E82A0F010E5}"/>
              </a:ext>
            </a:extLst>
          </p:cNvPr>
          <p:cNvGrpSpPr>
            <a:grpSpLocks/>
          </p:cNvGrpSpPr>
          <p:nvPr/>
        </p:nvGrpSpPr>
        <p:grpSpPr bwMode="auto">
          <a:xfrm>
            <a:off x="4076993" y="6031228"/>
            <a:ext cx="672065" cy="617009"/>
            <a:chOff x="5868988" y="1348493"/>
            <a:chExt cx="1159714" cy="783195"/>
          </a:xfrm>
          <a:solidFill>
            <a:srgbClr val="E5C36E"/>
          </a:solidFill>
        </p:grpSpPr>
        <p:sp>
          <p:nvSpPr>
            <p:cNvPr id="68" name="rond rouge">
              <a:extLst>
                <a:ext uri="{FF2B5EF4-FFF2-40B4-BE49-F238E27FC236}">
                  <a16:creationId xmlns:a16="http://schemas.microsoft.com/office/drawing/2014/main" id="{4CB6A675-C38B-40D7-8257-909D7BAA5CE2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69" name="? bleu">
              <a:extLst>
                <a:ext uri="{FF2B5EF4-FFF2-40B4-BE49-F238E27FC236}">
                  <a16:creationId xmlns:a16="http://schemas.microsoft.com/office/drawing/2014/main" id="{057CAE5C-8E81-422D-8EB9-F839DB8AB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94" y="1348493"/>
              <a:ext cx="976573" cy="74227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</a:rPr>
                <a:t>11</a:t>
              </a:r>
            </a:p>
          </p:txBody>
        </p:sp>
      </p:grpSp>
      <p:grpSp>
        <p:nvGrpSpPr>
          <p:cNvPr id="70" name="num 14">
            <a:extLst>
              <a:ext uri="{FF2B5EF4-FFF2-40B4-BE49-F238E27FC236}">
                <a16:creationId xmlns:a16="http://schemas.microsoft.com/office/drawing/2014/main" id="{CB17113E-F4DC-4C71-AC31-880C61777BCE}"/>
              </a:ext>
            </a:extLst>
          </p:cNvPr>
          <p:cNvGrpSpPr>
            <a:grpSpLocks/>
          </p:cNvGrpSpPr>
          <p:nvPr/>
        </p:nvGrpSpPr>
        <p:grpSpPr bwMode="auto">
          <a:xfrm>
            <a:off x="1768009" y="3324340"/>
            <a:ext cx="645467" cy="617009"/>
            <a:chOff x="5868988" y="1348493"/>
            <a:chExt cx="1159714" cy="783195"/>
          </a:xfrm>
          <a:solidFill>
            <a:srgbClr val="E5C36E"/>
          </a:solidFill>
        </p:grpSpPr>
        <p:sp>
          <p:nvSpPr>
            <p:cNvPr id="71" name="rond rouge">
              <a:extLst>
                <a:ext uri="{FF2B5EF4-FFF2-40B4-BE49-F238E27FC236}">
                  <a16:creationId xmlns:a16="http://schemas.microsoft.com/office/drawing/2014/main" id="{7965A12C-C0AC-4EE6-8C7F-4971FC7745D2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2" name="? bleu">
              <a:extLst>
                <a:ext uri="{FF2B5EF4-FFF2-40B4-BE49-F238E27FC236}">
                  <a16:creationId xmlns:a16="http://schemas.microsoft.com/office/drawing/2014/main" id="{2FEC463B-F9BC-44BD-BFCB-331D6BA50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96" y="1348493"/>
              <a:ext cx="1080623" cy="74227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</a:rPr>
                <a:t>14</a:t>
              </a:r>
            </a:p>
          </p:txBody>
        </p:sp>
      </p:grpSp>
      <p:grpSp>
        <p:nvGrpSpPr>
          <p:cNvPr id="76" name="num 13">
            <a:extLst>
              <a:ext uri="{FF2B5EF4-FFF2-40B4-BE49-F238E27FC236}">
                <a16:creationId xmlns:a16="http://schemas.microsoft.com/office/drawing/2014/main" id="{C199F967-5C83-40D7-B0CA-83A4FB00E8B8}"/>
              </a:ext>
            </a:extLst>
          </p:cNvPr>
          <p:cNvGrpSpPr>
            <a:grpSpLocks/>
          </p:cNvGrpSpPr>
          <p:nvPr/>
        </p:nvGrpSpPr>
        <p:grpSpPr bwMode="auto">
          <a:xfrm>
            <a:off x="1783725" y="4282790"/>
            <a:ext cx="632912" cy="570546"/>
            <a:chOff x="5868988" y="1348493"/>
            <a:chExt cx="1159714" cy="783195"/>
          </a:xfrm>
          <a:solidFill>
            <a:srgbClr val="E5C36E"/>
          </a:solidFill>
        </p:grpSpPr>
        <p:sp>
          <p:nvSpPr>
            <p:cNvPr id="77" name="rond rouge">
              <a:extLst>
                <a:ext uri="{FF2B5EF4-FFF2-40B4-BE49-F238E27FC236}">
                  <a16:creationId xmlns:a16="http://schemas.microsoft.com/office/drawing/2014/main" id="{D0C4049F-8858-44DD-B430-892E9E37E906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79" name="? bleu">
              <a:extLst>
                <a:ext uri="{FF2B5EF4-FFF2-40B4-BE49-F238E27FC236}">
                  <a16:creationId xmlns:a16="http://schemas.microsoft.com/office/drawing/2014/main" id="{BA76740F-4F3D-4E92-9C28-80959DA14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96" y="1348493"/>
              <a:ext cx="951318" cy="74227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</a:rPr>
                <a:t>13</a:t>
              </a:r>
            </a:p>
          </p:txBody>
        </p:sp>
      </p:grpSp>
      <p:grpSp>
        <p:nvGrpSpPr>
          <p:cNvPr id="80" name="num 12">
            <a:extLst>
              <a:ext uri="{FF2B5EF4-FFF2-40B4-BE49-F238E27FC236}">
                <a16:creationId xmlns:a16="http://schemas.microsoft.com/office/drawing/2014/main" id="{C24795A0-E41C-4EB9-89FD-4041B416519A}"/>
              </a:ext>
            </a:extLst>
          </p:cNvPr>
          <p:cNvGrpSpPr>
            <a:grpSpLocks/>
          </p:cNvGrpSpPr>
          <p:nvPr/>
        </p:nvGrpSpPr>
        <p:grpSpPr bwMode="auto">
          <a:xfrm>
            <a:off x="2017966" y="5758137"/>
            <a:ext cx="656338" cy="617009"/>
            <a:chOff x="5868988" y="1348493"/>
            <a:chExt cx="1159714" cy="783195"/>
          </a:xfrm>
          <a:solidFill>
            <a:srgbClr val="E5C36E"/>
          </a:solidFill>
        </p:grpSpPr>
        <p:sp>
          <p:nvSpPr>
            <p:cNvPr id="81" name="rond rouge">
              <a:extLst>
                <a:ext uri="{FF2B5EF4-FFF2-40B4-BE49-F238E27FC236}">
                  <a16:creationId xmlns:a16="http://schemas.microsoft.com/office/drawing/2014/main" id="{CDDE3D3A-2E57-41F5-B204-34E4FB921842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82" name="? bleu">
              <a:extLst>
                <a:ext uri="{FF2B5EF4-FFF2-40B4-BE49-F238E27FC236}">
                  <a16:creationId xmlns:a16="http://schemas.microsoft.com/office/drawing/2014/main" id="{9D4ECFD1-B201-4621-9F42-F303ECF7C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96" y="1348493"/>
              <a:ext cx="951318" cy="74227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</a:rPr>
                <a:t>12</a:t>
              </a:r>
            </a:p>
          </p:txBody>
        </p:sp>
      </p:grpSp>
      <p:cxnSp>
        <p:nvCxnSpPr>
          <p:cNvPr id="12" name="flèche 14"/>
          <p:cNvCxnSpPr>
            <a:cxnSpLocks/>
          </p:cNvCxnSpPr>
          <p:nvPr/>
        </p:nvCxnSpPr>
        <p:spPr>
          <a:xfrm flipV="1">
            <a:off x="2586733" y="3159189"/>
            <a:ext cx="1484875" cy="422208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flèche 1">
            <a:extLst>
              <a:ext uri="{FF2B5EF4-FFF2-40B4-BE49-F238E27FC236}">
                <a16:creationId xmlns:a16="http://schemas.microsoft.com/office/drawing/2014/main" id="{89A81D1D-FF13-44DC-AF9B-702EE61140EF}"/>
              </a:ext>
            </a:extLst>
          </p:cNvPr>
          <p:cNvCxnSpPr>
            <a:cxnSpLocks/>
          </p:cNvCxnSpPr>
          <p:nvPr/>
        </p:nvCxnSpPr>
        <p:spPr>
          <a:xfrm flipV="1">
            <a:off x="2328012" y="2864180"/>
            <a:ext cx="1032931" cy="34430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num 2"/>
          <p:cNvPicPr>
            <a:picLocks noChangeAspect="1"/>
          </p:cNvPicPr>
          <p:nvPr/>
        </p:nvPicPr>
        <p:blipFill>
          <a:blip r:embed="rId1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36" y="1322188"/>
            <a:ext cx="8112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flèche 3">
            <a:extLst>
              <a:ext uri="{FF2B5EF4-FFF2-40B4-BE49-F238E27FC236}">
                <a16:creationId xmlns:a16="http://schemas.microsoft.com/office/drawing/2014/main" id="{C32643FE-9D62-4040-9350-E3D844E4D55E}"/>
              </a:ext>
            </a:extLst>
          </p:cNvPr>
          <p:cNvCxnSpPr>
            <a:cxnSpLocks/>
          </p:cNvCxnSpPr>
          <p:nvPr/>
        </p:nvCxnSpPr>
        <p:spPr>
          <a:xfrm>
            <a:off x="4647379" y="1980258"/>
            <a:ext cx="1280144" cy="1478284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num 8"/>
          <p:cNvPicPr>
            <a:picLocks noChangeAspect="1"/>
          </p:cNvPicPr>
          <p:nvPr/>
        </p:nvPicPr>
        <p:blipFill>
          <a:blip r:embed="rId2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762" y="2704308"/>
            <a:ext cx="81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num 10"/>
          <p:cNvPicPr>
            <a:picLocks noChangeAspect="1"/>
          </p:cNvPicPr>
          <p:nvPr/>
        </p:nvPicPr>
        <p:blipFill>
          <a:blip r:embed="rId2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06" y="4709704"/>
            <a:ext cx="811213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1" name="flèche 11">
            <a:extLst>
              <a:ext uri="{FF2B5EF4-FFF2-40B4-BE49-F238E27FC236}">
                <a16:creationId xmlns:a16="http://schemas.microsoft.com/office/drawing/2014/main" id="{CC133B01-6B21-4B4F-9419-2E3A5FD64FA7}"/>
              </a:ext>
            </a:extLst>
          </p:cNvPr>
          <p:cNvCxnSpPr>
            <a:cxnSpLocks/>
          </p:cNvCxnSpPr>
          <p:nvPr/>
        </p:nvCxnSpPr>
        <p:spPr>
          <a:xfrm flipV="1">
            <a:off x="4647379" y="4706144"/>
            <a:ext cx="484181" cy="1325084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flèche 13">
            <a:extLst>
              <a:ext uri="{FF2B5EF4-FFF2-40B4-BE49-F238E27FC236}">
                <a16:creationId xmlns:a16="http://schemas.microsoft.com/office/drawing/2014/main" id="{A2A0472F-1EE3-45F5-A71D-BE4B9D53C7F4}"/>
              </a:ext>
            </a:extLst>
          </p:cNvPr>
          <p:cNvCxnSpPr>
            <a:cxnSpLocks/>
          </p:cNvCxnSpPr>
          <p:nvPr/>
        </p:nvCxnSpPr>
        <p:spPr>
          <a:xfrm>
            <a:off x="2132254" y="4254725"/>
            <a:ext cx="1341635" cy="289560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num 14">
            <a:extLst>
              <a:ext uri="{FF2B5EF4-FFF2-40B4-BE49-F238E27FC236}">
                <a16:creationId xmlns:a16="http://schemas.microsoft.com/office/drawing/2014/main" id="{E633F7E9-10AD-4D3E-B3C7-136F4DCD473B}"/>
              </a:ext>
            </a:extLst>
          </p:cNvPr>
          <p:cNvGrpSpPr>
            <a:grpSpLocks/>
          </p:cNvGrpSpPr>
          <p:nvPr/>
        </p:nvGrpSpPr>
        <p:grpSpPr bwMode="auto">
          <a:xfrm>
            <a:off x="6605670" y="3781248"/>
            <a:ext cx="645467" cy="617009"/>
            <a:chOff x="5868988" y="1348493"/>
            <a:chExt cx="1159714" cy="783195"/>
          </a:xfrm>
          <a:solidFill>
            <a:srgbClr val="E5C36E"/>
          </a:solidFill>
        </p:grpSpPr>
        <p:sp>
          <p:nvSpPr>
            <p:cNvPr id="113" name="rond rouge">
              <a:extLst>
                <a:ext uri="{FF2B5EF4-FFF2-40B4-BE49-F238E27FC236}">
                  <a16:creationId xmlns:a16="http://schemas.microsoft.com/office/drawing/2014/main" id="{8885A3F3-300C-44CC-A00F-1A12FED57ABA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114" name="? bleu">
              <a:extLst>
                <a:ext uri="{FF2B5EF4-FFF2-40B4-BE49-F238E27FC236}">
                  <a16:creationId xmlns:a16="http://schemas.microsoft.com/office/drawing/2014/main" id="{6A7650D1-0229-4DE0-936D-A4B65E774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4996" y="1348493"/>
              <a:ext cx="1080623" cy="74227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3200" b="1" dirty="0">
                  <a:solidFill>
                    <a:schemeClr val="bg1"/>
                  </a:solidFill>
                  <a:latin typeface="+mn-lt"/>
                </a:rPr>
                <a:t>15</a:t>
              </a:r>
            </a:p>
          </p:txBody>
        </p:sp>
      </p:grpSp>
      <p:cxnSp>
        <p:nvCxnSpPr>
          <p:cNvPr id="115" name="flèche 1">
            <a:extLst>
              <a:ext uri="{FF2B5EF4-FFF2-40B4-BE49-F238E27FC236}">
                <a16:creationId xmlns:a16="http://schemas.microsoft.com/office/drawing/2014/main" id="{8CF3F7E1-2ADF-46FC-AF4C-16C203B31580}"/>
              </a:ext>
            </a:extLst>
          </p:cNvPr>
          <p:cNvCxnSpPr>
            <a:cxnSpLocks/>
          </p:cNvCxnSpPr>
          <p:nvPr/>
        </p:nvCxnSpPr>
        <p:spPr>
          <a:xfrm flipH="1">
            <a:off x="6320782" y="4360294"/>
            <a:ext cx="335575" cy="423256"/>
          </a:xfrm>
          <a:prstGeom prst="straightConnector1">
            <a:avLst/>
          </a:prstGeom>
          <a:ln w="4127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magine 38">
            <a:extLst>
              <a:ext uri="{FF2B5EF4-FFF2-40B4-BE49-F238E27FC236}">
                <a16:creationId xmlns:a16="http://schemas.microsoft.com/office/drawing/2014/main" id="{D1DFA018-5685-4E97-B9B5-144CD8E7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5427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5" grpId="0" animBg="1"/>
      <p:bldP spid="27" grpId="0"/>
      <p:bldP spid="21" grpId="0"/>
      <p:bldP spid="26" grpId="0"/>
      <p:bldP spid="28" grpId="0"/>
      <p:bldP spid="24" grpId="0"/>
      <p:bldP spid="8" grpId="0"/>
      <p:bldP spid="34820" grpId="0"/>
      <p:bldP spid="52" grpId="0"/>
      <p:bldP spid="45" grpId="0"/>
      <p:bldP spid="48" grpId="0"/>
      <p:bldP spid="51" grpId="0" animBg="1"/>
      <p:bldP spid="54" grpId="0"/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488" y="346530"/>
            <a:ext cx="11212512" cy="65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960119" y="2156504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5903" y="239306"/>
            <a:ext cx="976291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Che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cos’è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inquina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l’aria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all’interno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di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una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classe?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5002833" y="1491669"/>
            <a:ext cx="1109662" cy="317500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fr-FR" b="1" dirty="0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Il </a:t>
            </a:r>
            <a:r>
              <a:rPr lang="fr-FR" b="1" dirty="0" err="1">
                <a:solidFill>
                  <a:schemeClr val="accent4">
                    <a:lumMod val="50000"/>
                  </a:schemeClr>
                </a:solidFill>
                <a:cs typeface="Arial" charset="0"/>
              </a:rPr>
              <a:t>soffitto</a:t>
            </a:r>
            <a:endParaRPr lang="fr-FR" dirty="0">
              <a:solidFill>
                <a:schemeClr val="accent4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1952616" y="2718888"/>
            <a:ext cx="2351821" cy="1039644"/>
          </a:xfrm>
          <a:prstGeom prst="rect">
            <a:avLst/>
          </a:prstGeom>
          <a:solidFill>
            <a:schemeClr val="accent4">
              <a:lumMod val="20000"/>
              <a:lumOff val="80000"/>
              <a:alpha val="74901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L’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inquinamento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che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viene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dall’esterno</a:t>
            </a:r>
            <a:endParaRPr lang="fr-FR" altLang="fr-FR" sz="18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fr-FR" altLang="fr-FR" sz="18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trasporti</a:t>
            </a:r>
            <a:r>
              <a:rPr lang="fr-FR" altLang="fr-FR" sz="18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 industrie, </a:t>
            </a:r>
            <a:r>
              <a:rPr lang="fr-FR" altLang="fr-FR" sz="18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riscaldamento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…)</a:t>
            </a:r>
            <a:endParaRPr lang="fr-FR" altLang="fr-FR" sz="18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9436300" y="1452815"/>
            <a:ext cx="1425575" cy="762003"/>
          </a:xfrm>
          <a:prstGeom prst="rect">
            <a:avLst/>
          </a:prstGeom>
          <a:solidFill>
            <a:schemeClr val="accent4">
              <a:lumMod val="20000"/>
              <a:lumOff val="80000"/>
              <a:alpha val="74901"/>
            </a:schemeClr>
          </a:solidFill>
          <a:ln>
            <a:noFill/>
          </a:ln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 muri </a:t>
            </a:r>
          </a:p>
          <a:p>
            <a:pPr marL="0" lvl="1" algn="ctr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pitture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colorate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…)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10032513" y="4457827"/>
            <a:ext cx="1413693" cy="1039644"/>
          </a:xfrm>
          <a:prstGeom prst="rect">
            <a:avLst/>
          </a:prstGeom>
          <a:solidFill>
            <a:schemeClr val="accent4">
              <a:lumMod val="20000"/>
              <a:lumOff val="80000"/>
              <a:alpha val="7019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Il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pavimento</a:t>
            </a:r>
            <a:endParaRPr lang="fr-FR" altLang="fr-FR" sz="1800" b="1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lvl="1">
              <a:lnSpc>
                <a:spcPct val="80000"/>
              </a:lnSpc>
              <a:spcBef>
                <a:spcPct val="20000"/>
              </a:spcBef>
              <a:buNone/>
            </a:pPr>
            <a:r>
              <a:rPr lang="fr-FR" altLang="fr-FR" sz="18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fr-FR" altLang="fr-FR" sz="18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Rivestimenti</a:t>
            </a:r>
            <a:r>
              <a:rPr lang="fr-FR" altLang="fr-FR" sz="18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plastici,colle</a:t>
            </a:r>
            <a:r>
              <a:rPr lang="fr-FR" altLang="fr-FR" sz="18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,…)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48054" y="4494648"/>
            <a:ext cx="2215607" cy="9836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Ciò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che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c’è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negli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astucci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endParaRPr lang="fr-FR" altLang="fr-FR" sz="18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bianchetto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pennarelli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 colle,…) …</a:t>
            </a:r>
          </a:p>
        </p:txBody>
      </p:sp>
      <p:sp>
        <p:nvSpPr>
          <p:cNvPr id="35" name="ZoneTexte 8"/>
          <p:cNvSpPr txBox="1">
            <a:spLocks noChangeArrowheads="1"/>
          </p:cNvSpPr>
          <p:nvPr/>
        </p:nvSpPr>
        <p:spPr bwMode="auto">
          <a:xfrm>
            <a:off x="1838008" y="5619870"/>
            <a:ext cx="1643596" cy="958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L’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arredamento</a:t>
            </a:r>
            <a:endParaRPr lang="fr-FR" altLang="fr-FR" sz="1800" b="1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scrivanie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in 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legno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compresso</a:t>
            </a:r>
            <a:r>
              <a:rPr lang="fr-FR" altLang="fr-FR" sz="16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,…)</a:t>
            </a:r>
            <a:endParaRPr lang="fr-FR" altLang="fr-FR" sz="18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7703085" y="3524434"/>
            <a:ext cx="1790772" cy="541046"/>
          </a:xfrm>
          <a:prstGeom prst="rect">
            <a:avLst/>
          </a:prstGeom>
          <a:solidFill>
            <a:schemeClr val="accent4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  <a:defRPr/>
            </a:pP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Pennarelli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per la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lavagna</a:t>
            </a:r>
            <a:endParaRPr lang="fr-FR" altLang="fr-FR" sz="18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Text Box 21"/>
          <p:cNvSpPr txBox="1">
            <a:spLocks noChangeArrowheads="1"/>
          </p:cNvSpPr>
          <p:nvPr/>
        </p:nvSpPr>
        <p:spPr bwMode="auto">
          <a:xfrm>
            <a:off x="6797358" y="1922865"/>
            <a:ext cx="1297103" cy="7626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Prodotti</a:t>
            </a:r>
            <a:r>
              <a:rPr lang="fr-FR" altLang="fr-FR" sz="18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per la </a:t>
            </a:r>
            <a:r>
              <a:rPr lang="fr-FR" altLang="fr-FR" sz="18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pulizia</a:t>
            </a:r>
            <a:endParaRPr lang="fr-FR" altLang="fr-FR" sz="1600" dirty="0">
              <a:solidFill>
                <a:schemeClr val="accent4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24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1" name="num 1">
            <a:extLst>
              <a:ext uri="{FF2B5EF4-FFF2-40B4-BE49-F238E27FC236}">
                <a16:creationId xmlns:a16="http://schemas.microsoft.com/office/drawing/2014/main" id="{5589ACB3-FBD4-4AAE-8067-AA3AC8AAB6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63" y="2025535"/>
            <a:ext cx="8112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um 7">
            <a:extLst>
              <a:ext uri="{FF2B5EF4-FFF2-40B4-BE49-F238E27FC236}">
                <a16:creationId xmlns:a16="http://schemas.microsoft.com/office/drawing/2014/main" id="{DC1EAF6C-A823-4D3F-B73F-40B00715A6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213" y="5164257"/>
            <a:ext cx="73818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num 4">
            <a:extLst>
              <a:ext uri="{FF2B5EF4-FFF2-40B4-BE49-F238E27FC236}">
                <a16:creationId xmlns:a16="http://schemas.microsoft.com/office/drawing/2014/main" id="{20A73D13-9907-40C7-BA9C-8CFD50A7DE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950" y="899553"/>
            <a:ext cx="8080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num 5">
            <a:extLst>
              <a:ext uri="{FF2B5EF4-FFF2-40B4-BE49-F238E27FC236}">
                <a16:creationId xmlns:a16="http://schemas.microsoft.com/office/drawing/2014/main" id="{6217C05A-ED2B-48B7-A360-5AB148391D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61" y="3293986"/>
            <a:ext cx="81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num 3">
            <a:extLst>
              <a:ext uri="{FF2B5EF4-FFF2-40B4-BE49-F238E27FC236}">
                <a16:creationId xmlns:a16="http://schemas.microsoft.com/office/drawing/2014/main" id="{488AC67A-9BB5-49B4-B609-7A7C6ADEDA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27" y="1839324"/>
            <a:ext cx="80168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num 6">
            <a:extLst>
              <a:ext uri="{FF2B5EF4-FFF2-40B4-BE49-F238E27FC236}">
                <a16:creationId xmlns:a16="http://schemas.microsoft.com/office/drawing/2014/main" id="{BB478D88-5F0D-4DD9-8AAA-9964C7848D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1" y="5095689"/>
            <a:ext cx="809625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num 2">
            <a:extLst>
              <a:ext uri="{FF2B5EF4-FFF2-40B4-BE49-F238E27FC236}">
                <a16:creationId xmlns:a16="http://schemas.microsoft.com/office/drawing/2014/main" id="{2BF83D0D-B05C-4E7B-81DC-C2D6C8E061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65" y="923907"/>
            <a:ext cx="811212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num 8">
            <a:extLst>
              <a:ext uri="{FF2B5EF4-FFF2-40B4-BE49-F238E27FC236}">
                <a16:creationId xmlns:a16="http://schemas.microsoft.com/office/drawing/2014/main" id="{267AF2FD-3544-46A4-B372-8D902E3ECD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560" y="5526871"/>
            <a:ext cx="81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magine 38">
            <a:extLst>
              <a:ext uri="{FF2B5EF4-FFF2-40B4-BE49-F238E27FC236}">
                <a16:creationId xmlns:a16="http://schemas.microsoft.com/office/drawing/2014/main" id="{E99B8709-4164-4DA9-86AD-535ADB76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3882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7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/>
          <a:stretch/>
        </p:blipFill>
        <p:spPr>
          <a:xfrm>
            <a:off x="177800" y="219075"/>
            <a:ext cx="9178318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24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149" y="219075"/>
            <a:ext cx="7525789" cy="12801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Le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sostanze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inquinanti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dell’aria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interna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agli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edifici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e le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loro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conseguenze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sulla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salute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3" name="Image 2" descr="Une image contenant chaise, table, homme, femme&#10;&#10;Description générée automatiquement">
            <a:extLst>
              <a:ext uri="{FF2B5EF4-FFF2-40B4-BE49-F238E27FC236}">
                <a16:creationId xmlns:a16="http://schemas.microsoft.com/office/drawing/2014/main" id="{D9DDAAE3-E5E4-40EE-AC50-1A0D3F34E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92" y="2865989"/>
            <a:ext cx="5187819" cy="4126765"/>
          </a:xfrm>
          <a:prstGeom prst="rect">
            <a:avLst/>
          </a:prstGeom>
        </p:spPr>
      </p:pic>
      <p:pic>
        <p:nvPicPr>
          <p:cNvPr id="7" name="Immagine 38">
            <a:extLst>
              <a:ext uri="{FF2B5EF4-FFF2-40B4-BE49-F238E27FC236}">
                <a16:creationId xmlns:a16="http://schemas.microsoft.com/office/drawing/2014/main" id="{7A7983E0-F869-4582-9E48-5E14E72C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734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age 7">
            <a:extLst>
              <a:ext uri="{FF2B5EF4-FFF2-40B4-BE49-F238E27FC236}">
                <a16:creationId xmlns:a16="http://schemas.microsoft.com/office/drawing/2014/main" id="{EF2EF42A-8A25-42CA-8A5F-48100C7A0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1177925"/>
            <a:ext cx="34766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76" name="ZoneTexte 13">
            <a:extLst>
              <a:ext uri="{FF2B5EF4-FFF2-40B4-BE49-F238E27FC236}">
                <a16:creationId xmlns:a16="http://schemas.microsoft.com/office/drawing/2014/main" id="{97E68108-500C-4BC7-937D-D573ABECD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4354513"/>
            <a:ext cx="3517900" cy="1089529"/>
          </a:xfrm>
          <a:custGeom>
            <a:avLst/>
            <a:gdLst>
              <a:gd name="T0" fmla="*/ 0 w 4393475"/>
              <a:gd name="T1" fmla="*/ 2040 h 1683317"/>
              <a:gd name="T2" fmla="*/ 0 w 4393475"/>
              <a:gd name="T3" fmla="*/ 332 h 1683317"/>
              <a:gd name="T4" fmla="*/ 0 w 4393475"/>
              <a:gd name="T5" fmla="*/ 471 h 1683317"/>
              <a:gd name="T6" fmla="*/ 0 w 4393475"/>
              <a:gd name="T7" fmla="*/ 2280 h 1683317"/>
              <a:gd name="T8" fmla="*/ 0 w 4393475"/>
              <a:gd name="T9" fmla="*/ 4461 h 1683317"/>
              <a:gd name="T10" fmla="*/ 0 w 4393475"/>
              <a:gd name="T11" fmla="*/ 5367 h 1683317"/>
              <a:gd name="T12" fmla="*/ 0 w 4393475"/>
              <a:gd name="T13" fmla="*/ 5321 h 1683317"/>
              <a:gd name="T14" fmla="*/ 0 w 4393475"/>
              <a:gd name="T15" fmla="*/ 3998 h 1683317"/>
              <a:gd name="T16" fmla="*/ 0 w 4393475"/>
              <a:gd name="T17" fmla="*/ 204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it-IT" sz="1800" dirty="0">
                <a:solidFill>
                  <a:srgbClr val="771F45"/>
                </a:solidFill>
                <a:cs typeface="Arial" panose="020B0604020202020204" pitchFamily="34" charset="0"/>
              </a:rPr>
              <a:t>Disturbi della fertilità, aborti spontanei, nascite premature, ritardi nella crescita fetale, impatti sullo sviluppo intellettuale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A33240D2-6D8C-4D63-91D6-FBA12BBB36FC}"/>
              </a:ext>
            </a:extLst>
          </p:cNvPr>
          <p:cNvSpPr/>
          <p:nvPr/>
        </p:nvSpPr>
        <p:spPr>
          <a:xfrm>
            <a:off x="925513" y="-55563"/>
            <a:ext cx="11318875" cy="123348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ED778B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D6B0A18E-21A9-4A12-B696-42BC445FB5CC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7894" name="ZoneTexte 30">
            <a:extLst>
              <a:ext uri="{FF2B5EF4-FFF2-40B4-BE49-F238E27FC236}">
                <a16:creationId xmlns:a16="http://schemas.microsoft.com/office/drawing/2014/main" id="{0DA94353-782A-4A3A-853C-D997240D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Rectangle 1">
            <a:extLst>
              <a:ext uri="{FF2B5EF4-FFF2-40B4-BE49-F238E27FC236}">
                <a16:creationId xmlns:a16="http://schemas.microsoft.com/office/drawing/2014/main" id="{22F3A594-9D60-4916-BA78-FE7C0403F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200342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>
              <a:latin typeface="Corbel" panose="020B0503020204020204" pitchFamily="34" charset="0"/>
            </a:endParaRPr>
          </a:p>
        </p:txBody>
      </p:sp>
      <p:sp>
        <p:nvSpPr>
          <p:cNvPr id="37896" name="ZoneTexte 30">
            <a:extLst>
              <a:ext uri="{FF2B5EF4-FFF2-40B4-BE49-F238E27FC236}">
                <a16:creationId xmlns:a16="http://schemas.microsoft.com/office/drawing/2014/main" id="{667A04A5-D244-4674-8FC7-2477488B7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485AFA-8B39-4B41-A63F-D2FD7B12FA98}"/>
              </a:ext>
            </a:extLst>
          </p:cNvPr>
          <p:cNvSpPr/>
          <p:nvPr/>
        </p:nvSpPr>
        <p:spPr>
          <a:xfrm>
            <a:off x="1330325" y="125413"/>
            <a:ext cx="1077595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Quali sono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gli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effetti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sulla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771F45"/>
                </a:solidFill>
                <a:latin typeface="+mn-lt"/>
                <a:cs typeface="Arial" charset="0"/>
              </a:rPr>
              <a:t>salute</a:t>
            </a:r>
            <a:r>
              <a:rPr lang="fr-FR" altLang="fr-FR" sz="3000" b="1" dirty="0">
                <a:solidFill>
                  <a:srgbClr val="771F45"/>
                </a:solidFill>
                <a:latin typeface="+mn-lt"/>
                <a:cs typeface="Arial" charset="0"/>
              </a:rPr>
              <a:t>? </a:t>
            </a:r>
            <a:endParaRPr lang="fr-FR" sz="3000" dirty="0">
              <a:solidFill>
                <a:srgbClr val="771F45"/>
              </a:solidFill>
              <a:latin typeface="+mn-lt"/>
            </a:endParaRPr>
          </a:p>
        </p:txBody>
      </p:sp>
      <p:sp>
        <p:nvSpPr>
          <p:cNvPr id="27672" name="ZoneTexte 13">
            <a:extLst>
              <a:ext uri="{FF2B5EF4-FFF2-40B4-BE49-F238E27FC236}">
                <a16:creationId xmlns:a16="http://schemas.microsoft.com/office/drawing/2014/main" id="{C870E453-1E3B-41DF-86A6-CC348414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5038" y="2360613"/>
            <a:ext cx="2800350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Ictus,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problemi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cardiaci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ipertensione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vasocostrizione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coaguli</a:t>
            </a:r>
            <a:endParaRPr lang="fr-FR" altLang="fr-FR" sz="1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25" name="ZoneTexte 13">
            <a:extLst>
              <a:ext uri="{FF2B5EF4-FFF2-40B4-BE49-F238E27FC236}">
                <a16:creationId xmlns:a16="http://schemas.microsoft.com/office/drawing/2014/main" id="{10E55054-914C-413C-AE75-23F2FF141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863" y="3587750"/>
            <a:ext cx="1879600" cy="923330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Irritazioni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infiammazioni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asma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cancro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etc.</a:t>
            </a:r>
            <a:endParaRPr lang="fr-FR" altLang="fr-FR" sz="1800" dirty="0">
              <a:solidFill>
                <a:srgbClr val="771F45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7667" name="ZoneTexte 13">
            <a:extLst>
              <a:ext uri="{FF2B5EF4-FFF2-40B4-BE49-F238E27FC236}">
                <a16:creationId xmlns:a16="http://schemas.microsoft.com/office/drawing/2014/main" id="{59C83978-46C2-4D96-897A-C7EB369CD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988" y="2006600"/>
            <a:ext cx="2257425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Irritazione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difficoltà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nella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respirazione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allergie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latin typeface="Tw Cen MT" panose="020B0602020104020603" pitchFamily="34" charset="0"/>
              <a:cs typeface="Arial" panose="020B0604020202020204" pitchFamily="34" charset="0"/>
            </a:endParaRPr>
          </a:p>
        </p:txBody>
      </p:sp>
      <p:sp>
        <p:nvSpPr>
          <p:cNvPr id="27665" name="ZoneTexte 13">
            <a:extLst>
              <a:ext uri="{FF2B5EF4-FFF2-40B4-BE49-F238E27FC236}">
                <a16:creationId xmlns:a16="http://schemas.microsoft.com/office/drawing/2014/main" id="{492C6FAF-0A72-47BA-9395-9E45DD16A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738" y="889000"/>
            <a:ext cx="2201862" cy="1169551"/>
          </a:xfrm>
          <a:custGeom>
            <a:avLst/>
            <a:gdLst>
              <a:gd name="T0" fmla="*/ 0 w 4393475"/>
              <a:gd name="T1" fmla="*/ 0 h 1683317"/>
              <a:gd name="T2" fmla="*/ 0 w 4393475"/>
              <a:gd name="T3" fmla="*/ 0 h 1683317"/>
              <a:gd name="T4" fmla="*/ 0 w 4393475"/>
              <a:gd name="T5" fmla="*/ 0 h 1683317"/>
              <a:gd name="T6" fmla="*/ 0 w 4393475"/>
              <a:gd name="T7" fmla="*/ 0 h 1683317"/>
              <a:gd name="T8" fmla="*/ 0 w 4393475"/>
              <a:gd name="T9" fmla="*/ 0 h 1683317"/>
              <a:gd name="T10" fmla="*/ 0 w 4393475"/>
              <a:gd name="T11" fmla="*/ 0 h 1683317"/>
              <a:gd name="T12" fmla="*/ 0 w 4393475"/>
              <a:gd name="T13" fmla="*/ 0 h 1683317"/>
              <a:gd name="T14" fmla="*/ 0 w 4393475"/>
              <a:gd name="T15" fmla="*/ 0 h 1683317"/>
              <a:gd name="T16" fmla="*/ 0 w 4393475"/>
              <a:gd name="T17" fmla="*/ 0 h 16833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393475"/>
              <a:gd name="T28" fmla="*/ 0 h 1683317"/>
              <a:gd name="T29" fmla="*/ 4393475 w 4393475"/>
              <a:gd name="T30" fmla="*/ 1683317 h 168331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393475" h="1683317">
                <a:moveTo>
                  <a:pt x="37023" y="615734"/>
                </a:moveTo>
                <a:cubicBezTo>
                  <a:pt x="173658" y="230732"/>
                  <a:pt x="577554" y="100104"/>
                  <a:pt x="699798" y="100104"/>
                </a:cubicBezTo>
                <a:cubicBezTo>
                  <a:pt x="1334738" y="-26020"/>
                  <a:pt x="2831528" y="-54589"/>
                  <a:pt x="3718717" y="142145"/>
                </a:cubicBezTo>
                <a:cubicBezTo>
                  <a:pt x="3851471" y="173676"/>
                  <a:pt x="4297412" y="312299"/>
                  <a:pt x="4360474" y="689307"/>
                </a:cubicBezTo>
                <a:cubicBezTo>
                  <a:pt x="4399012" y="957921"/>
                  <a:pt x="4437550" y="1104632"/>
                  <a:pt x="4265881" y="1347192"/>
                </a:cubicBezTo>
                <a:cubicBezTo>
                  <a:pt x="4097715" y="1543009"/>
                  <a:pt x="3893513" y="1580303"/>
                  <a:pt x="3624124" y="1621086"/>
                </a:cubicBezTo>
                <a:cubicBezTo>
                  <a:pt x="2582783" y="1701665"/>
                  <a:pt x="1467871" y="1711188"/>
                  <a:pt x="836434" y="1606802"/>
                </a:cubicBezTo>
                <a:cubicBezTo>
                  <a:pt x="556534" y="1564760"/>
                  <a:pt x="289272" y="1465662"/>
                  <a:pt x="110596" y="1206784"/>
                </a:cubicBezTo>
                <a:cubicBezTo>
                  <a:pt x="5494" y="1002761"/>
                  <a:pt x="-36550" y="903840"/>
                  <a:pt x="37023" y="615734"/>
                </a:cubicBezTo>
                <a:close/>
              </a:path>
            </a:pathLst>
          </a:custGeom>
          <a:solidFill>
            <a:srgbClr val="FDE7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Mal di testa,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ansia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,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malattie</a:t>
            </a:r>
            <a:r>
              <a:rPr lang="fr-FR" altLang="fr-FR" sz="1800" dirty="0">
                <a:solidFill>
                  <a:srgbClr val="771F45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rgbClr val="771F45"/>
                </a:solidFill>
                <a:cs typeface="Arial" panose="020B0604020202020204" pitchFamily="34" charset="0"/>
              </a:rPr>
              <a:t>neurodegenerative</a:t>
            </a:r>
            <a:endParaRPr lang="fr-FR" altLang="fr-FR" sz="1800" dirty="0">
              <a:solidFill>
                <a:srgbClr val="771F45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800" dirty="0">
              <a:solidFill>
                <a:srgbClr val="771F45"/>
              </a:solidFill>
              <a:cs typeface="Arial" panose="020B0604020202020204" pitchFamily="34" charset="0"/>
            </a:endParaRPr>
          </a:p>
        </p:txBody>
      </p:sp>
      <p:sp>
        <p:nvSpPr>
          <p:cNvPr id="29" name="Espace réservé du numéro de diapositive 1">
            <a:extLst>
              <a:ext uri="{FF2B5EF4-FFF2-40B4-BE49-F238E27FC236}">
                <a16:creationId xmlns:a16="http://schemas.microsoft.com/office/drawing/2014/main" id="{DE91E17B-9FBC-4264-85C3-3D5B303A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222038" y="6102350"/>
            <a:ext cx="977900" cy="365125"/>
          </a:xfrm>
          <a:solidFill>
            <a:srgbClr val="ED778B"/>
          </a:solidFill>
        </p:spPr>
        <p:txBody>
          <a:bodyPr rtlCol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rgbClr val="89898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- </a:t>
            </a:r>
            <a:r>
              <a:rPr lang="fr-FR" altLang="fr-FR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17CC0DA-009B-40A9-ACE9-5BD704EE3ED9}"/>
              </a:ext>
            </a:extLst>
          </p:cNvPr>
          <p:cNvCxnSpPr/>
          <p:nvPr/>
        </p:nvCxnSpPr>
        <p:spPr>
          <a:xfrm flipH="1">
            <a:off x="6718300" y="1503363"/>
            <a:ext cx="2230438" cy="5270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2C5C0D5D-E48E-4DF1-B3E0-7FBFA5A3D6FE}"/>
              </a:ext>
            </a:extLst>
          </p:cNvPr>
          <p:cNvCxnSpPr/>
          <p:nvPr/>
        </p:nvCxnSpPr>
        <p:spPr>
          <a:xfrm flipH="1">
            <a:off x="6834188" y="2984500"/>
            <a:ext cx="1787525" cy="733425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30BCA26-CE84-4692-9591-E373D6A7D4B5}"/>
              </a:ext>
            </a:extLst>
          </p:cNvPr>
          <p:cNvCxnSpPr/>
          <p:nvPr/>
        </p:nvCxnSpPr>
        <p:spPr>
          <a:xfrm flipH="1">
            <a:off x="6426200" y="5053013"/>
            <a:ext cx="2195513" cy="857250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54D49D05-BF3C-495F-A425-9BF856D03931}"/>
              </a:ext>
            </a:extLst>
          </p:cNvPr>
          <p:cNvCxnSpPr/>
          <p:nvPr/>
        </p:nvCxnSpPr>
        <p:spPr>
          <a:xfrm flipV="1">
            <a:off x="4081463" y="4097338"/>
            <a:ext cx="1803400" cy="65087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4BF0B654-8300-447D-9E2F-C97666308F49}"/>
              </a:ext>
            </a:extLst>
          </p:cNvPr>
          <p:cNvCxnSpPr/>
          <p:nvPr/>
        </p:nvCxnSpPr>
        <p:spPr>
          <a:xfrm>
            <a:off x="3935413" y="2501900"/>
            <a:ext cx="2117725" cy="173038"/>
          </a:xfrm>
          <a:prstGeom prst="straightConnector1">
            <a:avLst/>
          </a:prstGeom>
          <a:ln w="28575">
            <a:solidFill>
              <a:srgbClr val="771F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9" name="PictoVideo">
            <a:extLst>
              <a:ext uri="{FF2B5EF4-FFF2-40B4-BE49-F238E27FC236}">
                <a16:creationId xmlns:a16="http://schemas.microsoft.com/office/drawing/2014/main" id="{751674B0-3125-410A-8D68-21AB1945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txtP-Info">
            <a:extLst>
              <a:ext uri="{FF2B5EF4-FFF2-40B4-BE49-F238E27FC236}">
                <a16:creationId xmlns:a16="http://schemas.microsoft.com/office/drawing/2014/main" id="{6756723E-E26A-4EBB-BC09-89F8D08A2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1" name="ZtxtP-Video">
            <a:extLst>
              <a:ext uri="{FF2B5EF4-FFF2-40B4-BE49-F238E27FC236}">
                <a16:creationId xmlns:a16="http://schemas.microsoft.com/office/drawing/2014/main" id="{41EF91CF-503D-4461-B7A1-1916E17C6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37912" name="PictoGuide">
            <a:extLst>
              <a:ext uri="{FF2B5EF4-FFF2-40B4-BE49-F238E27FC236}">
                <a16:creationId xmlns:a16="http://schemas.microsoft.com/office/drawing/2014/main" id="{4D030A01-6C19-420E-A04C-0A2B241B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ZtxtP-Guide">
            <a:extLst>
              <a:ext uri="{FF2B5EF4-FFF2-40B4-BE49-F238E27FC236}">
                <a16:creationId xmlns:a16="http://schemas.microsoft.com/office/drawing/2014/main" id="{E2A1058B-D6D4-4DF2-AF5B-3D399C1BF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37915" name="Image 42">
            <a:extLst>
              <a:ext uri="{FF2B5EF4-FFF2-40B4-BE49-F238E27FC236}">
                <a16:creationId xmlns:a16="http://schemas.microsoft.com/office/drawing/2014/main" id="{6FD93273-429E-40DA-893C-45396E251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oVideo">
            <a:extLst>
              <a:ext uri="{FF2B5EF4-FFF2-40B4-BE49-F238E27FC236}">
                <a16:creationId xmlns:a16="http://schemas.microsoft.com/office/drawing/2014/main" id="{1F6CA3B2-7390-4C24-8A12-027D0377E6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2EBE92EB-683D-4DFB-BA73-5542BF42F209}"/>
              </a:ext>
            </a:extLst>
          </p:cNvPr>
          <p:cNvGrpSpPr>
            <a:grpSpLocks/>
          </p:cNvGrpSpPr>
          <p:nvPr/>
        </p:nvGrpSpPr>
        <p:grpSpPr bwMode="auto">
          <a:xfrm>
            <a:off x="-82550" y="1541463"/>
            <a:ext cx="2772653" cy="4836325"/>
            <a:chOff x="169863" y="1789113"/>
            <a:chExt cx="2771826" cy="4837211"/>
          </a:xfrm>
        </p:grpSpPr>
        <p:sp>
          <p:nvSpPr>
            <p:cNvPr id="26" name="Carré corné Info">
              <a:extLst>
                <a:ext uri="{FF2B5EF4-FFF2-40B4-BE49-F238E27FC236}">
                  <a16:creationId xmlns:a16="http://schemas.microsoft.com/office/drawing/2014/main" id="{10EE8F5A-52E2-4954-96CD-72CD5BCCC11F}"/>
                </a:ext>
              </a:extLst>
            </p:cNvPr>
            <p:cNvSpPr/>
            <p:nvPr/>
          </p:nvSpPr>
          <p:spPr>
            <a:xfrm>
              <a:off x="710163" y="3959738"/>
              <a:ext cx="2231526" cy="2666586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fr-FR" altLang="fr-FR" sz="1200" b="1" dirty="0">
                <a:solidFill>
                  <a:prstClr val="black"/>
                </a:solidFill>
                <a:latin typeface="Corbel" panose="020B0503020204020204" pitchFamily="34" charset="0"/>
                <a:cs typeface="Arial" panose="020B0604020202020204" pitchFamily="34" charset="0"/>
              </a:endParaRPr>
            </a:p>
            <a:p>
              <a:pPr eaLnBrk="1" hangingPunct="1">
                <a:defRPr/>
              </a:pPr>
              <a:endParaRPr lang="fr-FR" altLang="fr-FR" sz="1400" b="1" dirty="0">
                <a:solidFill>
                  <a:srgbClr val="F04624"/>
                </a:solidFill>
                <a:cs typeface="Calibri" panose="020F0502020204030204" pitchFamily="34" charset="0"/>
              </a:endParaRPr>
            </a:p>
            <a:p>
              <a:pPr eaLnBrk="1" hangingPunct="1">
                <a:defRPr/>
              </a:pP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Gli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effetti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alt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dipendono</a:t>
              </a:r>
              <a:r>
                <a:rPr lang="fr-FR" alt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: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tipo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di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inquinante</a:t>
              </a: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dimensione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(per le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polveri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)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 nostro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stato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di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salute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, dalle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nostre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abitudini</a:t>
              </a:r>
              <a:endParaRPr lang="fr-FR" sz="1400" dirty="0">
                <a:solidFill>
                  <a:schemeClr val="tx1"/>
                </a:solidFill>
                <a:cs typeface="Calibri" panose="020F0502020204030204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  <a:defRPr/>
              </a:pP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durata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dell’esposizione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e dalla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quantità</a:t>
              </a:r>
              <a:r>
                <a:rPr lang="fr-FR" sz="1400" dirty="0">
                  <a:solidFill>
                    <a:schemeClr val="tx1"/>
                  </a:solidFill>
                  <a:cs typeface="Calibri" panose="020F0502020204030204" pitchFamily="34" charset="0"/>
                </a:rPr>
                <a:t> </a:t>
              </a:r>
              <a:r>
                <a:rPr lang="fr-FR" sz="1400" dirty="0" err="1">
                  <a:solidFill>
                    <a:schemeClr val="tx1"/>
                  </a:solidFill>
                  <a:cs typeface="Calibri" panose="020F0502020204030204" pitchFamily="34" charset="0"/>
                </a:rPr>
                <a:t>inalata</a:t>
              </a:r>
              <a:endParaRPr lang="fr-FR" sz="1200" dirty="0">
                <a:solidFill>
                  <a:schemeClr val="tx1"/>
                </a:solidFill>
              </a:endParaRPr>
            </a:p>
            <a:p>
              <a:pPr marL="171450" indent="-171450" eaLnBrk="1" hangingPunct="1">
                <a:buFontTx/>
                <a:buChar char="-"/>
                <a:defRPr/>
              </a:pPr>
              <a:endParaRPr lang="fr-FR" sz="12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37920" name="Picture 19">
              <a:extLst>
                <a:ext uri="{FF2B5EF4-FFF2-40B4-BE49-F238E27FC236}">
                  <a16:creationId xmlns:a16="http://schemas.microsoft.com/office/drawing/2014/main" id="{482B1BFB-6BE6-469F-A0AC-45390EBB4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63" y="1789113"/>
              <a:ext cx="1512887" cy="175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2" name="Image 1">
            <a:extLst>
              <a:ext uri="{FF2B5EF4-FFF2-40B4-BE49-F238E27FC236}">
                <a16:creationId xmlns:a16="http://schemas.microsoft.com/office/drawing/2014/main" id="{166F913F-A6C8-4CDE-A86A-D8CEF48FC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4" y="640269"/>
            <a:ext cx="968375" cy="1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txtP-Video">
            <a:extLst>
              <a:ext uri="{FF2B5EF4-FFF2-40B4-BE49-F238E27FC236}">
                <a16:creationId xmlns:a16="http://schemas.microsoft.com/office/drawing/2014/main" id="{E15AE021-ECDF-41FF-A4D5-AC0C97A7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35" y="5520533"/>
            <a:ext cx="1084263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35" name="Immagine 38">
            <a:extLst>
              <a:ext uri="{FF2B5EF4-FFF2-40B4-BE49-F238E27FC236}">
                <a16:creationId xmlns:a16="http://schemas.microsoft.com/office/drawing/2014/main" id="{3C62224C-0CC9-4E73-A29C-5B9BF2E0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0" y="12460"/>
            <a:ext cx="1345606" cy="131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6" grpId="0" animBg="1"/>
      <p:bldP spid="27672" grpId="0" animBg="1"/>
      <p:bldP spid="25" grpId="0" animBg="1"/>
      <p:bldP spid="27667" grpId="0" animBg="1"/>
      <p:bldP spid="2766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5" l="4379" r="89968">
                        <a14:foregroundMark x1="42118" y1="40000" x2="42118" y2="40000"/>
                        <a14:foregroundMark x1="43073" y1="37961" x2="43073" y2="37961"/>
                        <a14:foregroundMark x1="41720" y1="40789" x2="41720" y2="40789"/>
                        <a14:foregroundMark x1="41401" y1="41250" x2="41401" y2="41250"/>
                        <a14:backgroundMark x1="69825" y1="54276" x2="69825" y2="54276"/>
                        <a14:backgroundMark x1="69108" y1="55987" x2="69108" y2="55987"/>
                        <a14:backgroundMark x1="67675" y1="55724" x2="67675" y2="55724"/>
                        <a14:backgroundMark x1="63854" y1="57039" x2="63854" y2="57039"/>
                        <a14:backgroundMark x1="63535" y1="54934" x2="63535" y2="54934"/>
                        <a14:backgroundMark x1="63854" y1="54276" x2="63854" y2="54276"/>
                        <a14:backgroundMark x1="64809" y1="54671" x2="64809" y2="54671"/>
                        <a14:backgroundMark x1="67197" y1="58553" x2="67197" y2="58553"/>
                        <a14:backgroundMark x1="69825" y1="60526" x2="69825" y2="60526"/>
                        <a14:backgroundMark x1="70939" y1="60592" x2="70939" y2="60592"/>
                        <a14:backgroundMark x1="69825" y1="61579" x2="69825" y2="61579"/>
                        <a14:backgroundMark x1="71099" y1="61711" x2="71099" y2="61711"/>
                        <a14:backgroundMark x1="75478" y1="62632" x2="75478" y2="62632"/>
                        <a14:backgroundMark x1="69825" y1="62829" x2="69825" y2="62829"/>
                        <a14:backgroundMark x1="70939" y1="62829" x2="70939" y2="62829"/>
                        <a14:backgroundMark x1="58599" y1="60395" x2="58599" y2="60395"/>
                        <a14:backgroundMark x1="63774" y1="52105" x2="63774" y2="52105"/>
                        <a14:backgroundMark x1="73169" y1="28355" x2="73169" y2="28355"/>
                        <a14:backgroundMark x1="64889" y1="23224" x2="64889" y2="23224"/>
                        <a14:backgroundMark x1="56131" y1="13092" x2="56131" y2="13092"/>
                        <a14:backgroundMark x1="61306" y1="21118" x2="61306" y2="21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224657"/>
            <a:ext cx="3235152" cy="391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2"/>
          <p:cNvSpPr/>
          <p:nvPr/>
        </p:nvSpPr>
        <p:spPr>
          <a:xfrm>
            <a:off x="-382385" y="-12700"/>
            <a:ext cx="12574385" cy="129749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0836" name="PictoVide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2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0839" name="PictoGuid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5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0842" name="Imag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oVide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120845" name="Espace réservé du numéro de diapositive 1"/>
          <p:cNvSpPr txBox="1">
            <a:spLocks/>
          </p:cNvSpPr>
          <p:nvPr/>
        </p:nvSpPr>
        <p:spPr bwMode="auto">
          <a:xfrm>
            <a:off x="11282363" y="6119813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fld id="{6DB73B0F-B6E7-47A2-9F5D-31B952634E7C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1573919" y="-2685"/>
            <a:ext cx="1027918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Qual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èil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costo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socio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economico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atmosferico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in Europa?  </a:t>
            </a:r>
            <a:endParaRPr lang="fr-FR" sz="3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558005" y="7303625"/>
            <a:ext cx="2338086" cy="2002158"/>
            <a:chOff x="5685140" y="752475"/>
            <a:chExt cx="3094118" cy="265588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758" y="752475"/>
              <a:ext cx="2095500" cy="190500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140" y="1301645"/>
              <a:ext cx="1266212" cy="1151102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555" y="2534351"/>
              <a:ext cx="961412" cy="874011"/>
            </a:xfrm>
            <a:prstGeom prst="rect">
              <a:avLst/>
            </a:prstGeom>
          </p:spPr>
        </p:pic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C328A800-14EA-46A8-9724-16A06FBC6C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1340916" y="3843471"/>
            <a:ext cx="635019" cy="99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877032C-B322-4156-A4AB-1D53FBAA7FD1}"/>
              </a:ext>
            </a:extLst>
          </p:cNvPr>
          <p:cNvSpPr txBox="1"/>
          <p:nvPr/>
        </p:nvSpPr>
        <p:spPr>
          <a:xfrm>
            <a:off x="2456533" y="4371834"/>
            <a:ext cx="8764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646464"/>
                </a:solidFill>
                <a:effectLst/>
                <a:latin typeface="Alef" panose="020B0604020202020204" pitchFamily="2" charset="-79"/>
                <a:cs typeface="Alef" panose="020B0604020202020204" pitchFamily="2" charset="-79"/>
              </a:rPr>
              <a:t>In Italia, i costi sociali dovuti all’inquinamento dell’aria ammontano in media a 1400 euro per ogni cittadino. Roma, Milano e Torino tra le prime 25 città europee per costi connessi all’inquinamento atmosferico.</a:t>
            </a:r>
            <a:endParaRPr lang="it-IT" dirty="0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7B3F85D-CFE6-46CC-A1C8-FD408DCCAB76}"/>
              </a:ext>
            </a:extLst>
          </p:cNvPr>
          <p:cNvSpPr txBox="1"/>
          <p:nvPr/>
        </p:nvSpPr>
        <p:spPr>
          <a:xfrm>
            <a:off x="4506259" y="1576904"/>
            <a:ext cx="6262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646464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Lo studio si è basato sui dati di 432 città, presenti nei 27 Paesi membri dell’Unione europea, nonché nel Regno Unito, in Norvegia e in Svizzera. Ed è stato quantificato il valore monetario delle </a:t>
            </a:r>
            <a:r>
              <a:rPr lang="it-IT" b="1" dirty="0">
                <a:solidFill>
                  <a:srgbClr val="FF0000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morti premature, </a:t>
            </a:r>
            <a:r>
              <a:rPr lang="it-IT" b="1" dirty="0">
                <a:solidFill>
                  <a:srgbClr val="646464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dei </a:t>
            </a:r>
            <a:r>
              <a:rPr lang="it-IT" b="1" dirty="0">
                <a:solidFill>
                  <a:srgbClr val="FF0000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trattamenti medici</a:t>
            </a:r>
            <a:r>
              <a:rPr lang="it-IT" b="1" dirty="0">
                <a:solidFill>
                  <a:srgbClr val="646464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, dei </a:t>
            </a:r>
            <a:r>
              <a:rPr lang="it-IT" b="1" dirty="0">
                <a:solidFill>
                  <a:srgbClr val="FF0000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giorni di lavoro persi</a:t>
            </a:r>
            <a:r>
              <a:rPr lang="it-IT" b="1" dirty="0">
                <a:solidFill>
                  <a:srgbClr val="646464"/>
                </a:solidFill>
                <a:latin typeface="Alef" panose="020B0604020202020204" pitchFamily="2" charset="-79"/>
                <a:cs typeface="Alef" panose="020B0604020202020204" pitchFamily="2" charset="-79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CAB097-9130-4BAD-902C-B457FFFB4ABB}"/>
              </a:ext>
            </a:extLst>
          </p:cNvPr>
          <p:cNvSpPr txBox="1"/>
          <p:nvPr/>
        </p:nvSpPr>
        <p:spPr>
          <a:xfrm>
            <a:off x="1555751" y="1333820"/>
            <a:ext cx="280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E’ pari a 166 miliardi di euro all’anno!!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7646C9D8-951B-4D5F-8F9C-5133BE89A0DE}"/>
              </a:ext>
            </a:extLst>
          </p:cNvPr>
          <p:cNvSpPr txBox="1"/>
          <p:nvPr/>
        </p:nvSpPr>
        <p:spPr>
          <a:xfrm>
            <a:off x="1583585" y="6332110"/>
            <a:ext cx="6392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0" u="sng" dirty="0">
                <a:effectLst/>
                <a:latin typeface="Merriweathe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Fonte: rapporto commissionato dall’Alleanza europea per la salute pubblica (EPHA)</a:t>
            </a:r>
            <a:r>
              <a:rPr lang="it-IT" sz="1400" b="0" i="0" dirty="0">
                <a:effectLst/>
                <a:latin typeface="Merriweather"/>
              </a:rPr>
              <a:t> del 2020</a:t>
            </a:r>
            <a:endParaRPr lang="it-IT" sz="1400" dirty="0"/>
          </a:p>
        </p:txBody>
      </p:sp>
      <p:pic>
        <p:nvPicPr>
          <p:cNvPr id="26" name="Immagine 38">
            <a:extLst>
              <a:ext uri="{FF2B5EF4-FFF2-40B4-BE49-F238E27FC236}">
                <a16:creationId xmlns:a16="http://schemas.microsoft.com/office/drawing/2014/main" id="{9805C616-909C-4596-8304-6CBAAAEB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41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08 0.38264 L 0.1444 -0.48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-4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20034" y="-107951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28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3010" y="114746"/>
            <a:ext cx="96363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Quali sono le varie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sostanze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e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fattori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dannosi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ci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possono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essere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nell’aria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degli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ambienti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cs typeface="Arial" panose="020B0604020202020204" pitchFamily="34" charset="0"/>
              </a:rPr>
              <a:t>interni</a:t>
            </a:r>
            <a:r>
              <a:rPr lang="fr-FR" altLang="fr-FR" sz="3000" b="1" dirty="0">
                <a:solidFill>
                  <a:schemeClr val="bg1"/>
                </a:solidFill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22"/>
          <a:stretch/>
        </p:blipFill>
        <p:spPr>
          <a:xfrm>
            <a:off x="1416051" y="1290928"/>
            <a:ext cx="9842499" cy="5483880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2444582" y="3794612"/>
            <a:ext cx="2741561" cy="3055578"/>
            <a:chOff x="2444582" y="3794612"/>
            <a:chExt cx="2741561" cy="3055578"/>
          </a:xfrm>
        </p:grpSpPr>
        <p:sp>
          <p:nvSpPr>
            <p:cNvPr id="9" name="Rectangle 8"/>
            <p:cNvSpPr/>
            <p:nvPr/>
          </p:nvSpPr>
          <p:spPr>
            <a:xfrm>
              <a:off x="2444582" y="3794612"/>
              <a:ext cx="2741561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20000"/>
                </a:spcBef>
                <a:buNone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Inquinanti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biologici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Batteri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virus,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muffe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acari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pollini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 ...</a:t>
              </a:r>
              <a:endParaRPr lang="fr-FR" altLang="fr-FR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26" name="Groupe 25"/>
            <p:cNvGrpSpPr>
              <a:grpSpLocks/>
            </p:cNvGrpSpPr>
            <p:nvPr/>
          </p:nvGrpSpPr>
          <p:grpSpPr bwMode="auto">
            <a:xfrm>
              <a:off x="2543960" y="4751811"/>
              <a:ext cx="2386291" cy="2098379"/>
              <a:chOff x="5989376" y="1029434"/>
              <a:chExt cx="2575538" cy="2391889"/>
            </a:xfrm>
          </p:grpSpPr>
          <p:pic>
            <p:nvPicPr>
              <p:cNvPr id="28" name="image pollens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89376" y="1107376"/>
                <a:ext cx="2346746" cy="23139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appareil photo pollen">
                <a:hlinkClick r:id="rId9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3162" y="1029434"/>
                <a:ext cx="681752" cy="6817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4" name="Groupe 3"/>
          <p:cNvGrpSpPr/>
          <p:nvPr/>
        </p:nvGrpSpPr>
        <p:grpSpPr>
          <a:xfrm>
            <a:off x="7750917" y="3596384"/>
            <a:ext cx="2765778" cy="2917991"/>
            <a:chOff x="7777165" y="4042995"/>
            <a:chExt cx="2765778" cy="2917991"/>
          </a:xfrm>
        </p:grpSpPr>
        <p:sp>
          <p:nvSpPr>
            <p:cNvPr id="8" name="Rectangle 7"/>
            <p:cNvSpPr/>
            <p:nvPr/>
          </p:nvSpPr>
          <p:spPr>
            <a:xfrm>
              <a:off x="7777165" y="4042995"/>
              <a:ext cx="2765778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Fattori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fisici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ctr">
                <a:buNone/>
              </a:pP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Temperatura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umidità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rumore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illuminazione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dirty="0" err="1">
                  <a:solidFill>
                    <a:schemeClr val="accent4">
                      <a:lumMod val="75000"/>
                    </a:schemeClr>
                  </a:solidFill>
                </a:rPr>
                <a:t>artificiale</a:t>
              </a:r>
              <a:r>
                <a:rPr lang="fr-FR" altLang="fr-FR" dirty="0">
                  <a:solidFill>
                    <a:schemeClr val="accent4">
                      <a:lumMod val="75000"/>
                    </a:schemeClr>
                  </a:solidFill>
                </a:rPr>
                <a:t>, …</a:t>
              </a:r>
              <a:endParaRPr lang="fr-FR" altLang="fr-FR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793" y="5214289"/>
              <a:ext cx="1064079" cy="1746697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5275083" y="2471185"/>
            <a:ext cx="2593616" cy="4275845"/>
            <a:chOff x="5275083" y="2471185"/>
            <a:chExt cx="2593616" cy="4275845"/>
          </a:xfrm>
        </p:grpSpPr>
        <p:pic>
          <p:nvPicPr>
            <p:cNvPr id="31" name="Image pesticide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6" t="9479" r="18333" b="10878"/>
            <a:stretch>
              <a:fillRect/>
            </a:stretch>
          </p:blipFill>
          <p:spPr bwMode="auto">
            <a:xfrm>
              <a:off x="5689455" y="2471185"/>
              <a:ext cx="1684628" cy="2117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3" name="Rectangle 1"/>
            <p:cNvSpPr>
              <a:spLocks noChangeArrowheads="1"/>
            </p:cNvSpPr>
            <p:nvPr/>
          </p:nvSpPr>
          <p:spPr bwMode="auto">
            <a:xfrm>
              <a:off x="5275083" y="4555661"/>
              <a:ext cx="2561075" cy="219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20000"/>
                </a:spcBef>
                <a:buNone/>
              </a:pP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Inquinanti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chimici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600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(Gas e </a:t>
              </a:r>
              <a:r>
                <a:rPr lang="fr-FR" altLang="fr-FR" sz="1600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particolato</a:t>
              </a:r>
              <a:r>
                <a:rPr lang="fr-FR" altLang="fr-FR" sz="1600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)</a:t>
              </a: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800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COV</a:t>
              </a: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800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Formaldeide</a:t>
              </a:r>
              <a:endParaRPr lang="fr-FR" altLang="fr-FR" sz="1800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800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Benzene</a:t>
              </a:r>
              <a:endParaRPr lang="fr-FR" altLang="fr-FR" sz="1800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800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Monossido</a:t>
              </a:r>
              <a:r>
                <a:rPr lang="fr-FR" altLang="fr-FR" sz="1800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 di </a:t>
              </a:r>
              <a:r>
                <a:rPr lang="fr-FR" altLang="fr-FR" sz="1800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carbonio</a:t>
              </a:r>
              <a:endParaRPr lang="fr-FR" altLang="fr-FR" sz="1800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  <a:p>
              <a:pPr algn="ctr">
                <a:spcBef>
                  <a:spcPct val="20000"/>
                </a:spcBef>
                <a:buNone/>
              </a:pPr>
              <a:r>
                <a:rPr lang="fr-FR" altLang="fr-FR" sz="1800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Dioxyde de carbone</a:t>
              </a:r>
              <a:endParaRPr kumimoji="0" lang="fr-FR" alt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rbel" panose="020B0503020204020204" pitchFamily="34" charset="0"/>
              </a:endParaRPr>
            </a:p>
          </p:txBody>
        </p:sp>
        <p:pic>
          <p:nvPicPr>
            <p:cNvPr id="43" name="Btn_Plus-2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228" y="5520266"/>
              <a:ext cx="267423" cy="26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Btn_Plus-2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1276" y="6099581"/>
              <a:ext cx="267423" cy="26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Btn_Plus-2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733" y="5804279"/>
              <a:ext cx="267423" cy="26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Btn_Plus-2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6651" y="6422759"/>
              <a:ext cx="267423" cy="26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Immagine 38">
            <a:extLst>
              <a:ext uri="{FF2B5EF4-FFF2-40B4-BE49-F238E27FC236}">
                <a16:creationId xmlns:a16="http://schemas.microsoft.com/office/drawing/2014/main" id="{1B844EFA-3128-48B4-81D7-22EE5E6D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6312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/>
          <p:nvPr/>
        </p:nvSpPr>
        <p:spPr>
          <a:xfrm>
            <a:off x="0" y="-54751"/>
            <a:ext cx="12428393" cy="133714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71538" y="5217559"/>
            <a:ext cx="11333780" cy="446276"/>
            <a:chOff x="3595598" y="3884536"/>
            <a:chExt cx="7524750" cy="667708"/>
          </a:xfrm>
        </p:grpSpPr>
        <p:sp>
          <p:nvSpPr>
            <p:cNvPr id="2" name="Rectangle 1"/>
            <p:cNvSpPr/>
            <p:nvPr/>
          </p:nvSpPr>
          <p:spPr>
            <a:xfrm>
              <a:off x="3595598" y="3884536"/>
              <a:ext cx="7524750" cy="667708"/>
            </a:xfrm>
            <a:prstGeom prst="rect">
              <a:avLst/>
            </a:prstGeom>
            <a:solidFill>
              <a:srgbClr val="FFFAEB"/>
            </a:solidFill>
          </p:spPr>
          <p:txBody>
            <a:bodyPr wrap="square">
              <a:spAutoFit/>
            </a:bodyPr>
            <a:lstStyle/>
            <a:p>
              <a:pPr lvl="2">
                <a:spcBef>
                  <a:spcPct val="0"/>
                </a:spcBef>
              </a:pPr>
              <a:endParaRPr lang="fr-FR" altLang="fr-FR" sz="23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" name="Flèche droite 30"/>
            <p:cNvSpPr/>
            <p:nvPr/>
          </p:nvSpPr>
          <p:spPr>
            <a:xfrm>
              <a:off x="3886111" y="4078662"/>
              <a:ext cx="321145" cy="315388"/>
            </a:xfrm>
            <a:prstGeom prst="rightArrow">
              <a:avLst/>
            </a:prstGeom>
            <a:solidFill>
              <a:srgbClr val="DCA302"/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29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0938" y="189616"/>
            <a:ext cx="1068705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Cos’è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il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monossido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di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carbonio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1" name="ZoneTexte 15"/>
          <p:cNvSpPr txBox="1">
            <a:spLocks noChangeArrowheads="1"/>
          </p:cNvSpPr>
          <p:nvPr/>
        </p:nvSpPr>
        <p:spPr bwMode="auto">
          <a:xfrm>
            <a:off x="1792819" y="1526757"/>
            <a:ext cx="733213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6213" indent="-1762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2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E’ un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gas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inodore,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invisibile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 non irritante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che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viene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generato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nel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corso delle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combustioni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incomplete</a:t>
            </a:r>
            <a:endParaRPr lang="fr-FR" altLang="fr-FR" sz="2300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marL="0" lvl="2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(</a:t>
            </a:r>
            <a:r>
              <a:rPr lang="it-IT" sz="23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caldaie, scaldabagni, stufe, stufe, camini, stufe a combustione, barbecue, motori termici, gruppi elettrogeni</a:t>
            </a:r>
          </a:p>
          <a:p>
            <a:pPr marL="0" lvl="2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…)</a:t>
            </a:r>
            <a:endParaRPr lang="fr-FR" altLang="fr-FR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lvl="2" eaLnBrk="1" hangingPunct="1">
              <a:lnSpc>
                <a:spcPct val="100000"/>
              </a:lnSpc>
              <a:spcBef>
                <a:spcPct val="0"/>
              </a:spcBef>
            </a:pPr>
            <a:endParaRPr lang="fr-FR" altLang="fr-FR" dirty="0">
              <a:solidFill>
                <a:schemeClr val="accent4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" name="abeil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621" y="320995"/>
            <a:ext cx="874714" cy="9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883" y="1133911"/>
            <a:ext cx="2954011" cy="308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873158" y="3850096"/>
            <a:ext cx="11333781" cy="446276"/>
            <a:chOff x="4674922" y="2804811"/>
            <a:chExt cx="5850996" cy="587479"/>
          </a:xfrm>
        </p:grpSpPr>
        <p:sp>
          <p:nvSpPr>
            <p:cNvPr id="3" name="Rectangle 2"/>
            <p:cNvSpPr/>
            <p:nvPr/>
          </p:nvSpPr>
          <p:spPr>
            <a:xfrm>
              <a:off x="4674922" y="2804811"/>
              <a:ext cx="5850996" cy="587479"/>
            </a:xfrm>
            <a:prstGeom prst="rect">
              <a:avLst/>
            </a:prstGeom>
            <a:solidFill>
              <a:srgbClr val="FFFAEB"/>
            </a:solidFill>
          </p:spPr>
          <p:txBody>
            <a:bodyPr wrap="square">
              <a:spAutoFit/>
            </a:bodyPr>
            <a:lstStyle/>
            <a:p>
              <a:pPr lvl="2">
                <a:spcBef>
                  <a:spcPct val="0"/>
                </a:spcBef>
              </a:pPr>
              <a:endParaRPr lang="fr-FR" altLang="fr-FR" sz="23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Flèche droite 3"/>
            <p:cNvSpPr/>
            <p:nvPr/>
          </p:nvSpPr>
          <p:spPr>
            <a:xfrm>
              <a:off x="4938603" y="2954227"/>
              <a:ext cx="212681" cy="290983"/>
            </a:xfrm>
            <a:prstGeom prst="rightArrow">
              <a:avLst/>
            </a:prstGeom>
            <a:solidFill>
              <a:srgbClr val="DCA302"/>
            </a:solidFill>
            <a:ln>
              <a:solidFill>
                <a:schemeClr val="accent4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Rectangle 1">
            <a:extLst>
              <a:ext uri="{FF2B5EF4-FFF2-40B4-BE49-F238E27FC236}">
                <a16:creationId xmlns:a16="http://schemas.microsoft.com/office/drawing/2014/main" id="{FC3BB8F8-DDCB-42DC-BF0B-0D0FB7737B1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0CB6CAD-B97D-4621-A9D1-CB43AAC502C2}"/>
              </a:ext>
            </a:extLst>
          </p:cNvPr>
          <p:cNvGrpSpPr/>
          <p:nvPr/>
        </p:nvGrpSpPr>
        <p:grpSpPr>
          <a:xfrm>
            <a:off x="66129" y="1784052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44546A"/>
                  </a:solidFill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  <a:endPara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59F1700-AD49-47A2-9614-8AAEACE25863}"/>
              </a:ext>
            </a:extLst>
          </p:cNvPr>
          <p:cNvSpPr txBox="1"/>
          <p:nvPr/>
        </p:nvSpPr>
        <p:spPr>
          <a:xfrm>
            <a:off x="1832401" y="3366277"/>
            <a:ext cx="729254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Più la ventilazione manca nella stanza, più il monossido di carbonio si mescola  velocemente con l'aria. Occorre ventilare la casa per almeno 10 minuti al giorno, anche in inverno!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10201D00-19D4-41CB-985B-DCB51E1E8C5B}"/>
              </a:ext>
            </a:extLst>
          </p:cNvPr>
          <p:cNvSpPr txBox="1"/>
          <p:nvPr/>
        </p:nvSpPr>
        <p:spPr>
          <a:xfrm>
            <a:off x="2046624" y="5005179"/>
            <a:ext cx="834197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L'avvelenamento da monossido di carbonio può causare mal di testa, vertigini, nausea, vomito, paralisi muscolare e persino coma e morte.</a:t>
            </a:r>
          </a:p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Le persone intossicate possono continuare ad avere disturbi per il resto della vita.</a:t>
            </a:r>
          </a:p>
        </p:txBody>
      </p:sp>
      <p:pic>
        <p:nvPicPr>
          <p:cNvPr id="40" name="Immagine 38">
            <a:extLst>
              <a:ext uri="{FF2B5EF4-FFF2-40B4-BE49-F238E27FC236}">
                <a16:creationId xmlns:a16="http://schemas.microsoft.com/office/drawing/2014/main" id="{42D65432-0CA1-4EE6-9DDA-5AB8922F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14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EC7C8406-A62F-48F0-B744-4A73FB24F7F7}"/>
              </a:ext>
            </a:extLst>
          </p:cNvPr>
          <p:cNvSpPr/>
          <p:nvPr/>
        </p:nvSpPr>
        <p:spPr bwMode="auto">
          <a:xfrm>
            <a:off x="3080751" y="4552950"/>
            <a:ext cx="3171599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Rectangle 2"/>
          <p:cNvSpPr/>
          <p:nvPr/>
        </p:nvSpPr>
        <p:spPr>
          <a:xfrm>
            <a:off x="405879" y="40095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20836" name="PictoVide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52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20839" name="PictoGuid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txtP-Guide"/>
          <p:cNvSpPr txBox="1">
            <a:spLocks noChangeArrowheads="1"/>
          </p:cNvSpPr>
          <p:nvPr/>
        </p:nvSpPr>
        <p:spPr bwMode="auto">
          <a:xfrm>
            <a:off x="161588" y="3339251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55" name="ZtxtP-Video"/>
          <p:cNvSpPr txBox="1">
            <a:spLocks noChangeArrowheads="1"/>
          </p:cNvSpPr>
          <p:nvPr/>
        </p:nvSpPr>
        <p:spPr bwMode="auto">
          <a:xfrm>
            <a:off x="93137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20842" name="Imag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4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Tw Cen MT" panose="020B0602020104020603" pitchFamily="34" charset="0"/>
            </a:endParaRPr>
          </a:p>
        </p:txBody>
      </p:sp>
      <p:sp>
        <p:nvSpPr>
          <p:cNvPr id="120845" name="Espace réservé du numéro de diapositive 1"/>
          <p:cNvSpPr txBox="1">
            <a:spLocks/>
          </p:cNvSpPr>
          <p:nvPr/>
        </p:nvSpPr>
        <p:spPr bwMode="auto">
          <a:xfrm>
            <a:off x="11282363" y="6119813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 dirty="0">
                <a:solidFill>
                  <a:schemeClr val="bg1"/>
                </a:solidFill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400" b="1" dirty="0">
                <a:solidFill>
                  <a:srgbClr val="CFEDEF"/>
                </a:solidFill>
              </a:rPr>
              <a:t> - </a:t>
            </a:r>
            <a:fld id="{6DB73B0F-B6E7-47A2-9F5D-31B952634E7C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1800" b="1" dirty="0"/>
          </a:p>
        </p:txBody>
      </p:sp>
      <p:sp>
        <p:nvSpPr>
          <p:cNvPr id="23" name="Rectangle 22"/>
          <p:cNvSpPr/>
          <p:nvPr/>
        </p:nvSpPr>
        <p:spPr>
          <a:xfrm>
            <a:off x="2002381" y="56006"/>
            <a:ext cx="9159704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Rispetto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all’aria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  <a:latin typeface="+mn-lt"/>
                <a:cs typeface="Arial" charset="0"/>
              </a:rPr>
              <a:t>esterna</a:t>
            </a:r>
            <a:r>
              <a:rPr lang="fr-FR" altLang="fr-FR" sz="3000" b="1" dirty="0">
                <a:solidFill>
                  <a:schemeClr val="bg1"/>
                </a:solidFill>
                <a:latin typeface="+mn-lt"/>
                <a:cs typeface="Arial" charset="0"/>
              </a:rPr>
              <a:t>, l’aria interna è …</a:t>
            </a:r>
          </a:p>
        </p:txBody>
      </p:sp>
      <p:sp>
        <p:nvSpPr>
          <p:cNvPr id="32" name="17% DE DIOXYG7NE"/>
          <p:cNvSpPr>
            <a:spLocks noChangeArrowheads="1"/>
          </p:cNvSpPr>
          <p:nvPr/>
        </p:nvSpPr>
        <p:spPr bwMode="auto">
          <a:xfrm>
            <a:off x="3134048" y="3762871"/>
            <a:ext cx="3204416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Meno</a:t>
            </a: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inquinata</a:t>
            </a:r>
            <a:endParaRPr lang="fr-FR" altLang="fr-FR" sz="35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3455694" y="4510881"/>
            <a:ext cx="237241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Più </a:t>
            </a: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inquinata</a:t>
            </a:r>
            <a:endParaRPr lang="fr-FR" altLang="fr-FR" sz="35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3207376" y="2570435"/>
            <a:ext cx="304497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Altrettanto</a:t>
            </a: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inquinata</a:t>
            </a:r>
            <a:endParaRPr lang="fr-FR" altLang="fr-FR" sz="35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20857" name="Imag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361915" y="183043"/>
            <a:ext cx="1198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Num3"/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12" y="4424298"/>
            <a:ext cx="1054653" cy="13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um1"/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101" y="2220534"/>
            <a:ext cx="1043825" cy="12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Num2"/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71" y="3356221"/>
            <a:ext cx="1039734" cy="12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7189286" y="3208992"/>
            <a:ext cx="3843835" cy="2859561"/>
            <a:chOff x="2195586" y="4700480"/>
            <a:chExt cx="4266414" cy="3523744"/>
          </a:xfrm>
        </p:grpSpPr>
        <p:sp>
          <p:nvSpPr>
            <p:cNvPr id="28" name="Ellipse 3"/>
            <p:cNvSpPr/>
            <p:nvPr/>
          </p:nvSpPr>
          <p:spPr bwMode="auto">
            <a:xfrm>
              <a:off x="2195586" y="4700480"/>
              <a:ext cx="4266414" cy="285447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337736" y="5190119"/>
              <a:ext cx="4027732" cy="3034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L’aria interna è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costituita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dall’aria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esterna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cui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si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aggiungono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le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sostanze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inquinanti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prodotte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dentro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gli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edifici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!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Può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essere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fino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a 10 volte più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inquinata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di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quella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che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c’è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nell’ambiente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dirty="0" err="1">
                  <a:solidFill>
                    <a:schemeClr val="accent4">
                      <a:lumMod val="75000"/>
                    </a:schemeClr>
                  </a:solidFill>
                </a:rPr>
                <a:t>esterno</a:t>
              </a:r>
              <a:r>
                <a:rPr lang="fr-FR" altLang="fr-FR" sz="2200" dirty="0">
                  <a:solidFill>
                    <a:schemeClr val="accent4">
                      <a:lumMod val="75000"/>
                    </a:schemeClr>
                  </a:solidFill>
                </a:rPr>
                <a:t>! </a:t>
              </a:r>
            </a:p>
          </p:txBody>
        </p:sp>
      </p:grpSp>
      <p:pic>
        <p:nvPicPr>
          <p:cNvPr id="120848" name="abeille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016" y="2326008"/>
            <a:ext cx="1363662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1776" b="18934"/>
          <a:stretch/>
        </p:blipFill>
        <p:spPr>
          <a:xfrm>
            <a:off x="4344670" y="1894697"/>
            <a:ext cx="2670490" cy="4169664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0" y="0"/>
            <a:ext cx="254000" cy="25400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330" y="2256863"/>
            <a:ext cx="393700" cy="279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111203" y="6549993"/>
            <a:ext cx="5600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 : Observatoire de la qualité de l'air intérieur</a:t>
            </a:r>
          </a:p>
        </p:txBody>
      </p:sp>
      <p:pic>
        <p:nvPicPr>
          <p:cNvPr id="36" name="Immagine 38">
            <a:extLst>
              <a:ext uri="{FF2B5EF4-FFF2-40B4-BE49-F238E27FC236}">
                <a16:creationId xmlns:a16="http://schemas.microsoft.com/office/drawing/2014/main" id="{9509E2A4-860A-497C-A613-B2D26FD7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1933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/>
      <p:bldP spid="37" grpId="0" build="allAtOnce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/>
          <p:nvPr/>
        </p:nvSpPr>
        <p:spPr>
          <a:xfrm>
            <a:off x="0" y="-54751"/>
            <a:ext cx="12428393" cy="133714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Img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 bwMode="auto">
          <a:xfrm>
            <a:off x="3572688" y="1648161"/>
            <a:ext cx="2088554" cy="18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30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7105" y="180310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</a:rPr>
              <a:t>Cos’è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</a:rPr>
              <a:t> la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</a:rPr>
              <a:t>formaldeide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6" name="ZoneTexte 15"/>
          <p:cNvSpPr txBox="1">
            <a:spLocks noChangeArrowheads="1"/>
          </p:cNvSpPr>
          <p:nvPr/>
        </p:nvSpPr>
        <p:spPr bwMode="auto">
          <a:xfrm>
            <a:off x="5548596" y="1617200"/>
            <a:ext cx="63512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Le </a:t>
            </a:r>
            <a:r>
              <a:rPr lang="fr-FR" altLang="fr-FR" sz="23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formaldeide</a:t>
            </a:r>
            <a:r>
              <a:rPr lang="fr-FR" altLang="fr-FR" sz="23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è un composto organico volatile emesso da molti prodotti per l'edilizia, per la decorazione, per la manutenzione e per l'igiene personale ...</a:t>
            </a:r>
          </a:p>
        </p:txBody>
      </p:sp>
      <p:pic>
        <p:nvPicPr>
          <p:cNvPr id="21" name="abeill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28" y="274170"/>
            <a:ext cx="873302" cy="92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07" y="4040546"/>
            <a:ext cx="2859419" cy="242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g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5" y="1407851"/>
            <a:ext cx="2337166" cy="234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30080" y="4393507"/>
            <a:ext cx="6503966" cy="800219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La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formaldeide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 si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trova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 in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quantità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differenti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 in tutti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gli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</a:rPr>
              <a:t>edifici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9608" y="5254475"/>
            <a:ext cx="6503966" cy="1107996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000" dirty="0">
                <a:solidFill>
                  <a:schemeClr val="accent4">
                    <a:lumMod val="75000"/>
                  </a:schemeClr>
                </a:solidFill>
              </a:rPr>
              <a:t>La </a:t>
            </a:r>
            <a:r>
              <a:rPr lang="fr-FR" altLang="fr-FR" sz="2000" dirty="0" err="1">
                <a:solidFill>
                  <a:schemeClr val="accent4">
                    <a:lumMod val="75000"/>
                  </a:schemeClr>
                </a:solidFill>
              </a:rPr>
              <a:t>formaldeide</a:t>
            </a:r>
            <a:r>
              <a:rPr lang="fr-FR" altLang="fr-FR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è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cancerogena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Provoca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irritazione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degli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occhi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della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gola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, delle vie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respiratorie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favorisce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le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reazioni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allergiche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9F23B867-2511-4B6E-B016-3963B9E1F1B7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36BB7A07-5AF3-4F38-8096-207552066EF1}"/>
              </a:ext>
            </a:extLst>
          </p:cNvPr>
          <p:cNvGrpSpPr/>
          <p:nvPr/>
        </p:nvGrpSpPr>
        <p:grpSpPr>
          <a:xfrm>
            <a:off x="115945" y="1704975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44546A"/>
                  </a:solidFill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  <a:endPara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Immagine 38">
            <a:extLst>
              <a:ext uri="{FF2B5EF4-FFF2-40B4-BE49-F238E27FC236}">
                <a16:creationId xmlns:a16="http://schemas.microsoft.com/office/drawing/2014/main" id="{643B4F33-E6C6-4112-B039-4C6E499D7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453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/>
          <p:cNvSpPr/>
          <p:nvPr/>
        </p:nvSpPr>
        <p:spPr>
          <a:xfrm>
            <a:off x="133791" y="-35361"/>
            <a:ext cx="12428393" cy="133714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31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9778" y="216584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Cos’è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il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benzene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6" name="ZoneTexte 15"/>
          <p:cNvSpPr txBox="1">
            <a:spLocks noChangeArrowheads="1"/>
          </p:cNvSpPr>
          <p:nvPr/>
        </p:nvSpPr>
        <p:spPr bwMode="auto">
          <a:xfrm>
            <a:off x="6130968" y="1508201"/>
            <a:ext cx="5594307" cy="410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Il benzene è un composto organico volatile che proviene principalmente dall'aria esterna (è strettamente correlato al traffico stradale).</a:t>
            </a:r>
          </a:p>
          <a:p>
            <a:endParaRPr lang="it" sz="23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Può anche essere emesso negli ambienti interni, in particolare da mobili, da prodotti per l'edilizia e per la decorazione e da fonti di combustione ...</a:t>
            </a:r>
          </a:p>
          <a:p>
            <a:endParaRPr lang="it" sz="23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Il benzene è cancerogeno</a:t>
            </a:r>
          </a:p>
        </p:txBody>
      </p:sp>
      <p:pic>
        <p:nvPicPr>
          <p:cNvPr id="20" name="abeil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7" y="224428"/>
            <a:ext cx="107166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85" y="1336487"/>
            <a:ext cx="3234648" cy="284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983" y="5353268"/>
            <a:ext cx="2553399" cy="155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5438" y="4971185"/>
            <a:ext cx="2380212" cy="21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1">
            <a:extLst>
              <a:ext uri="{FF2B5EF4-FFF2-40B4-BE49-F238E27FC236}">
                <a16:creationId xmlns:a16="http://schemas.microsoft.com/office/drawing/2014/main" id="{E6DBADD6-24BD-417E-8E54-3A8C92D2501D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71" name="PictoVide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6" y="4669560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99837" y="5239217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25" name="Image 2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" y="583746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524" y="5308101"/>
            <a:ext cx="1551517" cy="129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F75A393-E1F8-4C89-9B92-B477C3C52D18}"/>
              </a:ext>
            </a:extLst>
          </p:cNvPr>
          <p:cNvGrpSpPr/>
          <p:nvPr/>
        </p:nvGrpSpPr>
        <p:grpSpPr>
          <a:xfrm>
            <a:off x="133791" y="1596262"/>
            <a:ext cx="1117600" cy="2974975"/>
            <a:chOff x="106363" y="1704975"/>
            <a:chExt cx="1117600" cy="2974975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Immagine 38">
            <a:extLst>
              <a:ext uri="{FF2B5EF4-FFF2-40B4-BE49-F238E27FC236}">
                <a16:creationId xmlns:a16="http://schemas.microsoft.com/office/drawing/2014/main" id="{8A0D69AA-5327-4FD8-BDA1-705EF499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081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38099 0.0032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26862 0.00324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/>
          <p:nvPr/>
        </p:nvSpPr>
        <p:spPr>
          <a:xfrm>
            <a:off x="0" y="-54751"/>
            <a:ext cx="12428393" cy="133714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32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0788" y="196928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Che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cos’è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il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biossido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di </a:t>
            </a: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carbonio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0" name="abeill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15" y="71124"/>
            <a:ext cx="1052069" cy="110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3004" r="5399"/>
          <a:stretch>
            <a:fillRect/>
          </a:stretch>
        </p:blipFill>
        <p:spPr bwMode="auto">
          <a:xfrm rot="21340784">
            <a:off x="1338015" y="2372913"/>
            <a:ext cx="5107344" cy="3743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9334">
            <a:off x="8146480" y="790393"/>
            <a:ext cx="2635880" cy="279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ZoneTexte 15"/>
          <p:cNvSpPr txBox="1">
            <a:spLocks noChangeArrowheads="1"/>
          </p:cNvSpPr>
          <p:nvPr/>
        </p:nvSpPr>
        <p:spPr bwMode="auto">
          <a:xfrm>
            <a:off x="1797306" y="1719998"/>
            <a:ext cx="561775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E’un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gas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emesso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nel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corso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della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respirazione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e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durante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ogni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tipo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di </a:t>
            </a:r>
            <a:r>
              <a:rPr lang="fr-FR" altLang="fr-FR" sz="23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combustione</a:t>
            </a:r>
            <a:r>
              <a:rPr lang="fr-FR" altLang="fr-FR" sz="23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7072" y="3133946"/>
            <a:ext cx="4797458" cy="2569934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</a:rPr>
              <a:t>Se supera una certa quantità circa 1300 ppm) esso provoca effetti di sonnolenza fino alla perdita dei sensi e alla morte.</a:t>
            </a:r>
            <a:endParaRPr lang="it" sz="23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it-IT" sz="2300" dirty="0">
                <a:solidFill>
                  <a:schemeClr val="accent4">
                    <a:lumMod val="75000"/>
                  </a:schemeClr>
                </a:solidFill>
              </a:rPr>
              <a:t>Esso è responsabile di oltre 8.000 avvelenamenti e da 100 a 200 morti ogni anno!</a:t>
            </a: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96229F5C-FA91-41C6-A579-D74771D0C215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B4698E4B-CCD2-4AE1-BF91-70586B70FAE1}"/>
              </a:ext>
            </a:extLst>
          </p:cNvPr>
          <p:cNvGrpSpPr/>
          <p:nvPr/>
        </p:nvGrpSpPr>
        <p:grpSpPr>
          <a:xfrm>
            <a:off x="136679" y="1450975"/>
            <a:ext cx="1117600" cy="3955791"/>
            <a:chOff x="106363" y="1704975"/>
            <a:chExt cx="1117600" cy="3955791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13352" y="5322629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Immagine 38">
            <a:extLst>
              <a:ext uri="{FF2B5EF4-FFF2-40B4-BE49-F238E27FC236}">
                <a16:creationId xmlns:a16="http://schemas.microsoft.com/office/drawing/2014/main" id="{77866923-6C4A-4579-8CFD-9F5C32B95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5600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4361" y="264612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bg1"/>
                </a:solidFill>
              </a:rPr>
              <a:t>Cos’è</a:t>
            </a:r>
            <a:r>
              <a:rPr lang="fr-FR" altLang="fr-FR" sz="3000" b="1" dirty="0">
                <a:solidFill>
                  <a:schemeClr val="bg1"/>
                </a:solidFill>
              </a:rPr>
              <a:t> l’</a:t>
            </a:r>
            <a:r>
              <a:rPr lang="fr-FR" altLang="fr-FR" sz="3000" b="1" dirty="0" err="1">
                <a:solidFill>
                  <a:schemeClr val="bg1"/>
                </a:solidFill>
              </a:rPr>
              <a:t>amianto</a:t>
            </a:r>
            <a:r>
              <a:rPr lang="fr-FR" altLang="fr-FR" sz="3000" b="1" dirty="0">
                <a:solidFill>
                  <a:schemeClr val="bg1"/>
                </a:solidFill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4161399" y="2891981"/>
            <a:ext cx="1555439" cy="1055919"/>
            <a:chOff x="7915936" y="4190131"/>
            <a:chExt cx="1555439" cy="1055919"/>
          </a:xfrm>
        </p:grpSpPr>
        <p:sp>
          <p:nvSpPr>
            <p:cNvPr id="31" name="ZoneTexte 8"/>
            <p:cNvSpPr txBox="1">
              <a:spLocks noChangeArrowheads="1"/>
            </p:cNvSpPr>
            <p:nvPr/>
          </p:nvSpPr>
          <p:spPr bwMode="auto">
            <a:xfrm>
              <a:off x="8039450" y="4190131"/>
              <a:ext cx="14319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Pavimenti</a:t>
              </a:r>
              <a:endParaRPr lang="fr-FR" altLang="fr-FR" sz="1800" b="1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936" y="4538799"/>
              <a:ext cx="840824" cy="7072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e 10"/>
          <p:cNvGrpSpPr/>
          <p:nvPr/>
        </p:nvGrpSpPr>
        <p:grpSpPr>
          <a:xfrm>
            <a:off x="2635755" y="1326585"/>
            <a:ext cx="3095625" cy="1033882"/>
            <a:chOff x="5380387" y="3534396"/>
            <a:chExt cx="3095625" cy="1033882"/>
          </a:xfrm>
        </p:grpSpPr>
        <p:sp>
          <p:nvSpPr>
            <p:cNvPr id="30" name="ZoneTexte 7"/>
            <p:cNvSpPr txBox="1">
              <a:spLocks noChangeArrowheads="1"/>
            </p:cNvSpPr>
            <p:nvPr/>
          </p:nvSpPr>
          <p:spPr bwMode="auto">
            <a:xfrm>
              <a:off x="5380387" y="3534396"/>
              <a:ext cx="30956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Tetti</a:t>
              </a:r>
              <a:r>
                <a:rPr lang="fr-FR" altLang="fr-FR" sz="18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 e </a:t>
              </a:r>
              <a:r>
                <a:rPr lang="fr-FR" altLang="fr-FR" sz="1800" b="1" dirty="0" err="1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facciate</a:t>
              </a:r>
              <a:r>
                <a:rPr lang="fr-FR" altLang="fr-FR" sz="18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rPr>
                <a:t>…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0742" y="3912858"/>
              <a:ext cx="872995" cy="655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e 12"/>
          <p:cNvGrpSpPr/>
          <p:nvPr/>
        </p:nvGrpSpPr>
        <p:grpSpPr>
          <a:xfrm>
            <a:off x="1528721" y="5124326"/>
            <a:ext cx="3785066" cy="1560872"/>
            <a:chOff x="4630962" y="5545351"/>
            <a:chExt cx="3785066" cy="1560872"/>
          </a:xfrm>
        </p:grpSpPr>
        <p:sp>
          <p:nvSpPr>
            <p:cNvPr id="32" name="ZoneTexte 9"/>
            <p:cNvSpPr txBox="1">
              <a:spLocks noChangeArrowheads="1"/>
            </p:cNvSpPr>
            <p:nvPr/>
          </p:nvSpPr>
          <p:spPr bwMode="auto">
            <a:xfrm>
              <a:off x="4630962" y="6367559"/>
              <a:ext cx="3785066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it-IT" sz="1400" b="1" dirty="0" err="1">
                  <a:solidFill>
                    <a:srgbClr val="BF9000"/>
                  </a:solidFill>
                </a:rPr>
                <a:t>Tubazioni,condutture</a:t>
              </a:r>
              <a:r>
                <a:rPr lang="it-IT" sz="1400" b="1" dirty="0">
                  <a:solidFill>
                    <a:srgbClr val="BF9000"/>
                  </a:solidFill>
                </a:rPr>
                <a:t> (riscaldamento, acqua calda sanitaria, ventilazione, ecc.)</a:t>
              </a:r>
              <a:endParaRPr lang="it" sz="1400" dirty="0">
                <a:solidFill>
                  <a:prstClr val="black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1400" dirty="0">
                <a:solidFill>
                  <a:schemeClr val="accent4">
                    <a:lumMod val="75000"/>
                  </a:schemeClr>
                </a:solidFill>
                <a:latin typeface="+mn-lt"/>
              </a:endParaRP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346" y="5545351"/>
              <a:ext cx="842475" cy="7623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1480865" y="2360467"/>
            <a:ext cx="2929131" cy="3479947"/>
            <a:chOff x="3645384" y="3000389"/>
            <a:chExt cx="3373437" cy="3769452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5384" y="3463111"/>
              <a:ext cx="3373437" cy="3306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" name="Connecteur droit avec flèche 49"/>
            <p:cNvCxnSpPr/>
            <p:nvPr/>
          </p:nvCxnSpPr>
          <p:spPr>
            <a:xfrm flipH="1">
              <a:off x="5519739" y="3000389"/>
              <a:ext cx="747907" cy="987407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 flipH="1">
              <a:off x="6022975" y="3000389"/>
              <a:ext cx="269167" cy="1701779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>
              <a:cxnSpLocks/>
            </p:cNvCxnSpPr>
            <p:nvPr/>
          </p:nvCxnSpPr>
          <p:spPr>
            <a:xfrm flipH="1">
              <a:off x="5735638" y="4702168"/>
              <a:ext cx="1015546" cy="684210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/>
            <p:cNvCxnSpPr/>
            <p:nvPr/>
          </p:nvCxnSpPr>
          <p:spPr>
            <a:xfrm flipH="1" flipV="1">
              <a:off x="5880101" y="5926126"/>
              <a:ext cx="902790" cy="466346"/>
            </a:xfrm>
            <a:prstGeom prst="straightConnector1">
              <a:avLst/>
            </a:prstGeom>
            <a:ln w="41275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1">
            <a:extLst>
              <a:ext uri="{FF2B5EF4-FFF2-40B4-BE49-F238E27FC236}">
                <a16:creationId xmlns:a16="http://schemas.microsoft.com/office/drawing/2014/main" id="{93D609BE-8D02-43B3-B1C4-AD70EC35EECE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A7A5079-E72B-4DAA-92B7-03310FEB97D6}"/>
              </a:ext>
            </a:extLst>
          </p:cNvPr>
          <p:cNvGrpSpPr/>
          <p:nvPr/>
        </p:nvGrpSpPr>
        <p:grpSpPr>
          <a:xfrm>
            <a:off x="121112" y="1705047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44546A"/>
                  </a:solidFill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  <a:endPara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ZoneTexte 15"/>
          <p:cNvSpPr txBox="1">
            <a:spLocks noChangeArrowheads="1"/>
          </p:cNvSpPr>
          <p:nvPr/>
        </p:nvSpPr>
        <p:spPr bwMode="auto">
          <a:xfrm>
            <a:off x="6124459" y="2264992"/>
            <a:ext cx="5378407" cy="304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1778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E’ un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materiale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naturale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fibroso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E’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stato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molto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utilizzato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come isolante per il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freddo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, per il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calore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e per il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rumore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.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Spesso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si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ritrova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ancora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nelle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vecchie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costruzioni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(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antecedenti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al  1997).</a:t>
            </a:r>
          </a:p>
          <a:p>
            <a:pPr marL="0" indent="0">
              <a:spcBef>
                <a:spcPct val="0"/>
              </a:spcBef>
              <a:buNone/>
            </a:pPr>
            <a:endParaRPr lang="fr-FR" altLang="fr-FR" sz="22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fr-FR" altLang="fr-FR" sz="20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fr-FR" altLang="fr-FR" sz="20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53816" y="4808494"/>
            <a:ext cx="5477595" cy="2169825"/>
          </a:xfrm>
          <a:prstGeom prst="rect">
            <a:avLst/>
          </a:prstGeom>
          <a:solidFill>
            <a:srgbClr val="FFFAEB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500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 L’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amianto</a:t>
            </a:r>
            <a:r>
              <a:rPr lang="fr-FR" altLang="fr-FR" sz="2200" dirty="0">
                <a:solidFill>
                  <a:schemeClr val="accent4">
                    <a:lumMod val="75000"/>
                  </a:schemeClr>
                </a:solidFill>
              </a:rPr>
              <a:t> è </a:t>
            </a:r>
            <a:r>
              <a:rPr lang="fr-FR" altLang="fr-FR" sz="2200" dirty="0" err="1">
                <a:solidFill>
                  <a:schemeClr val="accent4">
                    <a:lumMod val="75000"/>
                  </a:schemeClr>
                </a:solidFill>
              </a:rPr>
              <a:t>cancerogeno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  <a:p>
            <a:pPr>
              <a:spcBef>
                <a:spcPct val="0"/>
              </a:spcBef>
            </a:pPr>
            <a:r>
              <a:rPr lang="it-IT" sz="2200" dirty="0">
                <a:solidFill>
                  <a:schemeClr val="accent4">
                    <a:lumMod val="75000"/>
                  </a:schemeClr>
                </a:solidFill>
              </a:rPr>
              <a:t>I rischi per la salute compaiono quando le fibre vengono inalate in caso di usura, di foratura, di levigatura, di taglio del materiale che lo contiene).</a:t>
            </a:r>
          </a:p>
          <a:p>
            <a:pPr>
              <a:spcBef>
                <a:spcPct val="0"/>
              </a:spcBef>
            </a:pPr>
            <a:endParaRPr lang="fr-FR" altLang="fr-FR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6" name="Flèche droite 45"/>
          <p:cNvSpPr/>
          <p:nvPr/>
        </p:nvSpPr>
        <p:spPr>
          <a:xfrm>
            <a:off x="6269631" y="4972001"/>
            <a:ext cx="220379" cy="19709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1"/>
          <a:srcRect l="57166" t="41820" r="33477" b="45176"/>
          <a:stretch/>
        </p:blipFill>
        <p:spPr>
          <a:xfrm>
            <a:off x="9384074" y="184395"/>
            <a:ext cx="2439316" cy="1907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r>
              <a:rPr lang="fr-FR" altLang="fr-FR" sz="1800" b="1" dirty="0"/>
              <a:t>32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7" name="Immagine 38">
            <a:extLst>
              <a:ext uri="{FF2B5EF4-FFF2-40B4-BE49-F238E27FC236}">
                <a16:creationId xmlns:a16="http://schemas.microsoft.com/office/drawing/2014/main" id="{34AB3FBF-AE7C-4B29-8E5E-ED88C698F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3315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/>
          <a:stretch/>
        </p:blipFill>
        <p:spPr>
          <a:xfrm>
            <a:off x="0" y="144379"/>
            <a:ext cx="9278177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33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811972" y="219075"/>
            <a:ext cx="6387966" cy="1263216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Come si </a:t>
            </a:r>
            <a:r>
              <a:rPr 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può</a:t>
            </a:r>
            <a:r>
              <a:rPr 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migliorare</a:t>
            </a:r>
            <a:r>
              <a:rPr 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l’aria indoor?</a:t>
            </a:r>
            <a:endParaRPr lang="fr-FR" altLang="fr-FR" sz="3600" b="1" dirty="0">
              <a:solidFill>
                <a:schemeClr val="accent4">
                  <a:lumMod val="7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6D154BF8-11E7-45CF-821F-E10594C2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764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/>
          <p:nvPr/>
        </p:nvSpPr>
        <p:spPr>
          <a:xfrm>
            <a:off x="-382385" y="-12700"/>
            <a:ext cx="12574385" cy="109449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60" y="994877"/>
            <a:ext cx="5415815" cy="5863123"/>
          </a:xfrm>
          <a:prstGeom prst="rect">
            <a:avLst/>
          </a:prstGeom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35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844" y="121660"/>
            <a:ext cx="9975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Quali </a:t>
            </a:r>
            <a:r>
              <a:rPr lang="fr-FR" altLang="fr-FR" sz="3000" b="1" dirty="0" err="1">
                <a:solidFill>
                  <a:schemeClr val="bg1"/>
                </a:solidFill>
              </a:rPr>
              <a:t>semplici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gesti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consentono</a:t>
            </a:r>
            <a:r>
              <a:rPr lang="fr-FR" altLang="fr-FR" sz="3000" b="1" dirty="0">
                <a:solidFill>
                  <a:schemeClr val="bg1"/>
                </a:solidFill>
              </a:rPr>
              <a:t> di </a:t>
            </a:r>
            <a:r>
              <a:rPr lang="fr-FR" altLang="fr-FR" sz="3000" b="1" dirty="0" err="1">
                <a:solidFill>
                  <a:schemeClr val="bg1"/>
                </a:solidFill>
              </a:rPr>
              <a:t>cambiare</a:t>
            </a:r>
            <a:r>
              <a:rPr lang="fr-FR" altLang="fr-FR" sz="3000" b="1" dirty="0">
                <a:solidFill>
                  <a:schemeClr val="bg1"/>
                </a:solidFill>
              </a:rPr>
              <a:t> l’aria interna?  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8" name="ZoneTexte 17"/>
          <p:cNvSpPr txBox="1">
            <a:spLocks noChangeArrowheads="1"/>
          </p:cNvSpPr>
          <p:nvPr/>
        </p:nvSpPr>
        <p:spPr bwMode="auto">
          <a:xfrm>
            <a:off x="6922535" y="2406299"/>
            <a:ext cx="5121828" cy="174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Per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igienizzare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l’aria interna, è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consigliabile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aprire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le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finestre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almeno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10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minuti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mattina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10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minuti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la sera e 10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minuti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dopo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ogni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attività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inquinante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(bricolage,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pulizie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di casa,…)</a:t>
            </a:r>
            <a:endParaRPr lang="fr-FR" sz="1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8837" y="-76083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47637" y="2794118"/>
            <a:ext cx="1095375" cy="2898775"/>
            <a:chOff x="128588" y="2762250"/>
            <a:chExt cx="1095375" cy="2898775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GUIDE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TP</a:t>
              </a:r>
            </a:p>
          </p:txBody>
        </p:sp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ZtxtP-Info"/>
          <p:cNvSpPr txBox="1">
            <a:spLocks noChangeArrowheads="1"/>
          </p:cNvSpPr>
          <p:nvPr/>
        </p:nvSpPr>
        <p:spPr bwMode="auto">
          <a:xfrm>
            <a:off x="102046" y="2333274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pic>
        <p:nvPicPr>
          <p:cNvPr id="35" name="Image 42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3" y="1744311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e 42"/>
          <p:cNvGrpSpPr>
            <a:grpSpLocks/>
          </p:cNvGrpSpPr>
          <p:nvPr/>
        </p:nvGrpSpPr>
        <p:grpSpPr bwMode="auto">
          <a:xfrm>
            <a:off x="-19051" y="1545743"/>
            <a:ext cx="2049328" cy="4562359"/>
            <a:chOff x="120650" y="1745934"/>
            <a:chExt cx="2049328" cy="3279073"/>
          </a:xfrm>
        </p:grpSpPr>
        <p:sp>
          <p:nvSpPr>
            <p:cNvPr id="45" name="Carré corné Info"/>
            <p:cNvSpPr/>
            <p:nvPr/>
          </p:nvSpPr>
          <p:spPr>
            <a:xfrm>
              <a:off x="190681" y="2944317"/>
              <a:ext cx="1979297" cy="2080690"/>
            </a:xfrm>
            <a:prstGeom prst="foldedCorne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In inverno, è meglio spegnere il riscaldamento quando si aprono le finestre per cambiare l’aria. In estate è meglio aprirle durante le ore più fresche. È meglio che le vie d’entrata dell’aria siano:</a:t>
              </a:r>
            </a:p>
            <a:p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-lontane da fonti inquinanti</a:t>
              </a:r>
            </a:p>
            <a:p>
              <a:r>
                <a:rPr lang="it-IT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-non siano bloccate da oggetti (es. tende) o sporcizia.</a:t>
              </a:r>
              <a:endParaRPr lang="fr-FR" sz="1200" dirty="0">
                <a:solidFill>
                  <a:schemeClr val="tx1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44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50" y="1745934"/>
              <a:ext cx="1512887" cy="127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Immagine 38">
            <a:extLst>
              <a:ext uri="{FF2B5EF4-FFF2-40B4-BE49-F238E27FC236}">
                <a16:creationId xmlns:a16="http://schemas.microsoft.com/office/drawing/2014/main" id="{18BD1200-8A0B-439D-875B-195DB3281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4303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-Ventil">
            <a:extLst>
              <a:ext uri="{FF2B5EF4-FFF2-40B4-BE49-F238E27FC236}">
                <a16:creationId xmlns:a16="http://schemas.microsoft.com/office/drawing/2014/main" id="{9748BD4F-00A9-4F5B-85B3-09686B26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03" y="1585251"/>
            <a:ext cx="2380267" cy="211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46F4ABF3-0BB4-4C7B-ADE3-381F3DE6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76" y="1588434"/>
            <a:ext cx="1914333" cy="20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g1">
            <a:extLst>
              <a:ext uri="{FF2B5EF4-FFF2-40B4-BE49-F238E27FC236}">
                <a16:creationId xmlns:a16="http://schemas.microsoft.com/office/drawing/2014/main" id="{EEDF8B8F-CD13-4649-907D-5574376C7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02" y="3881774"/>
            <a:ext cx="1411399" cy="21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2"/>
          <p:cNvSpPr/>
          <p:nvPr/>
        </p:nvSpPr>
        <p:spPr>
          <a:xfrm>
            <a:off x="-382385" y="-12700"/>
            <a:ext cx="12574385" cy="109449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36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3844" y="121660"/>
            <a:ext cx="99758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Quali sono </a:t>
            </a:r>
            <a:r>
              <a:rPr lang="fr-FR" altLang="fr-FR" sz="3000" b="1" dirty="0" err="1">
                <a:solidFill>
                  <a:schemeClr val="bg1"/>
                </a:solidFill>
              </a:rPr>
              <a:t>gli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altri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modi</a:t>
            </a:r>
            <a:r>
              <a:rPr lang="fr-FR" altLang="fr-FR" sz="3000" b="1" dirty="0">
                <a:solidFill>
                  <a:schemeClr val="bg1"/>
                </a:solidFill>
              </a:rPr>
              <a:t> per </a:t>
            </a:r>
            <a:r>
              <a:rPr lang="fr-FR" altLang="fr-FR" sz="3000" b="1" dirty="0" err="1">
                <a:solidFill>
                  <a:schemeClr val="bg1"/>
                </a:solidFill>
              </a:rPr>
              <a:t>igienizzare</a:t>
            </a:r>
            <a:r>
              <a:rPr lang="fr-FR" altLang="fr-FR" sz="3000" b="1" dirty="0">
                <a:solidFill>
                  <a:schemeClr val="bg1"/>
                </a:solidFill>
              </a:rPr>
              <a:t> l’aria interna?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8" name="ZoneTexte 17"/>
          <p:cNvSpPr txBox="1">
            <a:spLocks noChangeArrowheads="1"/>
          </p:cNvSpPr>
          <p:nvPr/>
        </p:nvSpPr>
        <p:spPr bwMode="auto">
          <a:xfrm>
            <a:off x="2384259" y="3490976"/>
            <a:ext cx="364360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Favorire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la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circolazione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dell’aria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defRPr/>
            </a:pP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ventilatori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20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prese</a:t>
            </a:r>
            <a:r>
              <a:rPr lang="fr-FR" sz="20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d’aria…)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02045" y="2794118"/>
            <a:ext cx="1140967" cy="2901891"/>
            <a:chOff x="82996" y="2762250"/>
            <a:chExt cx="1140967" cy="2901891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82996" y="5326004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ZtxtP-Info"/>
          <p:cNvSpPr txBox="1">
            <a:spLocks noChangeArrowheads="1"/>
          </p:cNvSpPr>
          <p:nvPr/>
        </p:nvSpPr>
        <p:spPr bwMode="auto">
          <a:xfrm>
            <a:off x="102046" y="2333274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pic>
        <p:nvPicPr>
          <p:cNvPr id="35" name="Image 42"/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3" y="1744311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 bwMode="auto">
          <a:xfrm>
            <a:off x="4840617" y="5917904"/>
            <a:ext cx="3996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Fare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una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buona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manutenzione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delle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apparecchiature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elettriche</a:t>
            </a:r>
            <a:endParaRPr lang="fr-FR" sz="2000" dirty="0">
              <a:solidFill>
                <a:schemeClr val="accent4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4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6" y="1383629"/>
            <a:ext cx="1512887" cy="176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FA4167A-AFAD-437E-90CF-AF9614C8FB3B}"/>
              </a:ext>
            </a:extLst>
          </p:cNvPr>
          <p:cNvSpPr/>
          <p:nvPr/>
        </p:nvSpPr>
        <p:spPr bwMode="auto">
          <a:xfrm>
            <a:off x="8280817" y="3776743"/>
            <a:ext cx="28431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Sanificare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luoghi</a:t>
            </a:r>
            <a:r>
              <a:rPr lang="fr-FR" sz="20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umidi</a:t>
            </a:r>
            <a:endParaRPr lang="fr-FR" sz="2000" dirty="0">
              <a:solidFill>
                <a:schemeClr val="accent4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9" name="Num1">
            <a:extLst>
              <a:ext uri="{FF2B5EF4-FFF2-40B4-BE49-F238E27FC236}">
                <a16:creationId xmlns:a16="http://schemas.microsoft.com/office/drawing/2014/main" id="{831ABF3E-EEEC-4B7B-8537-4A2FFC226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49" y="216874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Num2">
            <a:extLst>
              <a:ext uri="{FF2B5EF4-FFF2-40B4-BE49-F238E27FC236}">
                <a16:creationId xmlns:a16="http://schemas.microsoft.com/office/drawing/2014/main" id="{0D284DC8-6381-447A-95F8-02814A9C20A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141" y="216874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Num3">
            <a:extLst>
              <a:ext uri="{FF2B5EF4-FFF2-40B4-BE49-F238E27FC236}">
                <a16:creationId xmlns:a16="http://schemas.microsoft.com/office/drawing/2014/main" id="{E8F0EE14-4DF5-4617-A267-4CC11024B448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476" y="4683125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8">
            <a:extLst>
              <a:ext uri="{FF2B5EF4-FFF2-40B4-BE49-F238E27FC236}">
                <a16:creationId xmlns:a16="http://schemas.microsoft.com/office/drawing/2014/main" id="{3527DD06-533D-477C-9D76-83F8A8AD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231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/>
      <p:bldP spid="41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/>
          <p:cNvSpPr/>
          <p:nvPr/>
        </p:nvSpPr>
        <p:spPr>
          <a:xfrm>
            <a:off x="-382385" y="-12700"/>
            <a:ext cx="12574385" cy="113149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37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0501" y="162006"/>
            <a:ext cx="107426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bg1"/>
                </a:solidFill>
              </a:rPr>
              <a:t>Qual</a:t>
            </a:r>
            <a:r>
              <a:rPr lang="fr-FR" altLang="fr-FR" sz="3000" b="1" dirty="0">
                <a:solidFill>
                  <a:schemeClr val="bg1"/>
                </a:solidFill>
              </a:rPr>
              <a:t> è la </a:t>
            </a:r>
            <a:r>
              <a:rPr lang="fr-FR" altLang="fr-FR" sz="3000" b="1" dirty="0" err="1">
                <a:solidFill>
                  <a:schemeClr val="bg1"/>
                </a:solidFill>
              </a:rPr>
              <a:t>temperatura</a:t>
            </a:r>
            <a:r>
              <a:rPr lang="fr-FR" altLang="fr-FR" sz="3000" b="1" dirty="0">
                <a:solidFill>
                  <a:schemeClr val="bg1"/>
                </a:solidFill>
              </a:rPr>
              <a:t> interna </a:t>
            </a:r>
            <a:r>
              <a:rPr lang="fr-FR" altLang="fr-FR" sz="3000" b="1" dirty="0" err="1">
                <a:solidFill>
                  <a:schemeClr val="bg1"/>
                </a:solidFill>
              </a:rPr>
              <a:t>ideale</a:t>
            </a:r>
            <a:r>
              <a:rPr lang="fr-FR" altLang="fr-FR" sz="3000" b="1" dirty="0">
                <a:solidFill>
                  <a:schemeClr val="bg1"/>
                </a:solidFill>
              </a:rPr>
              <a:t>?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25412" y="1736843"/>
            <a:ext cx="1125257" cy="3991500"/>
            <a:chOff x="106363" y="1704975"/>
            <a:chExt cx="1125257" cy="399150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47357" y="535833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altLang="fr-FR" sz="1600" kern="0" dirty="0">
                  <a:solidFill>
                    <a:srgbClr val="44546A"/>
                  </a:solidFill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  <a:endPara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endParaRP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6840638" y="4694655"/>
            <a:ext cx="4894162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All’interno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è’ bene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mantenere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una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temperatura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compresa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tra 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18°C (per la camera da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letto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) e 20°C (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stanze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principali</a:t>
            </a:r>
            <a:r>
              <a:rPr lang="fr-FR" sz="215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) 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per non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riscaldare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eccessivamente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 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gli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ambienti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e far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sì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che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l’aria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sia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più sana. </a:t>
            </a:r>
          </a:p>
          <a:p>
            <a:pPr>
              <a:defRPr/>
            </a:pPr>
            <a:endParaRPr lang="fr-FR" sz="2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Imag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534133" y="501936"/>
            <a:ext cx="1198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e 26"/>
          <p:cNvGrpSpPr/>
          <p:nvPr/>
        </p:nvGrpSpPr>
        <p:grpSpPr>
          <a:xfrm>
            <a:off x="1675141" y="2991004"/>
            <a:ext cx="7466775" cy="1282592"/>
            <a:chOff x="1512675" y="3536742"/>
            <a:chExt cx="7466775" cy="128259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82B7865-5C9A-4351-BC21-B9CB06972115}"/>
                </a:ext>
              </a:extLst>
            </p:cNvPr>
            <p:cNvSpPr/>
            <p:nvPr/>
          </p:nvSpPr>
          <p:spPr>
            <a:xfrm>
              <a:off x="2504311" y="3859924"/>
              <a:ext cx="6475139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500" b="1" dirty="0">
                  <a:solidFill>
                    <a:schemeClr val="accent4">
                      <a:lumMod val="75000"/>
                    </a:schemeClr>
                  </a:solidFill>
                </a:rPr>
                <a:t>Tra 16°C e18°C</a:t>
              </a:r>
            </a:p>
          </p:txBody>
        </p:sp>
        <p:pic>
          <p:nvPicPr>
            <p:cNvPr id="29" name="Num2"/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675" y="3536742"/>
              <a:ext cx="1039734" cy="128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3C8034C-9BBA-488C-AD44-8F2F17E108C7}"/>
              </a:ext>
            </a:extLst>
          </p:cNvPr>
          <p:cNvSpPr/>
          <p:nvPr/>
        </p:nvSpPr>
        <p:spPr>
          <a:xfrm>
            <a:off x="2666777" y="4340780"/>
            <a:ext cx="843811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500" b="1" dirty="0">
                <a:solidFill>
                  <a:schemeClr val="accent4">
                    <a:lumMod val="75000"/>
                  </a:schemeClr>
                </a:solidFill>
              </a:rPr>
              <a:t>Tra 18°C e 20°C</a:t>
            </a:r>
            <a:endParaRPr lang="fr-FR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7" name="Num3"/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13" y="4045620"/>
            <a:ext cx="1054653" cy="13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e 41"/>
          <p:cNvGrpSpPr/>
          <p:nvPr/>
        </p:nvGrpSpPr>
        <p:grpSpPr>
          <a:xfrm>
            <a:off x="1680169" y="5096799"/>
            <a:ext cx="8628321" cy="1288810"/>
            <a:chOff x="1528801" y="5570882"/>
            <a:chExt cx="8628321" cy="128881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4DDF066-0753-4E69-B445-F6A8AFBF6B44}"/>
                </a:ext>
              </a:extLst>
            </p:cNvPr>
            <p:cNvSpPr/>
            <p:nvPr/>
          </p:nvSpPr>
          <p:spPr>
            <a:xfrm>
              <a:off x="2499165" y="5895515"/>
              <a:ext cx="7657957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500" b="1" dirty="0">
                  <a:solidFill>
                    <a:schemeClr val="accent4">
                      <a:lumMod val="75000"/>
                    </a:schemeClr>
                  </a:solidFill>
                </a:rPr>
                <a:t>Tra 20°C e 22°C</a:t>
              </a:r>
              <a:endParaRPr lang="fr-FR" sz="35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44" name="Num1"/>
            <p:cNvPicPr>
              <a:picLocks noChangeAspect="1"/>
            </p:cNvPicPr>
            <p:nvPr/>
          </p:nvPicPr>
          <p:blipFill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801" y="5570882"/>
              <a:ext cx="1044775" cy="1288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e 46"/>
          <p:cNvGrpSpPr/>
          <p:nvPr/>
        </p:nvGrpSpPr>
        <p:grpSpPr>
          <a:xfrm>
            <a:off x="1588265" y="1801217"/>
            <a:ext cx="7475102" cy="1287638"/>
            <a:chOff x="1394243" y="2496969"/>
            <a:chExt cx="7475102" cy="1287638"/>
          </a:xfrm>
        </p:grpSpPr>
        <p:pic>
          <p:nvPicPr>
            <p:cNvPr id="48" name="Num1"/>
            <p:cNvPicPr>
              <a:picLocks noChangeAspect="1"/>
            </p:cNvPicPr>
            <p:nvPr/>
          </p:nvPicPr>
          <p:blipFill>
            <a:blip r:embed="rId1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243" y="2496969"/>
              <a:ext cx="1043825" cy="128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2B7865-5C9A-4351-BC21-B9CB06972115}"/>
                </a:ext>
              </a:extLst>
            </p:cNvPr>
            <p:cNvSpPr/>
            <p:nvPr/>
          </p:nvSpPr>
          <p:spPr>
            <a:xfrm>
              <a:off x="2394206" y="2797636"/>
              <a:ext cx="6475139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500" b="1" dirty="0">
                  <a:solidFill>
                    <a:schemeClr val="accent4">
                      <a:lumMod val="75000"/>
                    </a:schemeClr>
                  </a:solidFill>
                </a:rPr>
                <a:t>Tra 14°C e 16°C</a:t>
              </a: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1776" b="18934"/>
          <a:stretch/>
        </p:blipFill>
        <p:spPr>
          <a:xfrm>
            <a:off x="3154571" y="1760688"/>
            <a:ext cx="2670490" cy="41696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712171" y="1801217"/>
            <a:ext cx="2234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Entre 14°C et 16°C</a:t>
            </a:r>
          </a:p>
          <a:p>
            <a:pPr marL="342900" indent="-342900">
              <a:buFontTx/>
              <a:buAutoNum type="arabicPeriod"/>
            </a:pPr>
            <a:r>
              <a:rPr lang="fr-FR" dirty="0"/>
              <a:t>Entre 16°C et 18°C</a:t>
            </a:r>
          </a:p>
          <a:p>
            <a:pPr marL="342900" indent="-342900">
              <a:buFontTx/>
              <a:buAutoNum type="arabicPeriod"/>
            </a:pPr>
            <a:r>
              <a:rPr lang="fr-FR" dirty="0"/>
              <a:t>Entre 18°C et 20°C</a:t>
            </a:r>
          </a:p>
          <a:p>
            <a:pPr marL="342900" indent="-342900">
              <a:buFontTx/>
              <a:buAutoNum type="arabicPeriod"/>
            </a:pPr>
            <a:r>
              <a:rPr lang="fr-FR" dirty="0"/>
              <a:t>Entre 20°C et 22°C</a:t>
            </a:r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471" y="2393037"/>
            <a:ext cx="393700" cy="279400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/>
          <a:stretch>
            <a:fillRect/>
          </a:stretch>
        </p:blipFill>
        <p:spPr bwMode="auto">
          <a:xfrm>
            <a:off x="7105343" y="1010711"/>
            <a:ext cx="3825926" cy="371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6023F798-19C6-4434-819C-BAE792678582}"/>
              </a:ext>
            </a:extLst>
          </p:cNvPr>
          <p:cNvSpPr/>
          <p:nvPr/>
        </p:nvSpPr>
        <p:spPr bwMode="auto">
          <a:xfrm>
            <a:off x="2666776" y="4270863"/>
            <a:ext cx="3559579" cy="7399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2" name="Immagine 38">
            <a:extLst>
              <a:ext uri="{FF2B5EF4-FFF2-40B4-BE49-F238E27FC236}">
                <a16:creationId xmlns:a16="http://schemas.microsoft.com/office/drawing/2014/main" id="{FAEFD4C7-ADA3-44AC-B08F-25486B4C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6041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" grpId="0"/>
      <p:bldP spid="40" grpId="1"/>
      <p:bldP spid="5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/>
          <p:nvPr/>
        </p:nvSpPr>
        <p:spPr>
          <a:xfrm>
            <a:off x="-382385" y="-12700"/>
            <a:ext cx="12574385" cy="1207354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38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172" y="175135"/>
            <a:ext cx="101742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I </a:t>
            </a:r>
            <a:r>
              <a:rPr lang="fr-FR" altLang="fr-FR" sz="3000" b="1" dirty="0" err="1">
                <a:solidFill>
                  <a:schemeClr val="bg1"/>
                </a:solidFill>
              </a:rPr>
              <a:t>detersivi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ecologici</a:t>
            </a:r>
            <a:r>
              <a:rPr lang="fr-FR" altLang="fr-FR" sz="3000" b="1" dirty="0">
                <a:solidFill>
                  <a:schemeClr val="bg1"/>
                </a:solidFill>
              </a:rPr>
              <a:t> sono </a:t>
            </a:r>
            <a:r>
              <a:rPr lang="fr-FR" altLang="fr-FR" sz="3000" b="1" dirty="0" err="1">
                <a:solidFill>
                  <a:schemeClr val="bg1"/>
                </a:solidFill>
              </a:rPr>
              <a:t>troppo</a:t>
            </a:r>
            <a:r>
              <a:rPr lang="fr-FR" altLang="fr-FR" sz="3000" b="1" dirty="0">
                <a:solidFill>
                  <a:schemeClr val="bg1"/>
                </a:solidFill>
              </a:rPr>
              <a:t> cari… 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25412" y="1736843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</p:grpSp>
      <p:pic>
        <p:nvPicPr>
          <p:cNvPr id="49" name="Imag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767795" y="780517"/>
            <a:ext cx="1198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Num3"/>
          <p:cNvPicPr>
            <a:picLocks noChangeAspect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48" y="4788573"/>
            <a:ext cx="1054653" cy="13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376702" y="1904267"/>
            <a:ext cx="4450047" cy="174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prodotti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per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pulire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ecologici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possono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talvolta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essere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parecchi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cari …</a:t>
            </a:r>
          </a:p>
          <a:p>
            <a:pPr fontAlgn="base"/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Ma non se li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facciamo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noi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!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Optare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per dei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prodotti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naturali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e non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tossici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è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una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scelta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sana e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economica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! </a:t>
            </a:r>
            <a:endParaRPr lang="fr-FR" sz="2150" b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76702" y="4488314"/>
            <a:ext cx="445004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La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formaldeide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fosfati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borati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gli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anticalcare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gli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sbiancanti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la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candeggina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i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prodotti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antibatterici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ecc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. sono tutte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sostanze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da </a:t>
            </a:r>
            <a:r>
              <a:rPr lang="fr-FR" sz="215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evitare</a:t>
            </a:r>
            <a:r>
              <a:rPr lang="fr-FR" sz="215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4712" y="3627646"/>
            <a:ext cx="108426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500" b="1" dirty="0" err="1">
                <a:solidFill>
                  <a:schemeClr val="accent4">
                    <a:lumMod val="75000"/>
                  </a:schemeClr>
                </a:solidFill>
              </a:rPr>
              <a:t>falso</a:t>
            </a: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97232" y="2243244"/>
            <a:ext cx="120719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500" b="1" noProof="0" dirty="0" err="1">
                <a:solidFill>
                  <a:schemeClr val="accent4">
                    <a:lumMod val="75000"/>
                  </a:schemeClr>
                </a:solidFill>
              </a:rPr>
              <a:t>vero</a:t>
            </a:r>
            <a:endParaRPr kumimoji="0" lang="fr-FR" altLang="fr-FR" sz="35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2" name="Num1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78" y="1928614"/>
            <a:ext cx="1043825" cy="12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Num2"/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78" y="3382605"/>
            <a:ext cx="1039734" cy="12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3C8034C-9BBA-488C-AD44-8F2F17E108C7}"/>
              </a:ext>
            </a:extLst>
          </p:cNvPr>
          <p:cNvSpPr/>
          <p:nvPr/>
        </p:nvSpPr>
        <p:spPr>
          <a:xfrm>
            <a:off x="3208906" y="5160646"/>
            <a:ext cx="83834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500" b="1" dirty="0" err="1">
                <a:solidFill>
                  <a:schemeClr val="accent4">
                    <a:lumMod val="75000"/>
                  </a:schemeClr>
                </a:solidFill>
              </a:rPr>
              <a:t>dipende</a:t>
            </a:r>
            <a:endParaRPr lang="fr-FR" sz="35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1776" b="18934"/>
          <a:stretch/>
        </p:blipFill>
        <p:spPr>
          <a:xfrm>
            <a:off x="2929155" y="1567436"/>
            <a:ext cx="2670490" cy="41696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593391" y="2316738"/>
            <a:ext cx="1909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dirty="0"/>
              <a:t>Vrai</a:t>
            </a:r>
          </a:p>
          <a:p>
            <a:pPr marL="342900" indent="-342900">
              <a:buAutoNum type="arabicPeriod"/>
            </a:pPr>
            <a:r>
              <a:rPr lang="fr-FR" dirty="0"/>
              <a:t>Faux</a:t>
            </a:r>
          </a:p>
          <a:p>
            <a:pPr marL="342900" indent="-342900">
              <a:buAutoNum type="arabicPeriod"/>
            </a:pPr>
            <a:r>
              <a:rPr lang="fr-FR" dirty="0"/>
              <a:t>Cela dépend</a:t>
            </a: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3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691" y="2908558"/>
            <a:ext cx="393700" cy="279400"/>
          </a:xfrm>
          <a:prstGeom prst="rect">
            <a:avLst/>
          </a:prstGeom>
        </p:spPr>
      </p:pic>
      <p:pic>
        <p:nvPicPr>
          <p:cNvPr id="35" name="Imag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" y="146904"/>
            <a:ext cx="104775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AA7E2C5B-4F44-449D-9BFD-2C6910168A99}"/>
              </a:ext>
            </a:extLst>
          </p:cNvPr>
          <p:cNvSpPr/>
          <p:nvPr/>
        </p:nvSpPr>
        <p:spPr bwMode="auto">
          <a:xfrm>
            <a:off x="2885919" y="5046579"/>
            <a:ext cx="2752218" cy="7399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Immagine 38">
            <a:extLst>
              <a:ext uri="{FF2B5EF4-FFF2-40B4-BE49-F238E27FC236}">
                <a16:creationId xmlns:a16="http://schemas.microsoft.com/office/drawing/2014/main" id="{E9D414D4-65AD-4AD6-8A4E-12511E66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732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40" grpId="0"/>
      <p:bldP spid="40" grpId="1"/>
      <p:bldP spid="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/>
          <p:cNvSpPr/>
          <p:nvPr/>
        </p:nvSpPr>
        <p:spPr>
          <a:xfrm>
            <a:off x="-382385" y="-12700"/>
            <a:ext cx="12574385" cy="129821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39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6430" y="58221"/>
            <a:ext cx="9692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Quali sono i </a:t>
            </a:r>
            <a:r>
              <a:rPr lang="fr-FR" altLang="fr-FR" sz="3000" b="1" dirty="0" err="1">
                <a:solidFill>
                  <a:schemeClr val="bg1"/>
                </a:solidFill>
              </a:rPr>
              <a:t>prodotti</a:t>
            </a:r>
            <a:r>
              <a:rPr lang="fr-FR" altLang="fr-FR" sz="3000" b="1" dirty="0">
                <a:solidFill>
                  <a:schemeClr val="bg1"/>
                </a:solidFill>
              </a:rPr>
              <a:t> per la casa </a:t>
            </a:r>
            <a:r>
              <a:rPr lang="fr-FR" altLang="fr-FR" sz="3000" b="1" dirty="0" err="1">
                <a:solidFill>
                  <a:schemeClr val="bg1"/>
                </a:solidFill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</a:rPr>
              <a:t> è </a:t>
            </a:r>
            <a:r>
              <a:rPr lang="fr-FR" altLang="fr-FR" sz="3000" b="1" dirty="0" err="1">
                <a:solidFill>
                  <a:schemeClr val="bg1"/>
                </a:solidFill>
              </a:rPr>
              <a:t>meglio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utilizzare</a:t>
            </a:r>
            <a:r>
              <a:rPr lang="fr-FR" altLang="fr-FR" sz="3000" b="1" dirty="0">
                <a:solidFill>
                  <a:schemeClr val="bg1"/>
                </a:solidFill>
              </a:rPr>
              <a:t> per la </a:t>
            </a:r>
            <a:r>
              <a:rPr lang="fr-FR" altLang="fr-FR" sz="3000" b="1" dirty="0" err="1">
                <a:solidFill>
                  <a:schemeClr val="bg1"/>
                </a:solidFill>
              </a:rPr>
              <a:t>qualità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dell’aria</a:t>
            </a:r>
            <a:r>
              <a:rPr lang="fr-FR" altLang="fr-FR" sz="3000" b="1" dirty="0">
                <a:solidFill>
                  <a:schemeClr val="bg1"/>
                </a:solidFill>
              </a:rPr>
              <a:t>? 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25412" y="1736843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2483372" y="1363298"/>
            <a:ext cx="2048787" cy="2839769"/>
            <a:chOff x="6835547" y="-402812"/>
            <a:chExt cx="2048787" cy="2839769"/>
          </a:xfrm>
        </p:grpSpPr>
        <p:sp>
          <p:nvSpPr>
            <p:cNvPr id="27" name="TextBox 1"/>
            <p:cNvSpPr txBox="1">
              <a:spLocks noChangeArrowheads="1"/>
            </p:cNvSpPr>
            <p:nvPr/>
          </p:nvSpPr>
          <p:spPr bwMode="auto">
            <a:xfrm>
              <a:off x="6835547" y="1639153"/>
              <a:ext cx="2048787" cy="797804"/>
            </a:xfrm>
            <a:prstGeom prst="rect">
              <a:avLst/>
            </a:prstGeom>
            <a:solidFill>
              <a:srgbClr val="F9F5D7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algn="ctr">
                <a:defRPr/>
              </a:pP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L’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aceto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bianco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: </a:t>
              </a:r>
            </a:p>
            <a:p>
              <a:pPr algn="ctr">
                <a:defRPr/>
              </a:pP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Disinfetta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deodora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 e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scioglie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 il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calcare</a:t>
              </a:r>
              <a:endParaRPr lang="fr-FR" altLang="fr-FR" sz="15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5124" y="-402812"/>
              <a:ext cx="718808" cy="2003170"/>
            </a:xfrm>
            <a:prstGeom prst="rect">
              <a:avLst/>
            </a:prstGeom>
          </p:spPr>
        </p:pic>
      </p:grpSp>
      <p:grpSp>
        <p:nvGrpSpPr>
          <p:cNvPr id="7" name="Groupe 6"/>
          <p:cNvGrpSpPr/>
          <p:nvPr/>
        </p:nvGrpSpPr>
        <p:grpSpPr>
          <a:xfrm>
            <a:off x="8801403" y="1425411"/>
            <a:ext cx="2483998" cy="2832131"/>
            <a:chOff x="8820555" y="303988"/>
            <a:chExt cx="1965779" cy="2321107"/>
          </a:xfrm>
        </p:grpSpPr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8820555" y="1971245"/>
              <a:ext cx="1965779" cy="653850"/>
            </a:xfrm>
            <a:prstGeom prst="rect">
              <a:avLst/>
            </a:prstGeom>
            <a:solidFill>
              <a:srgbClr val="F9F5D7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algn="ctr">
                <a:defRPr/>
              </a:pP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sapone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nero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(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ottenuto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a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partire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dall’olio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di oliva): </a:t>
              </a:r>
            </a:p>
            <a:p>
              <a:pPr algn="ctr">
                <a:defRPr/>
              </a:pP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Sgrassa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smacchia</a:t>
              </a:r>
              <a:endParaRPr lang="fr-FR" altLang="fr-FR" sz="15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950" y="303988"/>
              <a:ext cx="966264" cy="1641722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5847533" y="4170706"/>
            <a:ext cx="2196892" cy="2618324"/>
            <a:chOff x="7836634" y="4338776"/>
            <a:chExt cx="1965779" cy="2266474"/>
          </a:xfrm>
        </p:grpSpPr>
        <p:sp>
          <p:nvSpPr>
            <p:cNvPr id="40" name="TextBox 1"/>
            <p:cNvSpPr txBox="1">
              <a:spLocks noChangeArrowheads="1"/>
            </p:cNvSpPr>
            <p:nvPr/>
          </p:nvSpPr>
          <p:spPr bwMode="auto">
            <a:xfrm>
              <a:off x="7836634" y="5714842"/>
              <a:ext cx="1965779" cy="890408"/>
            </a:xfrm>
            <a:prstGeom prst="rect">
              <a:avLst/>
            </a:prstGeom>
            <a:solidFill>
              <a:srgbClr val="F9F5D7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algn="ctr">
                <a:defRPr/>
              </a:pP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Bicarbonato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di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sodio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Lava,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deodora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ammorbidisce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assorbe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 l’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umidità</a:t>
              </a:r>
              <a:endParaRPr lang="fr-FR" altLang="fr-FR" sz="15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357" y="4338776"/>
              <a:ext cx="1050082" cy="1454762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2434638" y="4498970"/>
            <a:ext cx="2495438" cy="2300809"/>
            <a:chOff x="6783968" y="3215521"/>
            <a:chExt cx="2116266" cy="1752741"/>
          </a:xfrm>
        </p:grpSpPr>
        <p:sp>
          <p:nvSpPr>
            <p:cNvPr id="41" name="TextBox 1"/>
            <p:cNvSpPr txBox="1">
              <a:spLocks noChangeArrowheads="1"/>
            </p:cNvSpPr>
            <p:nvPr/>
          </p:nvSpPr>
          <p:spPr bwMode="auto">
            <a:xfrm>
              <a:off x="6783968" y="4360500"/>
              <a:ext cx="2116266" cy="607762"/>
            </a:xfrm>
            <a:prstGeom prst="rect">
              <a:avLst/>
            </a:prstGeom>
            <a:solidFill>
              <a:srgbClr val="F9F5D7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algn="ctr">
                <a:defRPr/>
              </a:pP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sapone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di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marsiglia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: </a:t>
              </a:r>
            </a:p>
            <a:p>
              <a:pPr algn="ctr">
                <a:defRPr/>
              </a:pP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E’ un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prodotto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ottimo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 per il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bucato</a:t>
              </a:r>
              <a:endParaRPr lang="fr-FR" altLang="fr-FR" sz="15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427" y="3215521"/>
              <a:ext cx="1139344" cy="1174948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5454750" y="2234657"/>
            <a:ext cx="2549264" cy="1711949"/>
            <a:chOff x="9659403" y="2948618"/>
            <a:chExt cx="2048787" cy="1617372"/>
          </a:xfrm>
        </p:grpSpPr>
        <p:sp>
          <p:nvSpPr>
            <p:cNvPr id="31" name="TextBox 1"/>
            <p:cNvSpPr txBox="1">
              <a:spLocks noChangeArrowheads="1"/>
            </p:cNvSpPr>
            <p:nvPr/>
          </p:nvSpPr>
          <p:spPr bwMode="auto">
            <a:xfrm>
              <a:off x="9659403" y="4030341"/>
              <a:ext cx="2048787" cy="535649"/>
            </a:xfrm>
            <a:prstGeom prst="rect">
              <a:avLst/>
            </a:prstGeom>
            <a:solidFill>
              <a:srgbClr val="F9F5D7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algn="ctr">
                <a:defRPr/>
              </a:pP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Il </a:t>
              </a:r>
              <a:r>
                <a:rPr lang="fr-FR" altLang="fr-FR" sz="1500" dirty="0" err="1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succo</a:t>
              </a:r>
              <a:r>
                <a:rPr lang="fr-FR" altLang="fr-FR" sz="1500" dirty="0">
                  <a:solidFill>
                    <a:schemeClr val="accent4">
                      <a:lumMod val="75000"/>
                    </a:schemeClr>
                  </a:solidFill>
                  <a:cs typeface="Arial" panose="020B0604020202020204" pitchFamily="34" charset="0"/>
                </a:rPr>
                <a:t> di limone : </a:t>
              </a:r>
            </a:p>
            <a:p>
              <a:pPr algn="ctr">
                <a:defRPr/>
              </a:pP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Sbianca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deodora</a:t>
              </a:r>
              <a:r>
                <a:rPr lang="fr-FR" altLang="fr-FR" sz="1500" dirty="0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, </a:t>
              </a:r>
              <a:r>
                <a:rPr lang="fr-FR" altLang="fr-FR" sz="1500" dirty="0" err="1">
                  <a:solidFill>
                    <a:schemeClr val="bg2">
                      <a:lumMod val="50000"/>
                    </a:schemeClr>
                  </a:solidFill>
                  <a:cs typeface="Arial" panose="020B0604020202020204" pitchFamily="34" charset="0"/>
                </a:rPr>
                <a:t>disinfetta</a:t>
              </a:r>
              <a:endParaRPr lang="fr-FR" altLang="fr-FR" sz="15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5632" y="2948618"/>
              <a:ext cx="1121798" cy="811140"/>
            </a:xfrm>
            <a:prstGeom prst="rect">
              <a:avLst/>
            </a:prstGeom>
          </p:spPr>
        </p:pic>
      </p:grpSp>
      <p:pic>
        <p:nvPicPr>
          <p:cNvPr id="46" name="Num4">
            <a:extLst>
              <a:ext uri="{FF2B5EF4-FFF2-40B4-BE49-F238E27FC236}">
                <a16:creationId xmlns:a16="http://schemas.microsoft.com/office/drawing/2014/main" id="{6D289C7F-C0EE-4167-BDA5-9D006B1A5C0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4" y="425267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Num1">
            <a:extLst>
              <a:ext uri="{FF2B5EF4-FFF2-40B4-BE49-F238E27FC236}">
                <a16:creationId xmlns:a16="http://schemas.microsoft.com/office/drawing/2014/main" id="{353F9782-E82F-424C-BA3A-47DE258AB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631" y="4284571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fille ac le chat">
            <a:extLst>
              <a:ext uri="{FF2B5EF4-FFF2-40B4-BE49-F238E27FC236}">
                <a16:creationId xmlns:a16="http://schemas.microsoft.com/office/drawing/2014/main" id="{773086ED-7112-400C-9CD0-E92371A3557C}"/>
              </a:ext>
            </a:extLst>
          </p:cNvPr>
          <p:cNvGrpSpPr>
            <a:grpSpLocks/>
          </p:cNvGrpSpPr>
          <p:nvPr/>
        </p:nvGrpSpPr>
        <p:grpSpPr bwMode="auto">
          <a:xfrm>
            <a:off x="8475882" y="4140638"/>
            <a:ext cx="3378200" cy="2152650"/>
            <a:chOff x="9104584" y="3391306"/>
            <a:chExt cx="3377970" cy="2151337"/>
          </a:xfrm>
        </p:grpSpPr>
        <p:pic>
          <p:nvPicPr>
            <p:cNvPr id="49" name="image sphere">
              <a:extLst>
                <a:ext uri="{FF2B5EF4-FFF2-40B4-BE49-F238E27FC236}">
                  <a16:creationId xmlns:a16="http://schemas.microsoft.com/office/drawing/2014/main" id="{42EA82C1-6D6D-4A4A-8637-33CF1DFF1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4584" y="3391306"/>
              <a:ext cx="1600539" cy="2151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e dans le carré">
              <a:extLst>
                <a:ext uri="{FF2B5EF4-FFF2-40B4-BE49-F238E27FC236}">
                  <a16:creationId xmlns:a16="http://schemas.microsoft.com/office/drawing/2014/main" id="{C2A7329F-7C48-4778-922C-8E803B175B46}"/>
                </a:ext>
              </a:extLst>
            </p:cNvPr>
            <p:cNvSpPr/>
            <p:nvPr/>
          </p:nvSpPr>
          <p:spPr bwMode="auto">
            <a:xfrm>
              <a:off x="10872939" y="3497603"/>
              <a:ext cx="1609615" cy="566625"/>
            </a:xfrm>
            <a:prstGeom prst="wedgeRoundRectCallout">
              <a:avLst>
                <a:gd name="adj1" fmla="val -79142"/>
                <a:gd name="adj2" fmla="val -12628"/>
                <a:gd name="adj3" fmla="val 16667"/>
              </a:avLst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E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ancora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molti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 </a:t>
              </a:r>
              <a:r>
                <a:rPr lang="fr-FR" altLang="fr-FR" sz="1400" dirty="0" err="1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altri</a:t>
              </a:r>
              <a:r>
                <a:rPr lang="fr-FR" altLang="fr-FR" sz="1400" dirty="0">
                  <a:solidFill>
                    <a:schemeClr val="accent4">
                      <a:lumMod val="75000"/>
                    </a:schemeClr>
                  </a:solidFill>
                  <a:cs typeface="Arial" charset="0"/>
                </a:rPr>
                <a:t>!</a:t>
              </a:r>
              <a:endParaRPr lang="fr-FR" sz="160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51" name="Num1">
            <a:extLst>
              <a:ext uri="{FF2B5EF4-FFF2-40B4-BE49-F238E27FC236}">
                <a16:creationId xmlns:a16="http://schemas.microsoft.com/office/drawing/2014/main" id="{071B4204-618C-415A-9F3A-00E74A019979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592" y="1756743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Num2">
            <a:extLst>
              <a:ext uri="{FF2B5EF4-FFF2-40B4-BE49-F238E27FC236}">
                <a16:creationId xmlns:a16="http://schemas.microsoft.com/office/drawing/2014/main" id="{5E1989E6-D02E-4354-97D5-3D0D7F709C3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792" y="1741848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Num3">
            <a:extLst>
              <a:ext uri="{FF2B5EF4-FFF2-40B4-BE49-F238E27FC236}">
                <a16:creationId xmlns:a16="http://schemas.microsoft.com/office/drawing/2014/main" id="{63A4CE30-EB9A-4A62-89C0-DAA82BD53622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90" y="1767810"/>
            <a:ext cx="13049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num 6">
            <a:extLst>
              <a:ext uri="{FF2B5EF4-FFF2-40B4-BE49-F238E27FC236}">
                <a16:creationId xmlns:a16="http://schemas.microsoft.com/office/drawing/2014/main" id="{793473DA-E208-4780-91B9-0ACD8892E1AF}"/>
              </a:ext>
            </a:extLst>
          </p:cNvPr>
          <p:cNvGrpSpPr>
            <a:grpSpLocks/>
          </p:cNvGrpSpPr>
          <p:nvPr/>
        </p:nvGrpSpPr>
        <p:grpSpPr bwMode="auto">
          <a:xfrm>
            <a:off x="9509041" y="4589242"/>
            <a:ext cx="923022" cy="958340"/>
            <a:chOff x="5868988" y="1340806"/>
            <a:chExt cx="1159714" cy="790882"/>
          </a:xfrm>
          <a:solidFill>
            <a:srgbClr val="E5C36E"/>
          </a:solidFill>
        </p:grpSpPr>
        <p:sp>
          <p:nvSpPr>
            <p:cNvPr id="55" name="rond rouge">
              <a:extLst>
                <a:ext uri="{FF2B5EF4-FFF2-40B4-BE49-F238E27FC236}">
                  <a16:creationId xmlns:a16="http://schemas.microsoft.com/office/drawing/2014/main" id="{116FF636-6FED-4CE0-B767-D8F93FA07A9F}"/>
                </a:ext>
              </a:extLst>
            </p:cNvPr>
            <p:cNvSpPr/>
            <p:nvPr/>
          </p:nvSpPr>
          <p:spPr>
            <a:xfrm>
              <a:off x="5868988" y="1392232"/>
              <a:ext cx="1159714" cy="739456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  <a:gd name="connsiteX0" fmla="*/ 500620 w 5340218"/>
                <a:gd name="connsiteY0" fmla="*/ 2050101 h 2276024"/>
                <a:gd name="connsiteX1" fmla="*/ 578679 w 5340218"/>
                <a:gd name="connsiteY1" fmla="*/ 250908 h 2276024"/>
                <a:gd name="connsiteX2" fmla="*/ 4688872 w 5340218"/>
                <a:gd name="connsiteY2" fmla="*/ 227606 h 2276024"/>
                <a:gd name="connsiteX3" fmla="*/ 4986132 w 5340218"/>
                <a:gd name="connsiteY3" fmla="*/ 2042603 h 2276024"/>
                <a:gd name="connsiteX4" fmla="*/ 500620 w 5340218"/>
                <a:gd name="connsiteY4" fmla="*/ 2050101 h 2276024"/>
                <a:gd name="connsiteX0" fmla="*/ 500620 w 5340214"/>
                <a:gd name="connsiteY0" fmla="*/ 2163226 h 2389149"/>
                <a:gd name="connsiteX1" fmla="*/ 578679 w 5340214"/>
                <a:gd name="connsiteY1" fmla="*/ 364033 h 2389149"/>
                <a:gd name="connsiteX2" fmla="*/ 4688872 w 5340214"/>
                <a:gd name="connsiteY2" fmla="*/ 340731 h 2389149"/>
                <a:gd name="connsiteX3" fmla="*/ 4986132 w 5340214"/>
                <a:gd name="connsiteY3" fmla="*/ 2155728 h 2389149"/>
                <a:gd name="connsiteX4" fmla="*/ 500620 w 5340214"/>
                <a:gd name="connsiteY4" fmla="*/ 2163226 h 2389149"/>
                <a:gd name="connsiteX0" fmla="*/ 500620 w 5475509"/>
                <a:gd name="connsiteY0" fmla="*/ 2163226 h 2389149"/>
                <a:gd name="connsiteX1" fmla="*/ 578679 w 5475509"/>
                <a:gd name="connsiteY1" fmla="*/ 364033 h 2389149"/>
                <a:gd name="connsiteX2" fmla="*/ 4688872 w 5475509"/>
                <a:gd name="connsiteY2" fmla="*/ 340731 h 2389149"/>
                <a:gd name="connsiteX3" fmla="*/ 4986132 w 5475509"/>
                <a:gd name="connsiteY3" fmla="*/ 2155728 h 2389149"/>
                <a:gd name="connsiteX4" fmla="*/ 500620 w 5475509"/>
                <a:gd name="connsiteY4" fmla="*/ 2163226 h 2389149"/>
                <a:gd name="connsiteX0" fmla="*/ 631244 w 5319168"/>
                <a:gd name="connsiteY0" fmla="*/ 2163227 h 2389149"/>
                <a:gd name="connsiteX1" fmla="*/ 422338 w 5319168"/>
                <a:gd name="connsiteY1" fmla="*/ 364033 h 2389149"/>
                <a:gd name="connsiteX2" fmla="*/ 4532531 w 5319168"/>
                <a:gd name="connsiteY2" fmla="*/ 340731 h 2389149"/>
                <a:gd name="connsiteX3" fmla="*/ 4829791 w 5319168"/>
                <a:gd name="connsiteY3" fmla="*/ 2155728 h 2389149"/>
                <a:gd name="connsiteX4" fmla="*/ 631244 w 5319168"/>
                <a:gd name="connsiteY4" fmla="*/ 2163227 h 2389149"/>
                <a:gd name="connsiteX0" fmla="*/ 716431 w 5404355"/>
                <a:gd name="connsiteY0" fmla="*/ 2163227 h 2486204"/>
                <a:gd name="connsiteX1" fmla="*/ 507525 w 5404355"/>
                <a:gd name="connsiteY1" fmla="*/ 364033 h 2486204"/>
                <a:gd name="connsiteX2" fmla="*/ 4617718 w 5404355"/>
                <a:gd name="connsiteY2" fmla="*/ 340731 h 2486204"/>
                <a:gd name="connsiteX3" fmla="*/ 4914978 w 5404355"/>
                <a:gd name="connsiteY3" fmla="*/ 2155728 h 2486204"/>
                <a:gd name="connsiteX4" fmla="*/ 716431 w 5404355"/>
                <a:gd name="connsiteY4" fmla="*/ 2163227 h 248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4355" h="2486204">
                  <a:moveTo>
                    <a:pt x="716431" y="2163227"/>
                  </a:moveTo>
                  <a:cubicBezTo>
                    <a:pt x="-264115" y="1622327"/>
                    <a:pt x="-142690" y="667782"/>
                    <a:pt x="507525" y="364033"/>
                  </a:cubicBezTo>
                  <a:cubicBezTo>
                    <a:pt x="1157740" y="60284"/>
                    <a:pt x="3250955" y="-263909"/>
                    <a:pt x="4617718" y="340731"/>
                  </a:cubicBezTo>
                  <a:cubicBezTo>
                    <a:pt x="5615527" y="793943"/>
                    <a:pt x="5606187" y="1841884"/>
                    <a:pt x="4914978" y="2155728"/>
                  </a:cubicBezTo>
                  <a:cubicBezTo>
                    <a:pt x="4223769" y="2469572"/>
                    <a:pt x="1696977" y="2704127"/>
                    <a:pt x="716431" y="2163227"/>
                  </a:cubicBezTo>
                  <a:close/>
                </a:path>
              </a:pathLst>
            </a:custGeom>
            <a:solidFill>
              <a:srgbClr val="DCA302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 dirty="0"/>
            </a:p>
          </p:txBody>
        </p:sp>
        <p:sp>
          <p:nvSpPr>
            <p:cNvPr id="56" name="? bleu">
              <a:extLst>
                <a:ext uri="{FF2B5EF4-FFF2-40B4-BE49-F238E27FC236}">
                  <a16:creationId xmlns:a16="http://schemas.microsoft.com/office/drawing/2014/main" id="{ACEB6DF2-419C-404D-B8F5-AC55D4E42C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840" y="1340806"/>
              <a:ext cx="634724" cy="78109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6000" b="1" dirty="0">
                  <a:solidFill>
                    <a:schemeClr val="bg1"/>
                  </a:solidFill>
                  <a:latin typeface="+mn-lt"/>
                </a:rPr>
                <a:t>6</a:t>
              </a:r>
            </a:p>
          </p:txBody>
        </p:sp>
      </p:grpSp>
      <p:pic>
        <p:nvPicPr>
          <p:cNvPr id="57" name="Immagine 38">
            <a:extLst>
              <a:ext uri="{FF2B5EF4-FFF2-40B4-BE49-F238E27FC236}">
                <a16:creationId xmlns:a16="http://schemas.microsoft.com/office/drawing/2014/main" id="{054D9956-108B-4F24-A5E6-ED725CD31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6" y="2551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886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/>
          <a:stretch>
            <a:fillRect/>
          </a:stretch>
        </p:blipFill>
        <p:spPr bwMode="auto">
          <a:xfrm>
            <a:off x="7291274" y="1680146"/>
            <a:ext cx="3825926" cy="371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0714" y="53196"/>
            <a:ext cx="8893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Quanto tempo </a:t>
            </a:r>
            <a:r>
              <a:rPr lang="fr-FR" sz="3000" b="1" dirty="0" err="1">
                <a:solidFill>
                  <a:schemeClr val="bg1"/>
                </a:solidFill>
                <a:cs typeface="Arial" charset="0"/>
              </a:rPr>
              <a:t>trascorriamo</a:t>
            </a: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cs typeface="Arial" charset="0"/>
              </a:rPr>
              <a:t>ogni</a:t>
            </a: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 giorno </a:t>
            </a:r>
            <a:r>
              <a:rPr lang="fr-FR" sz="3000" b="1" dirty="0" err="1">
                <a:solidFill>
                  <a:schemeClr val="bg1"/>
                </a:solidFill>
                <a:cs typeface="Arial" charset="0"/>
              </a:rPr>
              <a:t>negli</a:t>
            </a: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cs typeface="Arial" charset="0"/>
              </a:rPr>
              <a:t>ambienti</a:t>
            </a: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cs typeface="Arial" charset="0"/>
              </a:rPr>
              <a:t>interni</a:t>
            </a:r>
            <a:r>
              <a:rPr lang="fr-FR" sz="3000" b="1" dirty="0">
                <a:solidFill>
                  <a:schemeClr val="bg1"/>
                </a:solidFill>
                <a:cs typeface="Arial" charset="0"/>
              </a:rPr>
              <a:t>? </a:t>
            </a:r>
          </a:p>
        </p:txBody>
      </p:sp>
      <p:pic>
        <p:nvPicPr>
          <p:cNvPr id="42" name="Num1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73" y="1999955"/>
            <a:ext cx="1043825" cy="12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Num2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23" y="3063059"/>
            <a:ext cx="1039734" cy="128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um3"/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2" y="4039141"/>
            <a:ext cx="1054653" cy="130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Num1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49" y="5097199"/>
            <a:ext cx="1044775" cy="128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xt1"/>
          <p:cNvSpPr>
            <a:spLocks noChangeArrowheads="1"/>
          </p:cNvSpPr>
          <p:nvPr/>
        </p:nvSpPr>
        <p:spPr bwMode="auto">
          <a:xfrm>
            <a:off x="2621712" y="2249352"/>
            <a:ext cx="36271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Tra 4h e 7h</a:t>
            </a:r>
          </a:p>
        </p:txBody>
      </p:sp>
      <p:sp>
        <p:nvSpPr>
          <p:cNvPr id="35" name="Txt1"/>
          <p:cNvSpPr>
            <a:spLocks noChangeArrowheads="1"/>
          </p:cNvSpPr>
          <p:nvPr/>
        </p:nvSpPr>
        <p:spPr bwMode="auto">
          <a:xfrm>
            <a:off x="2853254" y="4336463"/>
            <a:ext cx="365275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</a:rPr>
              <a:t>Tra 10h e 16h</a:t>
            </a:r>
          </a:p>
        </p:txBody>
      </p:sp>
      <p:sp>
        <p:nvSpPr>
          <p:cNvPr id="50" name="Txt1"/>
          <p:cNvSpPr>
            <a:spLocks noChangeArrowheads="1"/>
          </p:cNvSpPr>
          <p:nvPr/>
        </p:nvSpPr>
        <p:spPr bwMode="auto">
          <a:xfrm>
            <a:off x="2758141" y="3307410"/>
            <a:ext cx="3493571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Tra</a:t>
            </a:r>
            <a:r>
              <a:rPr lang="fr-FR" altLang="fr-F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7h</a:t>
            </a:r>
            <a:r>
              <a:rPr lang="fr-FR" altLang="fr-F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e</a:t>
            </a:r>
            <a:r>
              <a:rPr lang="fr-FR" altLang="fr-FR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10h</a:t>
            </a:r>
          </a:p>
        </p:txBody>
      </p:sp>
      <p:sp>
        <p:nvSpPr>
          <p:cNvPr id="51" name="Txt1"/>
          <p:cNvSpPr>
            <a:spLocks noChangeArrowheads="1"/>
          </p:cNvSpPr>
          <p:nvPr/>
        </p:nvSpPr>
        <p:spPr bwMode="auto">
          <a:xfrm>
            <a:off x="2875210" y="5391503"/>
            <a:ext cx="363079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500" b="1" dirty="0">
                <a:solidFill>
                  <a:schemeClr val="accent4">
                    <a:lumMod val="75000"/>
                  </a:schemeClr>
                </a:solidFill>
              </a:rPr>
              <a:t>Tra 16h e 22h</a:t>
            </a:r>
          </a:p>
        </p:txBody>
      </p:sp>
      <p:pic>
        <p:nvPicPr>
          <p:cNvPr id="33" name="Imag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746620" y="340978"/>
            <a:ext cx="1198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ZoneTexte 9"/>
          <p:cNvSpPr txBox="1">
            <a:spLocks noChangeArrowheads="1"/>
          </p:cNvSpPr>
          <p:nvPr/>
        </p:nvSpPr>
        <p:spPr bwMode="auto">
          <a:xfrm>
            <a:off x="7145489" y="5435440"/>
            <a:ext cx="436388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7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Pensate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: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trascorriamo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dal 70 al 90%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del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nostro tempo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chiusi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in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ambienti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interni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48" name="Groupe 6">
            <a:extLst>
              <a:ext uri="{FF2B5EF4-FFF2-40B4-BE49-F238E27FC236}">
                <a16:creationId xmlns:a16="http://schemas.microsoft.com/office/drawing/2014/main" id="{4FA6A8EF-79D2-48BC-B807-50A21E533CE8}"/>
              </a:ext>
            </a:extLst>
          </p:cNvPr>
          <p:cNvGrpSpPr>
            <a:grpSpLocks/>
          </p:cNvGrpSpPr>
          <p:nvPr/>
        </p:nvGrpSpPr>
        <p:grpSpPr bwMode="auto">
          <a:xfrm>
            <a:off x="253206" y="4751389"/>
            <a:ext cx="850900" cy="720725"/>
            <a:chOff x="-2481698" y="8772938"/>
            <a:chExt cx="1230699" cy="1043361"/>
          </a:xfrm>
        </p:grpSpPr>
        <p:pic>
          <p:nvPicPr>
            <p:cNvPr id="56" name="PictoVideo">
              <a:hlinkClick r:id="rId19" action="ppaction://hlinksldjump"/>
              <a:extLst>
                <a:ext uri="{FF2B5EF4-FFF2-40B4-BE49-F238E27FC236}">
                  <a16:creationId xmlns:a16="http://schemas.microsoft.com/office/drawing/2014/main" id="{03762D06-BBFC-4E38-B3A1-453B87BB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81698" y="8772938"/>
              <a:ext cx="1230699" cy="104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ZtxtP-Video">
              <a:extLst>
                <a:ext uri="{FF2B5EF4-FFF2-40B4-BE49-F238E27FC236}">
                  <a16:creationId xmlns:a16="http://schemas.microsoft.com/office/drawing/2014/main" id="{A732E6FB-8166-4E41-B153-B4560EC86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0010">
              <a:off x="-2366894" y="8853374"/>
              <a:ext cx="819701" cy="489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600" b="1" kern="0" dirty="0">
                  <a:solidFill>
                    <a:schemeClr val="bg1"/>
                  </a:solidFill>
                  <a:latin typeface="+mn-lt"/>
                  <a:ea typeface="Chelsea Market" panose="02000000000000000000" pitchFamily="2" charset="0"/>
                  <a:cs typeface="Ebrima" panose="02000000000000000000" pitchFamily="2" charset="0"/>
                </a:rPr>
                <a:t>TP</a:t>
              </a:r>
            </a:p>
          </p:txBody>
        </p:sp>
      </p:grpSp>
      <p:sp>
        <p:nvSpPr>
          <p:cNvPr id="58" name="ZtxtP-Video"/>
          <p:cNvSpPr txBox="1">
            <a:spLocks noChangeArrowheads="1"/>
          </p:cNvSpPr>
          <p:nvPr/>
        </p:nvSpPr>
        <p:spPr bwMode="auto">
          <a:xfrm>
            <a:off x="128587" y="539357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600" kern="0" dirty="0">
                <a:solidFill>
                  <a:schemeClr val="tx2"/>
                </a:solidFill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1776" b="18934"/>
          <a:stretch/>
        </p:blipFill>
        <p:spPr>
          <a:xfrm>
            <a:off x="8018404" y="1232423"/>
            <a:ext cx="2670490" cy="4169664"/>
          </a:xfrm>
          <a:prstGeom prst="rect">
            <a:avLst/>
          </a:prstGeom>
        </p:spPr>
      </p:pic>
      <p:pic>
        <p:nvPicPr>
          <p:cNvPr id="32" name="Image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00" y="3971889"/>
            <a:ext cx="1221450" cy="130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0" y="0"/>
            <a:ext cx="254000" cy="254000"/>
          </a:xfrm>
          <a:prstGeom prst="rect">
            <a:avLst/>
          </a:prstGeom>
          <a:blipFill>
            <a:blip r:embed="rId2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4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47" y="2936875"/>
            <a:ext cx="393700" cy="279400"/>
          </a:xfrm>
          <a:prstGeom prst="rect">
            <a:avLst/>
          </a:prstGeom>
        </p:spPr>
      </p:pic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10320DD-EADC-4C94-940A-08F37B60730F}"/>
              </a:ext>
            </a:extLst>
          </p:cNvPr>
          <p:cNvSpPr/>
          <p:nvPr/>
        </p:nvSpPr>
        <p:spPr bwMode="auto">
          <a:xfrm>
            <a:off x="3115878" y="5124161"/>
            <a:ext cx="3171599" cy="110807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1" name="Immagine 38">
            <a:extLst>
              <a:ext uri="{FF2B5EF4-FFF2-40B4-BE49-F238E27FC236}">
                <a16:creationId xmlns:a16="http://schemas.microsoft.com/office/drawing/2014/main" id="{B0170966-DDB2-4336-BC02-B732F26BF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1767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35" grpId="0"/>
      <p:bldP spid="50" grpId="0"/>
      <p:bldP spid="51" grpId="0"/>
      <p:bldP spid="51" grpId="2"/>
      <p:bldP spid="78" grpId="0"/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40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5425" y="305949"/>
            <a:ext cx="10687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</a:rPr>
              <a:t>Quale di </a:t>
            </a:r>
            <a:r>
              <a:rPr lang="fr-FR" sz="3000" b="1" dirty="0" err="1">
                <a:solidFill>
                  <a:schemeClr val="bg1"/>
                </a:solidFill>
              </a:rPr>
              <a:t>queste</a:t>
            </a:r>
            <a:r>
              <a:rPr lang="fr-FR" sz="3000" b="1" dirty="0">
                <a:solidFill>
                  <a:schemeClr val="bg1"/>
                </a:solidFill>
              </a:rPr>
              <a:t> </a:t>
            </a:r>
            <a:r>
              <a:rPr lang="fr-FR" sz="3000" b="1" dirty="0" err="1">
                <a:solidFill>
                  <a:schemeClr val="bg1"/>
                </a:solidFill>
              </a:rPr>
              <a:t>affermazioni</a:t>
            </a:r>
            <a:r>
              <a:rPr lang="fr-FR" sz="3000" b="1" dirty="0">
                <a:solidFill>
                  <a:schemeClr val="bg1"/>
                </a:solidFill>
              </a:rPr>
              <a:t> è </a:t>
            </a:r>
            <a:r>
              <a:rPr lang="fr-FR" sz="3000" b="1" dirty="0" err="1">
                <a:solidFill>
                  <a:schemeClr val="bg1"/>
                </a:solidFill>
              </a:rPr>
              <a:t>falsa</a:t>
            </a:r>
            <a:r>
              <a:rPr lang="fr-FR" sz="3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657BCBFD-BC67-4496-A7B3-EEF6A991682F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0940055-47D2-479E-9287-728191C76576}"/>
              </a:ext>
            </a:extLst>
          </p:cNvPr>
          <p:cNvGrpSpPr/>
          <p:nvPr/>
        </p:nvGrpSpPr>
        <p:grpSpPr>
          <a:xfrm>
            <a:off x="103466" y="1830480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e 34"/>
          <p:cNvGrpSpPr/>
          <p:nvPr/>
        </p:nvGrpSpPr>
        <p:grpSpPr>
          <a:xfrm>
            <a:off x="1532613" y="2822317"/>
            <a:ext cx="6573921" cy="1282592"/>
            <a:chOff x="1502788" y="3552529"/>
            <a:chExt cx="6573921" cy="128259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82B7865-5C9A-4351-BC21-B9CB06972115}"/>
                </a:ext>
              </a:extLst>
            </p:cNvPr>
            <p:cNvSpPr/>
            <p:nvPr/>
          </p:nvSpPr>
          <p:spPr>
            <a:xfrm>
              <a:off x="2560235" y="3832004"/>
              <a:ext cx="551647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Quando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svolgo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attività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fisica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indoor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devo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aerare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il più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possibile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la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stanza</a:t>
              </a:r>
              <a:endParaRPr 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56" name="Num2"/>
            <p:cNvPicPr>
              <a:picLocks noChangeAspect="1"/>
            </p:cNvPicPr>
            <p:nvPr/>
          </p:nvPicPr>
          <p:blipFill>
            <a:blip r:embed="rId10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788" y="3552529"/>
              <a:ext cx="1039734" cy="128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e 36"/>
          <p:cNvGrpSpPr/>
          <p:nvPr/>
        </p:nvGrpSpPr>
        <p:grpSpPr>
          <a:xfrm>
            <a:off x="1533303" y="3931840"/>
            <a:ext cx="6573231" cy="1300995"/>
            <a:chOff x="1527534" y="4512824"/>
            <a:chExt cx="6573231" cy="130099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C8034C-9BBA-488C-AD44-8F2F17E108C7}"/>
                </a:ext>
              </a:extLst>
            </p:cNvPr>
            <p:cNvSpPr/>
            <p:nvPr/>
          </p:nvSpPr>
          <p:spPr>
            <a:xfrm>
              <a:off x="2568326" y="4802865"/>
              <a:ext cx="5532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Negli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ambienti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chiusi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devo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evitare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l’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uso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di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incensi</a:t>
              </a:r>
              <a:r>
                <a:rPr 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o di </a:t>
              </a:r>
              <a:r>
                <a:rPr 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profumi</a:t>
              </a:r>
              <a:endParaRPr 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57" name="Num3"/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534" y="4512824"/>
              <a:ext cx="1054653" cy="1300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e 40"/>
          <p:cNvGrpSpPr/>
          <p:nvPr/>
        </p:nvGrpSpPr>
        <p:grpSpPr>
          <a:xfrm>
            <a:off x="1529320" y="5034939"/>
            <a:ext cx="6577213" cy="1731881"/>
            <a:chOff x="1528801" y="5570882"/>
            <a:chExt cx="6577213" cy="17318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DDF066-0753-4E69-B445-F6A8AFBF6B44}"/>
                </a:ext>
              </a:extLst>
            </p:cNvPr>
            <p:cNvSpPr/>
            <p:nvPr/>
          </p:nvSpPr>
          <p:spPr>
            <a:xfrm>
              <a:off x="2566149" y="5856213"/>
              <a:ext cx="5539865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200" b="1" dirty="0">
                  <a:solidFill>
                    <a:schemeClr val="accent4">
                      <a:lumMod val="75000"/>
                    </a:schemeClr>
                  </a:solidFill>
                </a:rPr>
                <a:t>Per riscaldare casa devo evitare di usare stufe a legna aggiuntive e fare regolarmente la manutenzione degli apparecchi di cottura e di quelli per il riscaldamento.</a:t>
              </a:r>
            </a:p>
          </p:txBody>
        </p:sp>
        <p:pic>
          <p:nvPicPr>
            <p:cNvPr id="58" name="Num1"/>
            <p:cNvPicPr>
              <a:picLocks noChangeAspect="1"/>
            </p:cNvPicPr>
            <p:nvPr/>
          </p:nvPicPr>
          <p:blipFill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801" y="5570882"/>
              <a:ext cx="1044775" cy="1288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" name="Num1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94" y="1620919"/>
            <a:ext cx="1043825" cy="12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1972">
            <a:off x="10598806" y="218362"/>
            <a:ext cx="1198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68" y="2213879"/>
            <a:ext cx="3420186" cy="378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938000" y="0"/>
            <a:ext cx="254000" cy="254000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1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8917" y="1553620"/>
            <a:ext cx="393700" cy="279400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7" r="71776" b="18934"/>
          <a:stretch/>
        </p:blipFill>
        <p:spPr>
          <a:xfrm>
            <a:off x="8620684" y="1847008"/>
            <a:ext cx="2670490" cy="4169664"/>
          </a:xfrm>
          <a:prstGeom prst="rect">
            <a:avLst/>
          </a:prstGeom>
        </p:spPr>
      </p:pic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595882F0-65C5-4C9F-8E32-63D59C364ADD}"/>
              </a:ext>
            </a:extLst>
          </p:cNvPr>
          <p:cNvSpPr/>
          <p:nvPr/>
        </p:nvSpPr>
        <p:spPr bwMode="auto">
          <a:xfrm>
            <a:off x="2520450" y="1758542"/>
            <a:ext cx="5490629" cy="110173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sz="14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DFED3F60-EC71-4291-A787-F45546540702}"/>
              </a:ext>
            </a:extLst>
          </p:cNvPr>
          <p:cNvSpPr txBox="1"/>
          <p:nvPr/>
        </p:nvSpPr>
        <p:spPr>
          <a:xfrm>
            <a:off x="2587956" y="1840203"/>
            <a:ext cx="5062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4">
                    <a:lumMod val="75000"/>
                  </a:schemeClr>
                </a:solidFill>
              </a:rPr>
              <a:t>La parola "senza alcool" su un deodorante è sufficiente per garantire che un prodotto sia salutare per me e per l'ambiente</a:t>
            </a:r>
          </a:p>
        </p:txBody>
      </p:sp>
      <p:pic>
        <p:nvPicPr>
          <p:cNvPr id="45" name="Immagine 38">
            <a:extLst>
              <a:ext uri="{FF2B5EF4-FFF2-40B4-BE49-F238E27FC236}">
                <a16:creationId xmlns:a16="http://schemas.microsoft.com/office/drawing/2014/main" id="{186B430B-F9E6-4A9C-9EB2-827CB3D68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9946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41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116" y="123367"/>
            <a:ext cx="99758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3000" b="1" dirty="0">
                <a:solidFill>
                  <a:schemeClr val="bg1"/>
                </a:solidFill>
              </a:rPr>
              <a:t>Cosa </a:t>
            </a:r>
            <a:r>
              <a:rPr lang="fr-FR" altLang="fr-FR" sz="3000" b="1" dirty="0" err="1">
                <a:solidFill>
                  <a:schemeClr val="bg1"/>
                </a:solidFill>
              </a:rPr>
              <a:t>indica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queesta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etichetta</a:t>
            </a:r>
            <a:r>
              <a:rPr lang="fr-FR" altLang="fr-FR" sz="3000" b="1" dirty="0">
                <a:solidFill>
                  <a:schemeClr val="bg1"/>
                </a:solidFill>
              </a:rPr>
              <a:t> su un </a:t>
            </a:r>
            <a:r>
              <a:rPr lang="fr-FR" altLang="fr-FR" sz="3000" b="1" dirty="0" err="1">
                <a:solidFill>
                  <a:schemeClr val="bg1"/>
                </a:solidFill>
              </a:rPr>
              <a:t>prodotto</a:t>
            </a:r>
            <a:r>
              <a:rPr lang="fr-FR" altLang="fr-FR" sz="3000" b="1" dirty="0">
                <a:solidFill>
                  <a:schemeClr val="bg1"/>
                </a:solidFill>
              </a:rPr>
              <a:t> da </a:t>
            </a:r>
            <a:r>
              <a:rPr lang="fr-FR" altLang="fr-FR" sz="3000" b="1" dirty="0" err="1">
                <a:solidFill>
                  <a:schemeClr val="bg1"/>
                </a:solidFill>
              </a:rPr>
              <a:t>construzione</a:t>
            </a:r>
            <a:r>
              <a:rPr lang="fr-FR" altLang="fr-FR" sz="3000" b="1" dirty="0">
                <a:solidFill>
                  <a:schemeClr val="bg1"/>
                </a:solidFill>
              </a:rPr>
              <a:t> o da </a:t>
            </a:r>
            <a:r>
              <a:rPr lang="fr-FR" altLang="fr-FR" sz="3000" b="1" dirty="0" err="1">
                <a:solidFill>
                  <a:schemeClr val="bg1"/>
                </a:solidFill>
              </a:rPr>
              <a:t>decorazione</a:t>
            </a:r>
            <a:r>
              <a:rPr lang="fr-FR" altLang="fr-FR" sz="3000" b="1" dirty="0">
                <a:solidFill>
                  <a:schemeClr val="bg1"/>
                </a:solidFill>
              </a:rPr>
              <a:t>  ?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125412" y="1736843"/>
            <a:ext cx="1117600" cy="3956050"/>
            <a:chOff x="106363" y="1704975"/>
            <a:chExt cx="1117600" cy="3956050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136525" y="5322888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</p:grp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43" y="2728082"/>
            <a:ext cx="4130598" cy="22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322043" y="1465594"/>
            <a:ext cx="4164245" cy="2813740"/>
          </a:xfrm>
          <a:prstGeom prst="rect">
            <a:avLst/>
          </a:prstGeom>
          <a:solidFill>
            <a:srgbClr val="F9F5D7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Dal 2012, i prodotti per l'edilizia e la decorazione sono dotati di un'etichetta che indica il loro livello di emissione di inquinanti volatili:</a:t>
            </a:r>
          </a:p>
          <a:p>
            <a:pPr>
              <a:defRPr/>
            </a:pPr>
            <a:endParaRPr lang="fr-FR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289044"/>
                </a:solidFill>
                <a:cs typeface="Arial" charset="0"/>
              </a:rPr>
              <a:t>A+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contiene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pochissimi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inquinanti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9FBE34"/>
                </a:solidFill>
                <a:cs typeface="Arial" charset="0"/>
              </a:rPr>
              <a:t>A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contiene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pochi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inquinanti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D89022"/>
                </a:solidFill>
                <a:cs typeface="Arial" charset="0"/>
              </a:rPr>
              <a:t>B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contiene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una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media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quantità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di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inquinanti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indent="-173038">
              <a:buFont typeface="Arial" pitchFamily="34" charset="0"/>
              <a:buChar char="•"/>
              <a:defRPr/>
            </a:pPr>
            <a:r>
              <a:rPr lang="fr-FR" sz="2400" b="1" dirty="0">
                <a:solidFill>
                  <a:srgbClr val="C10011"/>
                </a:solidFill>
                <a:cs typeface="Arial" charset="0"/>
              </a:rPr>
              <a:t>C</a:t>
            </a:r>
            <a:r>
              <a:rPr lang="fr-FR" sz="2400" dirty="0">
                <a:solidFill>
                  <a:srgbClr val="167BB3"/>
                </a:solidFill>
                <a:cs typeface="Arial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contiene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tantissimi</a:t>
            </a:r>
            <a:r>
              <a:rPr lang="fr-FR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inquinanti</a:t>
            </a:r>
            <a:endParaRPr lang="fr-FR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Immagine 38">
            <a:extLst>
              <a:ext uri="{FF2B5EF4-FFF2-40B4-BE49-F238E27FC236}">
                <a16:creationId xmlns:a16="http://schemas.microsoft.com/office/drawing/2014/main" id="{6EE6F94B-BACB-45AF-8FE1-B03E074A4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16732B9-5009-40AF-8AF3-A8BA25D5131B}"/>
              </a:ext>
            </a:extLst>
          </p:cNvPr>
          <p:cNvSpPr txBox="1"/>
          <p:nvPr/>
        </p:nvSpPr>
        <p:spPr>
          <a:xfrm>
            <a:off x="6555023" y="4279334"/>
            <a:ext cx="6388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Calibri" panose="020F0502020204030204" pitchFamily="34" charset="0"/>
              </a:rPr>
              <a:t>È </a:t>
            </a:r>
            <a:r>
              <a:rPr lang="it-IT" sz="1800" dirty="0" err="1">
                <a:latin typeface="Calibri" panose="020F0502020204030204" pitchFamily="34" charset="0"/>
              </a:rPr>
              <a:t>cosigliabile</a:t>
            </a:r>
            <a:r>
              <a:rPr lang="it-IT" sz="1800" dirty="0">
                <a:latin typeface="Calibri" panose="020F0502020204030204" pitchFamily="34" charset="0"/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Calibri" panose="020F0502020204030204" pitchFamily="34" charset="0"/>
              </a:rPr>
              <a:t>prediligere mobili in legno massello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Calibri" panose="020F0502020204030204" pitchFamily="34" charset="0"/>
              </a:rPr>
              <a:t>lasciare uno spazio di 5 cm tra un mobile e una parete,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Calibri" panose="020F0502020204030204" pitchFamily="34" charset="0"/>
              </a:rPr>
              <a:t>evitare la moquette nonché le vernici e le colle tossiche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862AC7-A806-42CC-B6C1-D44148EAC263}"/>
              </a:ext>
            </a:extLst>
          </p:cNvPr>
          <p:cNvSpPr txBox="1"/>
          <p:nvPr/>
        </p:nvSpPr>
        <p:spPr>
          <a:xfrm>
            <a:off x="1895343" y="2708333"/>
            <a:ext cx="41305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EMISSIONI NELL’ARIA INTERNA</a:t>
            </a:r>
          </a:p>
        </p:txBody>
      </p:sp>
    </p:spTree>
    <p:extLst>
      <p:ext uri="{BB962C8B-B14F-4D97-AF65-F5344CB8AC3E}">
        <p14:creationId xmlns:p14="http://schemas.microsoft.com/office/powerpoint/2010/main" val="993748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/>
          <p:nvPr/>
        </p:nvSpPr>
        <p:spPr>
          <a:xfrm>
            <a:off x="-382385" y="0"/>
            <a:ext cx="12574385" cy="1122277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% DE DIOXYG7NE">
            <a:extLst>
              <a:ext uri="{FF2B5EF4-FFF2-40B4-BE49-F238E27FC236}">
                <a16:creationId xmlns:a16="http://schemas.microsoft.com/office/drawing/2014/main" id="{9E131E3F-7C17-4820-9BBE-BF8C5DD94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5564188"/>
            <a:ext cx="355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600" b="1" dirty="0">
                <a:solidFill>
                  <a:srgbClr val="771F45"/>
                </a:solidFill>
                <a:latin typeface="+mn-lt"/>
                <a:cs typeface="Arial" charset="0"/>
              </a:rPr>
              <a:t> </a:t>
            </a:r>
          </a:p>
        </p:txBody>
      </p:sp>
      <p:graphicFrame>
        <p:nvGraphicFramePr>
          <p:cNvPr id="13" name="Table 1">
            <a:extLst>
              <a:ext uri="{FF2B5EF4-FFF2-40B4-BE49-F238E27FC236}">
                <a16:creationId xmlns:a16="http://schemas.microsoft.com/office/drawing/2014/main" id="{75ADD7EE-5FDE-42DF-8832-D76D50521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844764"/>
              </p:ext>
            </p:extLst>
          </p:nvPr>
        </p:nvGraphicFramePr>
        <p:xfrm>
          <a:off x="2161790" y="1305916"/>
          <a:ext cx="4794595" cy="4969472"/>
        </p:xfrm>
        <a:graphic>
          <a:graphicData uri="http://schemas.openxmlformats.org/drawingml/2006/table">
            <a:tbl>
              <a:tblPr/>
              <a:tblGrid>
                <a:gridCol w="1786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0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630">
                <a:tc>
                  <a:txBody>
                    <a:bodyPr/>
                    <a:lstStyle/>
                    <a:p>
                      <a:pPr algn="l"/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Classi</a:t>
                      </a:r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 (in </a:t>
                      </a:r>
                      <a:r>
                        <a:rPr lang="el-G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μ</a:t>
                      </a:r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g/m</a:t>
                      </a:r>
                      <a:r>
                        <a:rPr lang="fr-FR" sz="1000" b="1" baseline="300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3</a:t>
                      </a:r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)</a:t>
                      </a:r>
                    </a:p>
                  </a:txBody>
                  <a:tcPr marL="69827" marR="69827" marT="32962" marB="329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C</a:t>
                      </a:r>
                    </a:p>
                  </a:txBody>
                  <a:tcPr marL="69827" marR="69827" marT="32962" marB="329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B</a:t>
                      </a:r>
                    </a:p>
                  </a:txBody>
                  <a:tcPr marL="69827" marR="69827" marT="32962" marB="329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A</a:t>
                      </a:r>
                    </a:p>
                  </a:txBody>
                  <a:tcPr marL="69827" marR="69827" marT="32962" marB="329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A+</a:t>
                      </a:r>
                    </a:p>
                  </a:txBody>
                  <a:tcPr marL="69827" marR="69827" marT="32962" marB="3296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itchFamily="34" charset="0"/>
                        </a:rPr>
                        <a:t>VOC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effectLst/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effectLst/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Formaldeide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120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120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60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Acetaldeide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400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400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4007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Toluene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600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600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450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Tétrachloroetilene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350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Xylene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400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400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300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2635">
                <a:tc>
                  <a:txBody>
                    <a:bodyPr/>
                    <a:lstStyle/>
                    <a:p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1,2,4-Trimetilbenzene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1,4-Diclorobenzene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120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120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90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60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Etilbenzene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1500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750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2-Butoxyeanotanolo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2000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1500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1000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5800">
                <a:tc>
                  <a:txBody>
                    <a:bodyPr/>
                    <a:lstStyle/>
                    <a:p>
                      <a:r>
                        <a:rPr lang="fr-FR" sz="1000" b="1" baseline="0" noProof="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</a:rPr>
                        <a:t>StIrene</a:t>
                      </a:r>
                      <a:endParaRPr lang="fr-FR" sz="1000" b="1" baseline="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</a:endParaRP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C00000"/>
                          </a:solidFill>
                          <a:latin typeface="Arial" pitchFamily="34" charset="0"/>
                        </a:rPr>
                        <a:t>&gt; 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DE5A00"/>
                          </a:solidFill>
                          <a:latin typeface="Arial" pitchFamily="34" charset="0"/>
                        </a:rPr>
                        <a:t>&lt; 500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rgbClr val="76B54B"/>
                          </a:solidFill>
                          <a:latin typeface="Arial" pitchFamily="34" charset="0"/>
                        </a:rPr>
                        <a:t>&lt; 350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 pitchFamily="34" charset="0"/>
                        </a:rPr>
                        <a:t>&lt; 250</a:t>
                      </a:r>
                    </a:p>
                  </a:txBody>
                  <a:tcPr marL="91410" marR="91410" marT="43149" marB="4314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7616924" y="2755168"/>
            <a:ext cx="43880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Attenzione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: l’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etichettatura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è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realizzata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sulla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base di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un’auto-dichiarazione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del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fabbricante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e i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limiti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variano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a seconda dei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diversi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Paesi</a:t>
            </a:r>
            <a:endParaRPr lang="fr-FR" sz="22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E6DBADD6-24BD-417E-8E54-3A8C92D2501D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84404" y="208838"/>
            <a:ext cx="10687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fr-FR" altLang="fr-FR" sz="3000" b="1" dirty="0" err="1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Etichette</a:t>
            </a:r>
            <a:r>
              <a:rPr lang="fr-FR" altLang="fr-FR" sz="30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 e labels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6" name="Espace réservé du numéro de diapositive 1"/>
          <p:cNvSpPr txBox="1">
            <a:spLocks/>
          </p:cNvSpPr>
          <p:nvPr/>
        </p:nvSpPr>
        <p:spPr bwMode="auto">
          <a:xfrm>
            <a:off x="11277600" y="62753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r>
              <a:rPr lang="fr-FR" altLang="fr-FR" sz="1800" b="1" dirty="0"/>
              <a:t>41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Immagine 38">
            <a:extLst>
              <a:ext uri="{FF2B5EF4-FFF2-40B4-BE49-F238E27FC236}">
                <a16:creationId xmlns:a16="http://schemas.microsoft.com/office/drawing/2014/main" id="{2A901C79-FEBB-467D-8701-F4395CC2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928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kumimoji="0" lang="fr-FR" altLang="fr-FR" sz="1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43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116" y="123367"/>
            <a:ext cx="99758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In quale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altro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modo si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possono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riconoscere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i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prodotti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che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inquinano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poco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gli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ambienti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  <a:r>
              <a:rPr lang="fr-FR" altLang="fr-FR" sz="2800" b="1" dirty="0" err="1">
                <a:solidFill>
                  <a:srgbClr val="002060"/>
                </a:solidFill>
                <a:latin typeface="Candara" panose="020E0502030303020204" pitchFamily="34" charset="0"/>
              </a:rPr>
              <a:t>chiusi</a:t>
            </a:r>
            <a:r>
              <a:rPr lang="fr-FR" altLang="fr-FR" sz="2800" b="1" dirty="0">
                <a:solidFill>
                  <a:srgbClr val="002060"/>
                </a:solidFill>
                <a:latin typeface="Candara" panose="020E0502030303020204" pitchFamily="34" charset="0"/>
              </a:rPr>
              <a:t>? </a:t>
            </a:r>
            <a:endParaRPr kumimoji="0" lang="fr-FR" altLang="fr-FR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A30ACE03-72B3-4E01-93B1-A07DCA51678B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0280A2-99CF-41B5-8E1A-EC1E310D087A}"/>
              </a:ext>
            </a:extLst>
          </p:cNvPr>
          <p:cNvGrpSpPr/>
          <p:nvPr/>
        </p:nvGrpSpPr>
        <p:grpSpPr>
          <a:xfrm>
            <a:off x="97723" y="1736843"/>
            <a:ext cx="1145289" cy="3955137"/>
            <a:chOff x="78674" y="1704975"/>
            <a:chExt cx="1145289" cy="3955137"/>
          </a:xfrm>
        </p:grpSpPr>
        <p:pic>
          <p:nvPicPr>
            <p:cNvPr id="19464" name="PictoVideo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213" y="3765550"/>
              <a:ext cx="744537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ZtxtP-Video"/>
            <p:cNvSpPr txBox="1">
              <a:spLocks noChangeArrowheads="1"/>
            </p:cNvSpPr>
            <p:nvPr/>
          </p:nvSpPr>
          <p:spPr bwMode="auto">
            <a:xfrm>
              <a:off x="139700" y="4341813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VIDEO</a:t>
              </a:r>
            </a:p>
          </p:txBody>
        </p:sp>
        <p:pic>
          <p:nvPicPr>
            <p:cNvPr id="19467" name="PictoGuid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575" y="2762250"/>
              <a:ext cx="739775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ZtxtP-Guide"/>
            <p:cNvSpPr txBox="1">
              <a:spLocks noChangeArrowheads="1"/>
            </p:cNvSpPr>
            <p:nvPr/>
          </p:nvSpPr>
          <p:spPr bwMode="auto">
            <a:xfrm>
              <a:off x="128588" y="3341688"/>
              <a:ext cx="10842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Verdana" panose="020B0604030504040204" pitchFamily="34" charset="0"/>
                </a:rPr>
                <a:t>GUIDA</a:t>
              </a:r>
            </a:p>
          </p:txBody>
        </p:sp>
        <p:sp>
          <p:nvSpPr>
            <p:cNvPr id="39" name="ZtxtP-Video"/>
            <p:cNvSpPr txBox="1">
              <a:spLocks noChangeArrowheads="1"/>
            </p:cNvSpPr>
            <p:nvPr/>
          </p:nvSpPr>
          <p:spPr bwMode="auto">
            <a:xfrm>
              <a:off x="78674" y="5321975"/>
              <a:ext cx="1084263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ES</a:t>
              </a:r>
            </a:p>
          </p:txBody>
        </p:sp>
        <p:pic>
          <p:nvPicPr>
            <p:cNvPr id="19470" name="Imag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00" y="1704975"/>
              <a:ext cx="7794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1" name="PictoVideo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4759325"/>
              <a:ext cx="7112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ZtxtP-Info"/>
            <p:cNvSpPr txBox="1">
              <a:spLocks noChangeArrowheads="1"/>
            </p:cNvSpPr>
            <p:nvPr/>
          </p:nvSpPr>
          <p:spPr bwMode="auto">
            <a:xfrm>
              <a:off x="106363" y="2293938"/>
              <a:ext cx="10842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helsea Market" panose="02000000000000000000" pitchFamily="2" charset="0"/>
                  <a:ea typeface="Chelsea Market" panose="02000000000000000000" pitchFamily="2" charset="0"/>
                  <a:cs typeface="Ebrima" panose="02000000000000000000" pitchFamily="2" charset="0"/>
                </a:rPr>
                <a:t>INFO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114326" y="3087737"/>
            <a:ext cx="48390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sz="2200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Esistono</a:t>
            </a:r>
            <a:r>
              <a:rPr lang="fr-FR" sz="2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dei 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labels 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creati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apposta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: qui di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fianco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trovi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quelli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più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comunemente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utilizzati</a:t>
            </a:r>
            <a:r>
              <a:rPr lang="fr-FR" sz="22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! </a:t>
            </a:r>
            <a:endParaRPr lang="fr-FR" sz="22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_labels">
            <a:extLst>
              <a:ext uri="{FF2B5EF4-FFF2-40B4-BE49-F238E27FC236}">
                <a16:creationId xmlns:a16="http://schemas.microsoft.com/office/drawing/2014/main" id="{3E375A0F-CA4A-45E4-80E3-4F431137B622}"/>
              </a:ext>
            </a:extLst>
          </p:cNvPr>
          <p:cNvSpPr/>
          <p:nvPr/>
        </p:nvSpPr>
        <p:spPr>
          <a:xfrm>
            <a:off x="1648506" y="5431483"/>
            <a:ext cx="5119688" cy="1014412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27" name="Rectangle_labels">
            <a:extLst>
              <a:ext uri="{FF2B5EF4-FFF2-40B4-BE49-F238E27FC236}">
                <a16:creationId xmlns:a16="http://schemas.microsoft.com/office/drawing/2014/main" id="{2F3BAE9E-77C0-436A-866C-5926D73F4906}"/>
              </a:ext>
            </a:extLst>
          </p:cNvPr>
          <p:cNvSpPr/>
          <p:nvPr/>
        </p:nvSpPr>
        <p:spPr>
          <a:xfrm>
            <a:off x="1969182" y="1736843"/>
            <a:ext cx="4557712" cy="3863975"/>
          </a:xfrm>
          <a:prstGeom prst="rect">
            <a:avLst/>
          </a:prstGeom>
          <a:solidFill>
            <a:schemeClr val="bg1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Candara" panose="020E0502030303020204" pitchFamily="34" charset="0"/>
            </a:endParaRPr>
          </a:p>
        </p:txBody>
      </p:sp>
      <p:sp>
        <p:nvSpPr>
          <p:cNvPr id="32" name="ZoneTexte 15">
            <a:extLst>
              <a:ext uri="{FF2B5EF4-FFF2-40B4-BE49-F238E27FC236}">
                <a16:creationId xmlns:a16="http://schemas.microsoft.com/office/drawing/2014/main" id="{74146FF3-DB68-4F90-AC51-B4BC67635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051425"/>
            <a:ext cx="4421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Esempi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di labels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utilizzati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per i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materiali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da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costruzione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e da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decorazione</a:t>
            </a:r>
            <a:endParaRPr lang="fr-FR" altLang="fr-FR" sz="12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33" name="ZoneTexte 15">
            <a:extLst>
              <a:ext uri="{FF2B5EF4-FFF2-40B4-BE49-F238E27FC236}">
                <a16:creationId xmlns:a16="http://schemas.microsoft.com/office/drawing/2014/main" id="{8FE9306E-65DC-4FF0-9E2B-D47D7A9E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727" y="6436270"/>
            <a:ext cx="306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Esempi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di labels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utilizzati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per i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prodotti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per la </a:t>
            </a:r>
            <a:r>
              <a:rPr lang="fr-FR" altLang="fr-FR" sz="1200" dirty="0" err="1">
                <a:solidFill>
                  <a:srgbClr val="002060"/>
                </a:solidFill>
                <a:latin typeface="Candara" panose="020E0502030303020204" pitchFamily="34" charset="0"/>
              </a:rPr>
              <a:t>pulizia</a:t>
            </a:r>
            <a:r>
              <a:rPr lang="fr-FR" altLang="fr-FR" sz="1200" dirty="0">
                <a:solidFill>
                  <a:srgbClr val="002060"/>
                </a:solidFill>
                <a:latin typeface="Candara" panose="020E0502030303020204" pitchFamily="34" charset="0"/>
              </a:rPr>
              <a:t> </a:t>
            </a:r>
          </a:p>
        </p:txBody>
      </p:sp>
      <p:grpSp>
        <p:nvGrpSpPr>
          <p:cNvPr id="35" name="Groupe 21">
            <a:extLst>
              <a:ext uri="{FF2B5EF4-FFF2-40B4-BE49-F238E27FC236}">
                <a16:creationId xmlns:a16="http://schemas.microsoft.com/office/drawing/2014/main" id="{6DDB5451-513B-471C-AAFC-D6659822A3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68074" y="1373666"/>
            <a:ext cx="4295848" cy="3481944"/>
            <a:chOff x="3650285" y="1141226"/>
            <a:chExt cx="7002310" cy="5674548"/>
          </a:xfrm>
          <a:solidFill>
            <a:schemeClr val="bg1"/>
          </a:solidFill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14D5940-4398-4BEF-BD7D-C3409F1C8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742" y="1277779"/>
              <a:ext cx="1222049" cy="114367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1CBFF67B-787D-4578-A570-CFB07AA07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938" y="3309126"/>
              <a:ext cx="1391750" cy="137601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C3C93DC6-59A8-4C3D-A4F7-54A48D6B2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839" y="1199079"/>
              <a:ext cx="1295185" cy="1440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5D9BCFAF-9D8D-4121-BF96-38F3D245E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509" y="1205825"/>
              <a:ext cx="1422919" cy="1342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7">
              <a:extLst>
                <a:ext uri="{FF2B5EF4-FFF2-40B4-BE49-F238E27FC236}">
                  <a16:creationId xmlns:a16="http://schemas.microsoft.com/office/drawing/2014/main" id="{E73DB119-7B81-4B12-9F68-7F9B1115D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461" y="3283424"/>
              <a:ext cx="1415889" cy="13268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8">
              <a:extLst>
                <a:ext uri="{FF2B5EF4-FFF2-40B4-BE49-F238E27FC236}">
                  <a16:creationId xmlns:a16="http://schemas.microsoft.com/office/drawing/2014/main" id="{4F540E7C-7051-4991-8948-B597A4DB2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1676" y="3264404"/>
              <a:ext cx="1420919" cy="13405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ED8CE245-C6C9-4B7D-99CE-6D5D68AC8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923" y="5507857"/>
              <a:ext cx="1525358" cy="11764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B0E95A87-1B88-4B73-B034-A023D3359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7538" y="5017136"/>
              <a:ext cx="1358348" cy="17751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1">
              <a:extLst>
                <a:ext uri="{FF2B5EF4-FFF2-40B4-BE49-F238E27FC236}">
                  <a16:creationId xmlns:a16="http://schemas.microsoft.com/office/drawing/2014/main" id="{3838287B-4F59-42F7-AAB1-DCB65DBB8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7605" y="5389257"/>
              <a:ext cx="1400290" cy="13210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 descr="http://www.infolabel.be/image/show/23">
              <a:extLst>
                <a:ext uri="{FF2B5EF4-FFF2-40B4-BE49-F238E27FC236}">
                  <a16:creationId xmlns:a16="http://schemas.microsoft.com/office/drawing/2014/main" id="{24F0197C-1057-4D61-9D00-8B15540DB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101" y="5189367"/>
              <a:ext cx="1626406" cy="16264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" descr="http://www.campings-atlantique.com/espace/images/flowerlogo.eu.gif">
              <a:extLst>
                <a:ext uri="{FF2B5EF4-FFF2-40B4-BE49-F238E27FC236}">
                  <a16:creationId xmlns:a16="http://schemas.microsoft.com/office/drawing/2014/main" id="{59466405-BF57-45EE-839E-C13FA2B2D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4" t="2518" r="7246" b="3455"/>
            <a:stretch>
              <a:fillRect/>
            </a:stretch>
          </p:blipFill>
          <p:spPr bwMode="auto">
            <a:xfrm>
              <a:off x="3801156" y="3200519"/>
              <a:ext cx="1350783" cy="14423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8" descr="http://www.bradleycorp.com/images/logos/Greenguard-logo.jpg">
              <a:extLst>
                <a:ext uri="{FF2B5EF4-FFF2-40B4-BE49-F238E27FC236}">
                  <a16:creationId xmlns:a16="http://schemas.microsoft.com/office/drawing/2014/main" id="{C5D31616-4216-47FC-B06F-98A98BCFB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0285" y="1141226"/>
              <a:ext cx="1609155" cy="16091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0E0DA5CF-0388-4ABA-8FF4-2D15DDC66F11}"/>
              </a:ext>
            </a:extLst>
          </p:cNvPr>
          <p:cNvGrpSpPr>
            <a:grpSpLocks/>
          </p:cNvGrpSpPr>
          <p:nvPr/>
        </p:nvGrpSpPr>
        <p:grpSpPr bwMode="auto">
          <a:xfrm>
            <a:off x="1821142" y="5512249"/>
            <a:ext cx="4699000" cy="877887"/>
            <a:chOff x="6779418" y="5269339"/>
            <a:chExt cx="4697414" cy="877420"/>
          </a:xfrm>
        </p:grpSpPr>
        <p:pic>
          <p:nvPicPr>
            <p:cNvPr id="52" name="Picture 2" descr="http://www.marque-nf.com/marquenf/images/logomarques/logo_nf_environnement.jpg">
              <a:extLst>
                <a:ext uri="{FF2B5EF4-FFF2-40B4-BE49-F238E27FC236}">
                  <a16:creationId xmlns:a16="http://schemas.microsoft.com/office/drawing/2014/main" id="{F42A8B39-D0C6-48FD-9474-7D6C292A0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418" y="5269339"/>
              <a:ext cx="792163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" descr="http://blog.shopecolo.fr/wp-content/img/2010/06/Nordic-Swan.jpg">
              <a:extLst>
                <a:ext uri="{FF2B5EF4-FFF2-40B4-BE49-F238E27FC236}">
                  <a16:creationId xmlns:a16="http://schemas.microsoft.com/office/drawing/2014/main" id="{CCFC69DB-A13A-4DD3-8151-46C0B92BF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6081" y="5306342"/>
              <a:ext cx="839787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 descr="http://laboratoiredioter.com/blog/wp-content/uploads/2012/03/logo_ecocert.jpg">
              <a:extLst>
                <a:ext uri="{FF2B5EF4-FFF2-40B4-BE49-F238E27FC236}">
                  <a16:creationId xmlns:a16="http://schemas.microsoft.com/office/drawing/2014/main" id="{E66195BF-58CC-48D2-8ABB-CB948E26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353" y="5354849"/>
              <a:ext cx="819150" cy="67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8" descr="http://leretouralaterre.fr/wp-content/gallery/logos/Logo_nature_progres.gif">
              <a:extLst>
                <a:ext uri="{FF2B5EF4-FFF2-40B4-BE49-F238E27FC236}">
                  <a16:creationId xmlns:a16="http://schemas.microsoft.com/office/drawing/2014/main" id="{94E3AFCD-0AA1-4DB0-9F97-A34324EBA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3719" y="5327609"/>
              <a:ext cx="773113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Immagine 38">
            <a:extLst>
              <a:ext uri="{FF2B5EF4-FFF2-40B4-BE49-F238E27FC236}">
                <a16:creationId xmlns:a16="http://schemas.microsoft.com/office/drawing/2014/main" id="{99131BB4-7BBE-4B6A-9275-340FF2B1B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372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27" grpId="0" animBg="1"/>
      <p:bldP spid="32" grpId="0" autoUpdateAnimBg="0"/>
      <p:bldP spid="3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/>
          <p:nvPr/>
        </p:nvSpPr>
        <p:spPr>
          <a:xfrm>
            <a:off x="-331412" y="-12700"/>
            <a:ext cx="12523412" cy="143510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1"/>
          <p:cNvSpPr/>
          <p:nvPr/>
        </p:nvSpPr>
        <p:spPr>
          <a:xfrm rot="16200000">
            <a:off x="5330031" y="-3968"/>
            <a:ext cx="1531937" cy="12192000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31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3513" y="-96838"/>
            <a:ext cx="12620626" cy="7080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27" name="Ztxt-VERSION-PPT"/>
          <p:cNvSpPr txBox="1">
            <a:spLocks noChangeArrowheads="1"/>
          </p:cNvSpPr>
          <p:nvPr/>
        </p:nvSpPr>
        <p:spPr bwMode="auto">
          <a:xfrm rot="16200000">
            <a:off x="11230769" y="1629569"/>
            <a:ext cx="1577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Version 31/12/2018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-331412" y="151606"/>
            <a:ext cx="126396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L’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inquinamento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dell’aria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indooe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 2"/>
          <p:cNvSpPr/>
          <p:nvPr/>
        </p:nvSpPr>
        <p:spPr>
          <a:xfrm rot="20999163">
            <a:off x="70238" y="369111"/>
            <a:ext cx="2530476" cy="646113"/>
          </a:xfrm>
          <a:prstGeom prst="round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MODULE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r-FR" sz="3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fr-FR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fr-FR" sz="36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6572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5991225"/>
            <a:ext cx="1630362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3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91"/>
          <a:stretch>
            <a:fillRect/>
          </a:stretch>
        </p:blipFill>
        <p:spPr bwMode="auto">
          <a:xfrm>
            <a:off x="2319338" y="6146800"/>
            <a:ext cx="14462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13" y="5991225"/>
            <a:ext cx="1408112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7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6"/>
          <a:stretch>
            <a:fillRect/>
          </a:stretch>
        </p:blipFill>
        <p:spPr bwMode="auto">
          <a:xfrm>
            <a:off x="1374775" y="5797550"/>
            <a:ext cx="1036638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78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8" y="5991225"/>
            <a:ext cx="132556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9" name="Image 18"/>
          <p:cNvPicPr>
            <a:picLocks noChangeAspect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4991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0" name="Imag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08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txt-Sommaire"/>
          <p:cNvSpPr txBox="1">
            <a:spLocks noChangeArrowheads="1"/>
          </p:cNvSpPr>
          <p:nvPr/>
        </p:nvSpPr>
        <p:spPr bwMode="auto">
          <a:xfrm>
            <a:off x="501650" y="5570538"/>
            <a:ext cx="1065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Sommario</a:t>
            </a: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Ztxt-Début"/>
          <p:cNvSpPr txBox="1">
            <a:spLocks noChangeArrowheads="1"/>
          </p:cNvSpPr>
          <p:nvPr/>
        </p:nvSpPr>
        <p:spPr bwMode="auto">
          <a:xfrm>
            <a:off x="449263" y="6200775"/>
            <a:ext cx="88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Inizio</a:t>
            </a:r>
            <a:endParaRPr kumimoji="0" lang="fr-FR" altLang="fr-FR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097" y="5991225"/>
            <a:ext cx="1606391" cy="643939"/>
          </a:xfrm>
          <a:prstGeom prst="rect">
            <a:avLst/>
          </a:prstGeom>
        </p:spPr>
      </p:pic>
      <p:pic>
        <p:nvPicPr>
          <p:cNvPr id="34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6016625"/>
            <a:ext cx="17145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ZoneTexte 4">
            <a:extLst>
              <a:ext uri="{FF2B5EF4-FFF2-40B4-BE49-F238E27FC236}">
                <a16:creationId xmlns:a16="http://schemas.microsoft.com/office/drawing/2014/main" id="{BD83C114-ADD8-460C-948E-542F2CDA4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522413"/>
            <a:ext cx="6061075" cy="28924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Obiettivo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di questo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supporto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didattico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sensibilizzare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gli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studenti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delle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scuole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superiori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sul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tema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della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qualità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dell’aria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.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prodotto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AtmoSud</a:t>
            </a:r>
            <a:endParaRPr lang="fr-FR" altLang="fr-FR" sz="1300" kern="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ideato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Victor Hugo ESPINOSA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Da chi è stato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realizzato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Marie Anne LE MEUR, Anaïs AUGE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Partners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Région Sud Provence-Alpes-Côte d’Azur, Académies d’Aix-Marseille et de Nice, Maison de l’écologie de Provence, Fédération L’Air et Moi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Immagini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/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impaginazione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Emilie FRANCESCONI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Diffusione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download </a:t>
            </a: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gratuito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su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  <a:hlinkClick r:id="rId12"/>
              </a:rPr>
              <a:t>www.lairetmoi.org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/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  <a:hlinkClick r:id="rId13"/>
              </a:rPr>
              <a:t>www.noielaria.it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</a:t>
            </a:r>
            <a:endParaRPr lang="fr-FR" altLang="fr-FR" sz="1300" kern="0" dirty="0">
              <a:solidFill>
                <a:schemeClr val="accent5">
                  <a:lumMod val="50000"/>
                </a:schemeClr>
              </a:solidFill>
              <a:latin typeface="Calibri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300" b="1" kern="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Contenuto</a:t>
            </a:r>
            <a:r>
              <a:rPr lang="fr-FR" altLang="fr-FR" sz="1300" b="1" kern="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: 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8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moduli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di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cui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3 sono </a:t>
            </a:r>
            <a:r>
              <a:rPr lang="fr-FR" altLang="fr-FR" sz="1300" dirty="0" err="1">
                <a:solidFill>
                  <a:schemeClr val="accent5">
                    <a:lumMod val="50000"/>
                  </a:schemeClr>
                </a:solidFill>
                <a:latin typeface="Calibri"/>
              </a:rPr>
              <a:t>già</a:t>
            </a:r>
            <a:r>
              <a:rPr lang="fr-FR" altLang="fr-FR" sz="1300" dirty="0">
                <a:solidFill>
                  <a:schemeClr val="accent5">
                    <a:lumMod val="50000"/>
                  </a:schemeClr>
                </a:solidFill>
                <a:latin typeface="Calibri"/>
              </a:rPr>
              <a:t> on line !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fr-FR" altLang="fr-FR" sz="1200" kern="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Rectangle à coins arrondis 25">
            <a:extLst>
              <a:ext uri="{FF2B5EF4-FFF2-40B4-BE49-F238E27FC236}">
                <a16:creationId xmlns:a16="http://schemas.microsoft.com/office/drawing/2014/main" id="{9647F3AF-719E-4ADD-BC31-7C1D40F4433B}"/>
              </a:ext>
            </a:extLst>
          </p:cNvPr>
          <p:cNvSpPr/>
          <p:nvPr/>
        </p:nvSpPr>
        <p:spPr>
          <a:xfrm>
            <a:off x="280988" y="4441825"/>
            <a:ext cx="3222625" cy="731838"/>
          </a:xfrm>
          <a:prstGeom prst="roundRect">
            <a:avLst/>
          </a:prstGeom>
          <a:solidFill>
            <a:srgbClr val="FF899D"/>
          </a:solidFill>
        </p:spPr>
        <p:txBody>
          <a:bodyPr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kern="0" dirty="0" err="1">
                <a:solidFill>
                  <a:srgbClr val="771F45"/>
                </a:solidFill>
                <a:cs typeface="Calibri" panose="020F0502020204030204" pitchFamily="34" charset="0"/>
              </a:rPr>
              <a:t>Contattateci</a:t>
            </a:r>
            <a:r>
              <a:rPr lang="fr-FR" altLang="fr-FR" sz="1600" kern="0" dirty="0">
                <a:solidFill>
                  <a:srgbClr val="771F45"/>
                </a:solidFill>
                <a:cs typeface="Calibri" panose="020F0502020204030204" pitchFamily="34" charset="0"/>
              </a:rPr>
              <a:t> :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b="1" dirty="0">
                <a:solidFill>
                  <a:srgbClr val="771F45"/>
                </a:solidFill>
                <a:cs typeface="Calibri" panose="020F0502020204030204" pitchFamily="34" charset="0"/>
              </a:rPr>
              <a:t>contact@airandme.org</a:t>
            </a:r>
            <a:endParaRPr lang="fr-FR" altLang="fr-FR" sz="1600" b="1" kern="0" dirty="0">
              <a:solidFill>
                <a:srgbClr val="771F45"/>
              </a:solidFill>
              <a:cs typeface="Calibri" panose="020F0502020204030204" pitchFamily="34" charset="0"/>
            </a:endParaRPr>
          </a:p>
        </p:txBody>
      </p:sp>
      <p:sp>
        <p:nvSpPr>
          <p:cNvPr id="37" name="ZoneTexte 4">
            <a:extLst>
              <a:ext uri="{FF2B5EF4-FFF2-40B4-BE49-F238E27FC236}">
                <a16:creationId xmlns:a16="http://schemas.microsoft.com/office/drawing/2014/main" id="{741ECD9C-9204-4E65-BCC4-C9B903085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38" y="1162050"/>
            <a:ext cx="5210175" cy="417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Comitato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pedagogico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6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scientifico</a:t>
            </a:r>
            <a:r>
              <a:rPr lang="fr-FR" altLang="fr-FR" sz="16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Marie Curie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Marjorie CENTENERO, Cindy BELTRAN,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d’arte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applicata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MAANA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Pierre Mendès France de Vitrolles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Jérôme CANONGE e Guillaume CARRULLA,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Périer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Sandrine LECOQ,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SVT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sue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Marcel Pagnol de 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Christophe AUBES, CPE, Laure MAUFFREY e Annick RIHET,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SVT, Anne LEPAGE e Caroline HAMON,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le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loro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del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II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anno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Victor Hugo de Marseille :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Laurence CAUSSE,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Storia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–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Geografia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Histoire-géographie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delle sue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classi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Mistral ;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Liceo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Leau</a:t>
            </a:r>
            <a:endParaRPr lang="fr-FR" altLang="fr-FR" sz="1200" b="1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Associazioni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L’Air et Moi Auvergne Rhône-Alpes  et Santé Environnement Rhône-Alpes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Jacqueline COLLARD,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professoressa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onoraria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Fisica-Chimica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AtmoSud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</a:p>
          <a:p>
            <a:pPr marL="0" indent="0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- </a:t>
            </a:r>
            <a:r>
              <a:rPr lang="fr-FR" altLang="fr-FR" sz="1200" b="1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Università</a:t>
            </a:r>
            <a:r>
              <a:rPr lang="fr-FR" altLang="fr-FR" sz="1200" b="1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Aix-Marseille : 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Denis CHARPIN,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pneumologia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e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allergologia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, Frédérique GRIMALDI,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professore</a:t>
            </a:r>
            <a:r>
              <a:rPr lang="fr-FR" altLang="fr-FR" sz="1200" kern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di </a:t>
            </a:r>
            <a:r>
              <a:rPr lang="fr-FR" altLang="fr-FR" sz="1200" kern="0" dirty="0" err="1">
                <a:solidFill>
                  <a:schemeClr val="accent5">
                    <a:lumMod val="50000"/>
                  </a:schemeClr>
                </a:solidFill>
                <a:latin typeface="+mn-lt"/>
              </a:rPr>
              <a:t>tossicologia</a:t>
            </a:r>
            <a:endParaRPr lang="fr-FR" altLang="fr-FR" sz="1200" kern="0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8" name="Groupe 1">
            <a:extLst>
              <a:ext uri="{FF2B5EF4-FFF2-40B4-BE49-F238E27FC236}">
                <a16:creationId xmlns:a16="http://schemas.microsoft.com/office/drawing/2014/main" id="{177C0946-390B-4DDD-8DD7-92612099B07E}"/>
              </a:ext>
            </a:extLst>
          </p:cNvPr>
          <p:cNvGrpSpPr>
            <a:grpSpLocks/>
          </p:cNvGrpSpPr>
          <p:nvPr/>
        </p:nvGrpSpPr>
        <p:grpSpPr bwMode="auto">
          <a:xfrm rot="-312634">
            <a:off x="9591988" y="62164"/>
            <a:ext cx="2557463" cy="890587"/>
            <a:chOff x="8636122" y="537781"/>
            <a:chExt cx="2557467" cy="891384"/>
          </a:xfrm>
        </p:grpSpPr>
        <p:sp>
          <p:nvSpPr>
            <p:cNvPr id="39" name="Ellipse 3">
              <a:extLst>
                <a:ext uri="{FF2B5EF4-FFF2-40B4-BE49-F238E27FC236}">
                  <a16:creationId xmlns:a16="http://schemas.microsoft.com/office/drawing/2014/main" id="{2BE1F294-5B35-4C6C-B18F-51AD60EDC6B6}"/>
                </a:ext>
              </a:extLst>
            </p:cNvPr>
            <p:cNvSpPr/>
            <p:nvPr/>
          </p:nvSpPr>
          <p:spPr>
            <a:xfrm rot="626978">
              <a:off x="8772202" y="537781"/>
              <a:ext cx="2220916" cy="891384"/>
            </a:xfrm>
            <a:custGeom>
              <a:avLst/>
              <a:gdLst>
                <a:gd name="connsiteX0" fmla="*/ 0 w 5826377"/>
                <a:gd name="connsiteY0" fmla="*/ 1033411 h 2066821"/>
                <a:gd name="connsiteX1" fmla="*/ 2913189 w 5826377"/>
                <a:gd name="connsiteY1" fmla="*/ 0 h 2066821"/>
                <a:gd name="connsiteX2" fmla="*/ 5826378 w 5826377"/>
                <a:gd name="connsiteY2" fmla="*/ 1033411 h 2066821"/>
                <a:gd name="connsiteX3" fmla="*/ 2913189 w 5826377"/>
                <a:gd name="connsiteY3" fmla="*/ 2066822 h 2066821"/>
                <a:gd name="connsiteX4" fmla="*/ 0 w 5826377"/>
                <a:gd name="connsiteY4" fmla="*/ 1033411 h 2066821"/>
                <a:gd name="connsiteX0" fmla="*/ 0 w 5963004"/>
                <a:gd name="connsiteY0" fmla="*/ 1117673 h 2151084"/>
                <a:gd name="connsiteX1" fmla="*/ 2913189 w 5963004"/>
                <a:gd name="connsiteY1" fmla="*/ 84262 h 2151084"/>
                <a:gd name="connsiteX2" fmla="*/ 4908260 w 5963004"/>
                <a:gd name="connsiteY2" fmla="*/ 178808 h 2151084"/>
                <a:gd name="connsiteX3" fmla="*/ 5826378 w 5963004"/>
                <a:gd name="connsiteY3" fmla="*/ 1117673 h 2151084"/>
                <a:gd name="connsiteX4" fmla="*/ 2913189 w 5963004"/>
                <a:gd name="connsiteY4" fmla="*/ 2151084 h 2151084"/>
                <a:gd name="connsiteX5" fmla="*/ 0 w 5963004"/>
                <a:gd name="connsiteY5" fmla="*/ 1117673 h 2151084"/>
                <a:gd name="connsiteX0" fmla="*/ 0 w 5682491"/>
                <a:gd name="connsiteY0" fmla="*/ 1117673 h 2198926"/>
                <a:gd name="connsiteX1" fmla="*/ 2913189 w 5682491"/>
                <a:gd name="connsiteY1" fmla="*/ 84262 h 2198926"/>
                <a:gd name="connsiteX2" fmla="*/ 4908260 w 5682491"/>
                <a:gd name="connsiteY2" fmla="*/ 178808 h 2198926"/>
                <a:gd name="connsiteX3" fmla="*/ 5502993 w 5682491"/>
                <a:gd name="connsiteY3" fmla="*/ 1920561 h 2198926"/>
                <a:gd name="connsiteX4" fmla="*/ 2913189 w 5682491"/>
                <a:gd name="connsiteY4" fmla="*/ 2151084 h 2198926"/>
                <a:gd name="connsiteX5" fmla="*/ 0 w 5682491"/>
                <a:gd name="connsiteY5" fmla="*/ 1117673 h 2198926"/>
                <a:gd name="connsiteX0" fmla="*/ 0 w 5660189"/>
                <a:gd name="connsiteY0" fmla="*/ 926212 h 2198502"/>
                <a:gd name="connsiteX1" fmla="*/ 2890887 w 5660189"/>
                <a:gd name="connsiteY1" fmla="*/ 71221 h 2198502"/>
                <a:gd name="connsiteX2" fmla="*/ 4885958 w 5660189"/>
                <a:gd name="connsiteY2" fmla="*/ 165767 h 2198502"/>
                <a:gd name="connsiteX3" fmla="*/ 5480691 w 5660189"/>
                <a:gd name="connsiteY3" fmla="*/ 1907520 h 2198502"/>
                <a:gd name="connsiteX4" fmla="*/ 2890887 w 5660189"/>
                <a:gd name="connsiteY4" fmla="*/ 2138043 h 2198502"/>
                <a:gd name="connsiteX5" fmla="*/ 0 w 5660189"/>
                <a:gd name="connsiteY5" fmla="*/ 926212 h 2198502"/>
                <a:gd name="connsiteX0" fmla="*/ 13287 w 5673476"/>
                <a:gd name="connsiteY0" fmla="*/ 941739 h 2214029"/>
                <a:gd name="connsiteX1" fmla="*/ 1956320 w 5673476"/>
                <a:gd name="connsiteY1" fmla="*/ 64445 h 2214029"/>
                <a:gd name="connsiteX2" fmla="*/ 4899245 w 5673476"/>
                <a:gd name="connsiteY2" fmla="*/ 181294 h 2214029"/>
                <a:gd name="connsiteX3" fmla="*/ 5493978 w 5673476"/>
                <a:gd name="connsiteY3" fmla="*/ 1923047 h 2214029"/>
                <a:gd name="connsiteX4" fmla="*/ 2904174 w 5673476"/>
                <a:gd name="connsiteY4" fmla="*/ 2153570 h 2214029"/>
                <a:gd name="connsiteX5" fmla="*/ 13287 w 5673476"/>
                <a:gd name="connsiteY5" fmla="*/ 941739 h 2214029"/>
                <a:gd name="connsiteX0" fmla="*/ 101649 w 5761838"/>
                <a:gd name="connsiteY0" fmla="*/ 941739 h 2143739"/>
                <a:gd name="connsiteX1" fmla="*/ 2044682 w 5761838"/>
                <a:gd name="connsiteY1" fmla="*/ 64445 h 2143739"/>
                <a:gd name="connsiteX2" fmla="*/ 4987607 w 5761838"/>
                <a:gd name="connsiteY2" fmla="*/ 181294 h 2143739"/>
                <a:gd name="connsiteX3" fmla="*/ 5582340 w 5761838"/>
                <a:gd name="connsiteY3" fmla="*/ 1923047 h 2143739"/>
                <a:gd name="connsiteX4" fmla="*/ 840350 w 5761838"/>
                <a:gd name="connsiteY4" fmla="*/ 2064360 h 2143739"/>
                <a:gd name="connsiteX5" fmla="*/ 101649 w 5761838"/>
                <a:gd name="connsiteY5" fmla="*/ 941739 h 2143739"/>
                <a:gd name="connsiteX0" fmla="*/ 188442 w 5536397"/>
                <a:gd name="connsiteY0" fmla="*/ 630387 h 2143793"/>
                <a:gd name="connsiteX1" fmla="*/ 1819241 w 5536397"/>
                <a:gd name="connsiteY1" fmla="*/ 43025 h 2143793"/>
                <a:gd name="connsiteX2" fmla="*/ 4762166 w 5536397"/>
                <a:gd name="connsiteY2" fmla="*/ 159874 h 2143793"/>
                <a:gd name="connsiteX3" fmla="*/ 5356899 w 5536397"/>
                <a:gd name="connsiteY3" fmla="*/ 1901627 h 2143793"/>
                <a:gd name="connsiteX4" fmla="*/ 614909 w 5536397"/>
                <a:gd name="connsiteY4" fmla="*/ 2042940 h 2143793"/>
                <a:gd name="connsiteX5" fmla="*/ 188442 w 5536397"/>
                <a:gd name="connsiteY5" fmla="*/ 630387 h 2143793"/>
                <a:gd name="connsiteX0" fmla="*/ 174325 w 5321361"/>
                <a:gd name="connsiteY0" fmla="*/ 630387 h 2200733"/>
                <a:gd name="connsiteX1" fmla="*/ 1805124 w 5321361"/>
                <a:gd name="connsiteY1" fmla="*/ 43025 h 2200733"/>
                <a:gd name="connsiteX2" fmla="*/ 4748049 w 5321361"/>
                <a:gd name="connsiteY2" fmla="*/ 159874 h 2200733"/>
                <a:gd name="connsiteX3" fmla="*/ 5086304 w 5321361"/>
                <a:gd name="connsiteY3" fmla="*/ 2035442 h 2200733"/>
                <a:gd name="connsiteX4" fmla="*/ 600792 w 5321361"/>
                <a:gd name="connsiteY4" fmla="*/ 2042940 h 2200733"/>
                <a:gd name="connsiteX5" fmla="*/ 174325 w 5321361"/>
                <a:gd name="connsiteY5" fmla="*/ 630387 h 2200733"/>
                <a:gd name="connsiteX0" fmla="*/ 174325 w 5420438"/>
                <a:gd name="connsiteY0" fmla="*/ 630387 h 2200733"/>
                <a:gd name="connsiteX1" fmla="*/ 1805124 w 5420438"/>
                <a:gd name="connsiteY1" fmla="*/ 43025 h 2200733"/>
                <a:gd name="connsiteX2" fmla="*/ 4748049 w 5420438"/>
                <a:gd name="connsiteY2" fmla="*/ 159874 h 2200733"/>
                <a:gd name="connsiteX3" fmla="*/ 5086304 w 5420438"/>
                <a:gd name="connsiteY3" fmla="*/ 2035442 h 2200733"/>
                <a:gd name="connsiteX4" fmla="*/ 600792 w 5420438"/>
                <a:gd name="connsiteY4" fmla="*/ 2042940 h 2200733"/>
                <a:gd name="connsiteX5" fmla="*/ 174325 w 5420438"/>
                <a:gd name="connsiteY5" fmla="*/ 630387 h 2200733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372147"/>
                <a:gd name="connsiteY0" fmla="*/ 607394 h 2177740"/>
                <a:gd name="connsiteX1" fmla="*/ 1805124 w 5372147"/>
                <a:gd name="connsiteY1" fmla="*/ 20032 h 2177740"/>
                <a:gd name="connsiteX2" fmla="*/ 4748049 w 5372147"/>
                <a:gd name="connsiteY2" fmla="*/ 136881 h 2177740"/>
                <a:gd name="connsiteX3" fmla="*/ 4937619 w 5372147"/>
                <a:gd name="connsiteY3" fmla="*/ 203787 h 2177740"/>
                <a:gd name="connsiteX4" fmla="*/ 5086304 w 5372147"/>
                <a:gd name="connsiteY4" fmla="*/ 2012449 h 2177740"/>
                <a:gd name="connsiteX5" fmla="*/ 600792 w 5372147"/>
                <a:gd name="connsiteY5" fmla="*/ 2019947 h 2177740"/>
                <a:gd name="connsiteX6" fmla="*/ 174325 w 5372147"/>
                <a:gd name="connsiteY6" fmla="*/ 607394 h 2177740"/>
                <a:gd name="connsiteX0" fmla="*/ 174325 w 5428298"/>
                <a:gd name="connsiteY0" fmla="*/ 682960 h 2297981"/>
                <a:gd name="connsiteX1" fmla="*/ 1805124 w 5428298"/>
                <a:gd name="connsiteY1" fmla="*/ 95598 h 2297981"/>
                <a:gd name="connsiteX2" fmla="*/ 4748049 w 5428298"/>
                <a:gd name="connsiteY2" fmla="*/ 212447 h 2297981"/>
                <a:gd name="connsiteX3" fmla="*/ 5086304 w 5428298"/>
                <a:gd name="connsiteY3" fmla="*/ 2088015 h 2297981"/>
                <a:gd name="connsiteX4" fmla="*/ 600792 w 5428298"/>
                <a:gd name="connsiteY4" fmla="*/ 2095513 h 2297981"/>
                <a:gd name="connsiteX5" fmla="*/ 174325 w 5428298"/>
                <a:gd name="connsiteY5" fmla="*/ 682960 h 2297981"/>
                <a:gd name="connsiteX0" fmla="*/ 151277 w 4978783"/>
                <a:gd name="connsiteY0" fmla="*/ 2095513 h 2334141"/>
                <a:gd name="connsiteX1" fmla="*/ 1355609 w 4978783"/>
                <a:gd name="connsiteY1" fmla="*/ 95598 h 2334141"/>
                <a:gd name="connsiteX2" fmla="*/ 4298534 w 4978783"/>
                <a:gd name="connsiteY2" fmla="*/ 212447 h 2334141"/>
                <a:gd name="connsiteX3" fmla="*/ 4636789 w 4978783"/>
                <a:gd name="connsiteY3" fmla="*/ 2088015 h 2334141"/>
                <a:gd name="connsiteX4" fmla="*/ 151277 w 4978783"/>
                <a:gd name="connsiteY4" fmla="*/ 2095513 h 2334141"/>
                <a:gd name="connsiteX0" fmla="*/ 470246 w 5297752"/>
                <a:gd name="connsiteY0" fmla="*/ 2066922 h 2301280"/>
                <a:gd name="connsiteX1" fmla="*/ 604061 w 5297752"/>
                <a:gd name="connsiteY1" fmla="*/ 133915 h 2301280"/>
                <a:gd name="connsiteX2" fmla="*/ 4617503 w 5297752"/>
                <a:gd name="connsiteY2" fmla="*/ 183856 h 2301280"/>
                <a:gd name="connsiteX3" fmla="*/ 4955758 w 5297752"/>
                <a:gd name="connsiteY3" fmla="*/ 2059424 h 2301280"/>
                <a:gd name="connsiteX4" fmla="*/ 470246 w 5297752"/>
                <a:gd name="connsiteY4" fmla="*/ 2066922 h 2301280"/>
                <a:gd name="connsiteX0" fmla="*/ 508312 w 5335818"/>
                <a:gd name="connsiteY0" fmla="*/ 2088925 h 2323283"/>
                <a:gd name="connsiteX1" fmla="*/ 642127 w 5335818"/>
                <a:gd name="connsiteY1" fmla="*/ 155918 h 2323283"/>
                <a:gd name="connsiteX2" fmla="*/ 4655569 w 5335818"/>
                <a:gd name="connsiteY2" fmla="*/ 205859 h 2323283"/>
                <a:gd name="connsiteX3" fmla="*/ 4993824 w 5335818"/>
                <a:gd name="connsiteY3" fmla="*/ 2081427 h 2323283"/>
                <a:gd name="connsiteX4" fmla="*/ 508312 w 5335818"/>
                <a:gd name="connsiteY4" fmla="*/ 2088925 h 2323283"/>
                <a:gd name="connsiteX0" fmla="*/ 537928 w 5365434"/>
                <a:gd name="connsiteY0" fmla="*/ 2041763 h 2267686"/>
                <a:gd name="connsiteX1" fmla="*/ 615987 w 5365434"/>
                <a:gd name="connsiteY1" fmla="*/ 242570 h 2267686"/>
                <a:gd name="connsiteX2" fmla="*/ 4685185 w 5365434"/>
                <a:gd name="connsiteY2" fmla="*/ 158697 h 2267686"/>
                <a:gd name="connsiteX3" fmla="*/ 5023440 w 5365434"/>
                <a:gd name="connsiteY3" fmla="*/ 2034265 h 2267686"/>
                <a:gd name="connsiteX4" fmla="*/ 537928 w 5365434"/>
                <a:gd name="connsiteY4" fmla="*/ 2041763 h 2267686"/>
                <a:gd name="connsiteX0" fmla="*/ 475390 w 5302896"/>
                <a:gd name="connsiteY0" fmla="*/ 2088286 h 2314209"/>
                <a:gd name="connsiteX1" fmla="*/ 553449 w 5302896"/>
                <a:gd name="connsiteY1" fmla="*/ 289093 h 2314209"/>
                <a:gd name="connsiteX2" fmla="*/ 4622647 w 5302896"/>
                <a:gd name="connsiteY2" fmla="*/ 205220 h 2314209"/>
                <a:gd name="connsiteX3" fmla="*/ 4960902 w 5302896"/>
                <a:gd name="connsiteY3" fmla="*/ 2080788 h 2314209"/>
                <a:gd name="connsiteX4" fmla="*/ 475390 w 5302896"/>
                <a:gd name="connsiteY4" fmla="*/ 2088286 h 2314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2896" h="2314209">
                  <a:moveTo>
                    <a:pt x="475390" y="2088286"/>
                  </a:moveTo>
                  <a:cubicBezTo>
                    <a:pt x="-259185" y="1789670"/>
                    <a:pt x="-70853" y="602937"/>
                    <a:pt x="553449" y="289093"/>
                  </a:cubicBezTo>
                  <a:cubicBezTo>
                    <a:pt x="1177751" y="-24751"/>
                    <a:pt x="4075784" y="-126849"/>
                    <a:pt x="4622647" y="205220"/>
                  </a:cubicBezTo>
                  <a:cubicBezTo>
                    <a:pt x="5169510" y="537289"/>
                    <a:pt x="5652111" y="1766944"/>
                    <a:pt x="4960902" y="2080788"/>
                  </a:cubicBezTo>
                  <a:cubicBezTo>
                    <a:pt x="4269693" y="2394632"/>
                    <a:pt x="1209965" y="2386902"/>
                    <a:pt x="475390" y="2088286"/>
                  </a:cubicBezTo>
                  <a:close/>
                </a:path>
              </a:pathLst>
            </a:custGeom>
            <a:solidFill>
              <a:srgbClr val="FF899D"/>
            </a:solidFill>
            <a:ln>
              <a:noFill/>
            </a:ln>
            <a:effectLst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ZoneTexte 6">
              <a:extLst>
                <a:ext uri="{FF2B5EF4-FFF2-40B4-BE49-F238E27FC236}">
                  <a16:creationId xmlns:a16="http://schemas.microsoft.com/office/drawing/2014/main" id="{7ADEB5B2-32FD-40BE-8863-EF56F7315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26978">
              <a:off x="8636122" y="656575"/>
              <a:ext cx="2557467" cy="64690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Grazie a tutti per la </a:t>
              </a:r>
              <a:r>
                <a:rPr lang="fr-FR" altLang="fr-FR" b="1" kern="0" dirty="0" err="1">
                  <a:solidFill>
                    <a:schemeClr val="bg1"/>
                  </a:solidFill>
                  <a:latin typeface="+mn-lt"/>
                </a:rPr>
                <a:t>vostra</a:t>
              </a: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fr-FR" altLang="fr-FR" b="1" kern="0" dirty="0" err="1">
                  <a:solidFill>
                    <a:schemeClr val="bg1"/>
                  </a:solidFill>
                  <a:latin typeface="+mn-lt"/>
                </a:rPr>
                <a:t>attenzione</a:t>
              </a:r>
              <a:r>
                <a:rPr lang="fr-FR" altLang="fr-FR" b="1" kern="0" dirty="0">
                  <a:solidFill>
                    <a:schemeClr val="bg1"/>
                  </a:solidFill>
                  <a:latin typeface="+mn-lt"/>
                </a:rPr>
                <a:t> 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227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37F2DFDD-3A12-43C4-9254-42401D739FC0}"/>
              </a:ext>
            </a:extLst>
          </p:cNvPr>
          <p:cNvSpPr/>
          <p:nvPr/>
        </p:nvSpPr>
        <p:spPr>
          <a:xfrm>
            <a:off x="-128588" y="-12700"/>
            <a:ext cx="12320588" cy="20177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rgbClr val="CFEDEF"/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21859" name="Image 4">
            <a:extLst>
              <a:ext uri="{FF2B5EF4-FFF2-40B4-BE49-F238E27FC236}">
                <a16:creationId xmlns:a16="http://schemas.microsoft.com/office/drawing/2014/main" id="{26676A3A-8715-4535-A3A6-EDC3EC458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8750"/>
            <a:ext cx="725487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Rectangle 3">
            <a:extLst>
              <a:ext uri="{FF2B5EF4-FFF2-40B4-BE49-F238E27FC236}">
                <a16:creationId xmlns:a16="http://schemas.microsoft.com/office/drawing/2014/main" id="{814E20D9-ACF2-43CE-B38A-5F41F8F64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112713"/>
            <a:ext cx="12192000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Scoprite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gli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altri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moduli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pedagogici</a:t>
            </a:r>
            <a:r>
              <a:rPr lang="fr-FR" altLang="fr-FR" sz="3000" b="1" dirty="0">
                <a:solidFill>
                  <a:srgbClr val="0070C0"/>
                </a:solidFill>
                <a:latin typeface="+mn-lt"/>
                <a:cs typeface="Arial" charset="0"/>
              </a:rPr>
              <a:t> di Noi e l’Aria per le </a:t>
            </a:r>
            <a:r>
              <a:rPr lang="fr-FR" altLang="fr-FR" sz="3000" b="1" dirty="0" err="1">
                <a:solidFill>
                  <a:srgbClr val="0070C0"/>
                </a:solidFill>
                <a:latin typeface="+mn-lt"/>
                <a:cs typeface="Arial" charset="0"/>
              </a:rPr>
              <a:t>Superiori</a:t>
            </a:r>
            <a:endParaRPr lang="fr-FR" altLang="fr-FR" sz="3000" b="1" dirty="0">
              <a:solidFill>
                <a:srgbClr val="0070C0"/>
              </a:solidFill>
              <a:latin typeface="+mn-lt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D80D77-700C-47C1-9B48-7EB7B7D46B84}"/>
              </a:ext>
            </a:extLst>
          </p:cNvPr>
          <p:cNvSpPr/>
          <p:nvPr/>
        </p:nvSpPr>
        <p:spPr>
          <a:xfrm>
            <a:off x="7367588" y="1773238"/>
            <a:ext cx="4781550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kern="0" dirty="0">
                <a:solidFill>
                  <a:schemeClr val="accent5">
                    <a:lumMod val="50000"/>
                  </a:schemeClr>
                </a:solidFill>
                <a:latin typeface="+mn-lt"/>
                <a:ea typeface="Arial" pitchFamily="-100" charset="0"/>
                <a:cs typeface="Arial" pitchFamily="-100" charset="0"/>
              </a:rPr>
              <a:t>         </a:t>
            </a:r>
            <a:r>
              <a:rPr lang="fr-FR" sz="2000" b="1" kern="0" dirty="0">
                <a:latin typeface="+mn-lt"/>
                <a:ea typeface="Arial" pitchFamily="-100" charset="0"/>
                <a:cs typeface="Arial" pitchFamily="-100" charset="0"/>
              </a:rPr>
              <a:t>L’</a:t>
            </a:r>
            <a:r>
              <a:rPr lang="fr-FR" sz="2000" b="1" kern="0" dirty="0" err="1">
                <a:latin typeface="+mn-lt"/>
                <a:ea typeface="Arial" pitchFamily="-100" charset="0"/>
                <a:cs typeface="Arial" pitchFamily="-100" charset="0"/>
              </a:rPr>
              <a:t>importanza</a:t>
            </a:r>
            <a:r>
              <a:rPr lang="fr-FR" sz="2000" b="1" kern="0" dirty="0"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endParaRPr lang="fr-FR" sz="2000" b="1" kern="0" dirty="0"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1400" b="1" kern="0" dirty="0">
              <a:solidFill>
                <a:srgbClr val="FF000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Le cause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atmosferico</a:t>
            </a:r>
            <a:endParaRPr lang="fr-FR" sz="1400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FF2E50"/>
                </a:solidFill>
                <a:latin typeface="+mn-lt"/>
                <a:ea typeface="Arial" pitchFamily="-100" charset="0"/>
                <a:cs typeface="Arial" pitchFamily="-100" charset="0"/>
              </a:rPr>
              <a:t>         a) 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Le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conseguenze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dell’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sull’uomo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</a:t>
            </a:r>
            <a:r>
              <a:rPr lang="fr-FR" sz="2000" b="1" kern="0" dirty="0">
                <a:solidFill>
                  <a:srgbClr val="FF2E50"/>
                </a:solidFill>
                <a:latin typeface="+mn-lt"/>
                <a:ea typeface="Arial" pitchFamily="-100" charset="0"/>
                <a:cs typeface="Arial" pitchFamily="-100" charset="0"/>
              </a:rPr>
              <a:t>b) 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Le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conseguenze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dell’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sulla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Terra</a:t>
            </a:r>
            <a:r>
              <a:rPr lang="fr-FR" sz="2000" i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</a:p>
          <a:p>
            <a:pPr>
              <a:defRPr/>
            </a:pPr>
            <a:endParaRPr lang="fr-FR" sz="1400" i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Il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monitoraggio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qualità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*</a:t>
            </a:r>
            <a:r>
              <a:rPr lang="fr-FR" sz="2000" i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</a:p>
          <a:p>
            <a:pPr>
              <a:defRPr/>
            </a:pPr>
            <a:endParaRPr lang="fr-FR" sz="1400" i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Ls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soluzioni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per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migliorare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        la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qualità</a:t>
            </a:r>
            <a:r>
              <a:rPr lang="fr-FR" sz="2000" b="1" kern="0" dirty="0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latin typeface="+mn-lt"/>
                <a:ea typeface="Arial" pitchFamily="-100" charset="0"/>
                <a:cs typeface="Arial" pitchFamily="-100" charset="0"/>
              </a:rPr>
              <a:t>dell’aria</a:t>
            </a:r>
            <a:endParaRPr lang="fr-FR" sz="20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+mn-lt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        L’</a:t>
            </a:r>
            <a:r>
              <a:rPr lang="fr-FR" sz="2000" b="1" kern="0" dirty="0" err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inquinamento</a:t>
            </a: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</a:t>
            </a:r>
            <a:r>
              <a:rPr lang="fr-FR" sz="2000" b="1" kern="0" dirty="0" err="1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dell’aria</a:t>
            </a:r>
            <a:r>
              <a:rPr lang="fr-FR" sz="2000" b="1" kern="0" dirty="0">
                <a:solidFill>
                  <a:srgbClr val="002060"/>
                </a:solidFill>
                <a:ea typeface="Arial" pitchFamily="-100" charset="0"/>
                <a:cs typeface="Arial" pitchFamily="-100" charset="0"/>
              </a:rPr>
              <a:t> indoor</a:t>
            </a:r>
          </a:p>
          <a:p>
            <a:pPr>
              <a:defRPr/>
            </a:pPr>
            <a:endParaRPr lang="fr-FR" sz="1400" b="1" kern="0" dirty="0">
              <a:solidFill>
                <a:srgbClr val="002060"/>
              </a:solidFill>
              <a:latin typeface="Corbel" panose="020B0503020204020204" pitchFamily="34" charset="0"/>
              <a:ea typeface="Arial" pitchFamily="-100" charset="0"/>
              <a:cs typeface="Arial" pitchFamily="-100" charset="0"/>
            </a:endParaRPr>
          </a:p>
          <a:p>
            <a:pPr>
              <a:defRPr/>
            </a:pPr>
            <a:r>
              <a:rPr lang="fr-FR" sz="2000" b="1" kern="0" dirty="0">
                <a:solidFill>
                  <a:srgbClr val="002060"/>
                </a:solidFill>
                <a:latin typeface="Corbel" panose="020B0503020204020204" pitchFamily="34" charset="0"/>
                <a:ea typeface="Arial" pitchFamily="-100" charset="0"/>
                <a:cs typeface="Arial" pitchFamily="-100" charset="0"/>
              </a:rPr>
              <a:t>          Le </a:t>
            </a:r>
            <a:r>
              <a:rPr lang="fr-FR" sz="2000" b="1" kern="0" dirty="0" err="1">
                <a:solidFill>
                  <a:srgbClr val="002060"/>
                </a:solidFill>
                <a:latin typeface="Corbel" panose="020B0503020204020204" pitchFamily="34" charset="0"/>
                <a:ea typeface="Arial" pitchFamily="-100" charset="0"/>
                <a:cs typeface="Arial" pitchFamily="-100" charset="0"/>
              </a:rPr>
              <a:t>soluzioni</a:t>
            </a:r>
            <a:endParaRPr lang="fr-FR" sz="2000" b="1" kern="0" dirty="0">
              <a:solidFill>
                <a:schemeClr val="accent3">
                  <a:lumMod val="75000"/>
                </a:schemeClr>
              </a:solidFill>
              <a:latin typeface="Corbel" panose="020B0503020204020204" pitchFamily="34" charset="0"/>
              <a:ea typeface="Arial" pitchFamily="-100" charset="0"/>
              <a:cs typeface="Arial" pitchFamily="-100" charset="0"/>
            </a:endParaRPr>
          </a:p>
        </p:txBody>
      </p:sp>
      <p:sp>
        <p:nvSpPr>
          <p:cNvPr id="121862" name="Espace réservé du numéro de diapositive 1">
            <a:extLst>
              <a:ext uri="{FF2B5EF4-FFF2-40B4-BE49-F238E27FC236}">
                <a16:creationId xmlns:a16="http://schemas.microsoft.com/office/drawing/2014/main" id="{C1662C8A-9A49-4755-BC13-3679760D942B}"/>
              </a:ext>
            </a:extLst>
          </p:cNvPr>
          <p:cNvSpPr txBox="1">
            <a:spLocks/>
          </p:cNvSpPr>
          <p:nvPr/>
        </p:nvSpPr>
        <p:spPr bwMode="auto">
          <a:xfrm>
            <a:off x="7367588" y="1809750"/>
            <a:ext cx="565150" cy="365125"/>
          </a:xfrm>
          <a:prstGeom prst="rect">
            <a:avLst/>
          </a:prstGeom>
          <a:solidFill>
            <a:srgbClr val="42C4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1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3" name="Espace réservé du numéro de diapositive 1">
            <a:extLst>
              <a:ext uri="{FF2B5EF4-FFF2-40B4-BE49-F238E27FC236}">
                <a16:creationId xmlns:a16="http://schemas.microsoft.com/office/drawing/2014/main" id="{37776469-2985-4CF3-8996-A974B406FF43}"/>
              </a:ext>
            </a:extLst>
          </p:cNvPr>
          <p:cNvSpPr txBox="1">
            <a:spLocks/>
          </p:cNvSpPr>
          <p:nvPr/>
        </p:nvSpPr>
        <p:spPr bwMode="auto">
          <a:xfrm>
            <a:off x="7367588" y="2314575"/>
            <a:ext cx="565150" cy="365125"/>
          </a:xfrm>
          <a:prstGeom prst="rect">
            <a:avLst/>
          </a:prstGeom>
          <a:solidFill>
            <a:srgbClr val="AF83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2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4" name="Espace réservé du numéro de diapositive 1">
            <a:extLst>
              <a:ext uri="{FF2B5EF4-FFF2-40B4-BE49-F238E27FC236}">
                <a16:creationId xmlns:a16="http://schemas.microsoft.com/office/drawing/2014/main" id="{2160FB70-BBCC-49A6-86BE-C92BF9676C1E}"/>
              </a:ext>
            </a:extLst>
          </p:cNvPr>
          <p:cNvSpPr txBox="1">
            <a:spLocks/>
          </p:cNvSpPr>
          <p:nvPr/>
        </p:nvSpPr>
        <p:spPr bwMode="auto">
          <a:xfrm>
            <a:off x="7377113" y="2862263"/>
            <a:ext cx="565150" cy="365125"/>
          </a:xfrm>
          <a:prstGeom prst="rect">
            <a:avLst/>
          </a:prstGeom>
          <a:solidFill>
            <a:srgbClr val="FF2E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3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21865" name="Espace réservé du numéro de diapositive 1">
            <a:extLst>
              <a:ext uri="{FF2B5EF4-FFF2-40B4-BE49-F238E27FC236}">
                <a16:creationId xmlns:a16="http://schemas.microsoft.com/office/drawing/2014/main" id="{6FEBE9CE-05C7-4E66-9744-ADE4D6D2CDFD}"/>
              </a:ext>
            </a:extLst>
          </p:cNvPr>
          <p:cNvSpPr txBox="1">
            <a:spLocks/>
          </p:cNvSpPr>
          <p:nvPr/>
        </p:nvSpPr>
        <p:spPr bwMode="auto">
          <a:xfrm>
            <a:off x="7367588" y="4491038"/>
            <a:ext cx="565150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solidFill>
                  <a:schemeClr val="bg1"/>
                </a:solidFill>
              </a:rPr>
              <a:t>M</a:t>
            </a:r>
            <a:r>
              <a:rPr lang="fr-FR" altLang="fr-FR" sz="2400" b="1" baseline="30000">
                <a:solidFill>
                  <a:schemeClr val="bg1"/>
                </a:solidFill>
              </a:rPr>
              <a:t>4</a:t>
            </a:r>
            <a:r>
              <a:rPr lang="fr-FR" altLang="fr-FR" sz="1800" b="1">
                <a:solidFill>
                  <a:srgbClr val="CFEDEF"/>
                </a:solidFill>
              </a:rPr>
              <a:t> </a:t>
            </a:r>
            <a:endParaRPr lang="fr-FR" altLang="fr-FR" sz="1800" b="1"/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3A67E7A8-37C0-43C3-A13E-8B9881EDA7B4}"/>
              </a:ext>
            </a:extLst>
          </p:cNvPr>
          <p:cNvSpPr txBox="1">
            <a:spLocks/>
          </p:cNvSpPr>
          <p:nvPr/>
        </p:nvSpPr>
        <p:spPr bwMode="auto">
          <a:xfrm>
            <a:off x="7367588" y="5006975"/>
            <a:ext cx="565150" cy="3651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5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sp>
        <p:nvSpPr>
          <p:cNvPr id="13" name="Espace réservé du numéro de diapositive 1">
            <a:extLst>
              <a:ext uri="{FF2B5EF4-FFF2-40B4-BE49-F238E27FC236}">
                <a16:creationId xmlns:a16="http://schemas.microsoft.com/office/drawing/2014/main" id="{14A3CEEC-C3AA-4E14-9B87-5FFBFC0B9EB4}"/>
              </a:ext>
            </a:extLst>
          </p:cNvPr>
          <p:cNvSpPr txBox="1">
            <a:spLocks/>
          </p:cNvSpPr>
          <p:nvPr/>
        </p:nvSpPr>
        <p:spPr bwMode="auto">
          <a:xfrm>
            <a:off x="7385050" y="5819775"/>
            <a:ext cx="565150" cy="3651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6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DF9CFE4C-882D-4D4D-A350-A6818599C6D7}"/>
              </a:ext>
            </a:extLst>
          </p:cNvPr>
          <p:cNvSpPr txBox="1">
            <a:spLocks/>
          </p:cNvSpPr>
          <p:nvPr/>
        </p:nvSpPr>
        <p:spPr bwMode="auto">
          <a:xfrm>
            <a:off x="7385050" y="6313488"/>
            <a:ext cx="565150" cy="3651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b="1" dirty="0">
                <a:solidFill>
                  <a:schemeClr val="bg1"/>
                </a:solidFill>
              </a:rPr>
              <a:t>M</a:t>
            </a:r>
            <a:r>
              <a:rPr lang="fr-FR" altLang="fr-FR" sz="2400" b="1" baseline="30000" dirty="0">
                <a:solidFill>
                  <a:schemeClr val="bg1"/>
                </a:solidFill>
              </a:rPr>
              <a:t>7</a:t>
            </a:r>
            <a:r>
              <a:rPr lang="fr-FR" altLang="fr-FR" sz="1800" b="1" dirty="0">
                <a:solidFill>
                  <a:srgbClr val="CFEDEF"/>
                </a:solidFill>
              </a:rPr>
              <a:t> </a:t>
            </a:r>
            <a:endParaRPr lang="fr-FR" altLang="fr-FR" sz="1800" b="1" dirty="0"/>
          </a:p>
        </p:txBody>
      </p:sp>
      <p:pic>
        <p:nvPicPr>
          <p:cNvPr id="121869" name="Immagine 14">
            <a:extLst>
              <a:ext uri="{FF2B5EF4-FFF2-40B4-BE49-F238E27FC236}">
                <a16:creationId xmlns:a16="http://schemas.microsoft.com/office/drawing/2014/main" id="{7BFCF562-678A-47D5-A66A-64E239BA1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168" b="8572"/>
          <a:stretch/>
        </p:blipFill>
        <p:spPr>
          <a:xfrm>
            <a:off x="961901" y="1939"/>
            <a:ext cx="11230099" cy="6866618"/>
          </a:xfrm>
          <a:prstGeom prst="rect">
            <a:avLst/>
          </a:prstGeom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 rot="16200000">
            <a:off x="11549062" y="5102226"/>
            <a:ext cx="1008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Steelworks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491629" y="-24378"/>
            <a:ext cx="12428393" cy="110290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industrie</a:t>
            </a:r>
          </a:p>
        </p:txBody>
      </p:sp>
      <p:sp>
        <p:nvSpPr>
          <p:cNvPr id="27" name="Rectangle 1"/>
          <p:cNvSpPr/>
          <p:nvPr/>
        </p:nvSpPr>
        <p:spPr>
          <a:xfrm>
            <a:off x="0" y="-63603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age 2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79" y="561802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8">
            <a:extLst>
              <a:ext uri="{FF2B5EF4-FFF2-40B4-BE49-F238E27FC236}">
                <a16:creationId xmlns:a16="http://schemas.microsoft.com/office/drawing/2014/main" id="{AB195897-E8DC-4F0E-B5E3-6BC0299B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295077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1744" b="6483"/>
          <a:stretch/>
        </p:blipFill>
        <p:spPr>
          <a:xfrm>
            <a:off x="1081518" y="43035"/>
            <a:ext cx="11110482" cy="6852062"/>
          </a:xfrm>
          <a:prstGeom prst="rect">
            <a:avLst/>
          </a:prstGeom>
        </p:spPr>
      </p:pic>
      <p:pic>
        <p:nvPicPr>
          <p:cNvPr id="1946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0188"/>
            <a:ext cx="12080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 rot="16200000">
            <a:off x="11499056" y="5050632"/>
            <a:ext cx="1108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200" dirty="0">
                <a:solidFill>
                  <a:schemeClr val="bg1"/>
                </a:solidFill>
                <a:latin typeface="Candara" panose="020E0502030303020204" pitchFamily="34" charset="0"/>
              </a:rPr>
              <a:t>© pxhere.com</a:t>
            </a:r>
          </a:p>
        </p:txBody>
      </p:sp>
      <p:sp>
        <p:nvSpPr>
          <p:cNvPr id="21" name="Rectangle 2"/>
          <p:cNvSpPr/>
          <p:nvPr/>
        </p:nvSpPr>
        <p:spPr>
          <a:xfrm>
            <a:off x="-11113" y="0"/>
            <a:ext cx="12428393" cy="1096419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trasporti</a:t>
            </a: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25277" y="-584574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 2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" y="583746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38">
            <a:extLst>
              <a:ext uri="{FF2B5EF4-FFF2-40B4-BE49-F238E27FC236}">
                <a16:creationId xmlns:a16="http://schemas.microsoft.com/office/drawing/2014/main" id="{35080709-019B-40F0-8C8F-E63199CC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78458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6202"/>
          <a:stretch/>
        </p:blipFill>
        <p:spPr>
          <a:xfrm>
            <a:off x="737393" y="-67651"/>
            <a:ext cx="11454201" cy="6925651"/>
          </a:xfrm>
          <a:prstGeom prst="rect">
            <a:avLst/>
          </a:prstGeom>
        </p:spPr>
      </p:pic>
      <p:pic>
        <p:nvPicPr>
          <p:cNvPr id="1946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0188"/>
            <a:ext cx="12080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-34471" y="-67651"/>
            <a:ext cx="12428393" cy="1052313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riscaldamento</a:t>
            </a: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 2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" y="583746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 rot="16200000">
            <a:off x="11647983" y="5178832"/>
            <a:ext cx="8102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Pixabay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magine 38">
            <a:extLst>
              <a:ext uri="{FF2B5EF4-FFF2-40B4-BE49-F238E27FC236}">
                <a16:creationId xmlns:a16="http://schemas.microsoft.com/office/drawing/2014/main" id="{48E319E1-A282-43EF-B4E0-C6053BBA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706482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t="6142" b="11331"/>
          <a:stretch/>
        </p:blipFill>
        <p:spPr bwMode="auto">
          <a:xfrm>
            <a:off x="1071563" y="0"/>
            <a:ext cx="11120437" cy="68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 rot="16200000">
            <a:off x="11530012" y="5178426"/>
            <a:ext cx="10461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Jeff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Vanuga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Rectangle 2"/>
          <p:cNvSpPr/>
          <p:nvPr/>
        </p:nvSpPr>
        <p:spPr>
          <a:xfrm>
            <a:off x="-17333" y="-17655"/>
            <a:ext cx="12428393" cy="1107668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agricoltura</a:t>
            </a: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88539" y="-302420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age 2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3" y="5816024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8">
            <a:extLst>
              <a:ext uri="{FF2B5EF4-FFF2-40B4-BE49-F238E27FC236}">
                <a16:creationId xmlns:a16="http://schemas.microsoft.com/office/drawing/2014/main" id="{78E7570B-A60B-4D81-8E97-1148007E8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93620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B3BF053A-C955-4739-A976-F6B2A3966942}"/>
              </a:ext>
            </a:extLst>
          </p:cNvPr>
          <p:cNvSpPr/>
          <p:nvPr/>
        </p:nvSpPr>
        <p:spPr>
          <a:xfrm>
            <a:off x="1370013" y="-90488"/>
            <a:ext cx="10821987" cy="205740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6BB74FED-8731-438B-8061-FA36223524F7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1988" name="ZoneTexte 30">
            <a:extLst>
              <a:ext uri="{FF2B5EF4-FFF2-40B4-BE49-F238E27FC236}">
                <a16:creationId xmlns:a16="http://schemas.microsoft.com/office/drawing/2014/main" id="{FA78AED7-9377-489F-AC5E-F063A8784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1989" name="Espace réservé du numéro de diapositive 1">
            <a:extLst>
              <a:ext uri="{FF2B5EF4-FFF2-40B4-BE49-F238E27FC236}">
                <a16:creationId xmlns:a16="http://schemas.microsoft.com/office/drawing/2014/main" id="{CB11043E-C563-4D5E-AD73-810607341B19}"/>
              </a:ext>
            </a:extLst>
          </p:cNvPr>
          <p:cNvSpPr txBox="1">
            <a:spLocks/>
          </p:cNvSpPr>
          <p:nvPr/>
        </p:nvSpPr>
        <p:spPr bwMode="auto">
          <a:xfrm>
            <a:off x="11277600" y="6111875"/>
            <a:ext cx="914400" cy="365125"/>
          </a:xfrm>
          <a:prstGeom prst="rect">
            <a:avLst/>
          </a:prstGeom>
          <a:solidFill>
            <a:srgbClr val="42C4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M</a:t>
            </a:r>
            <a:r>
              <a:rPr lang="fr-FR" altLang="fr-FR" sz="1800" b="1" baseline="30000">
                <a:solidFill>
                  <a:schemeClr val="bg1"/>
                </a:solidFill>
              </a:rPr>
              <a:t>1</a:t>
            </a:r>
            <a:r>
              <a:rPr lang="fr-FR" altLang="fr-FR" sz="1800" b="1">
                <a:solidFill>
                  <a:srgbClr val="CFEDEF"/>
                </a:solidFill>
              </a:rPr>
              <a:t> - </a:t>
            </a:r>
            <a:fld id="{69DD9DAC-492B-4F78-BE92-731D7CA60625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800" b="1"/>
          </a:p>
        </p:txBody>
      </p:sp>
      <p:sp>
        <p:nvSpPr>
          <p:cNvPr id="37" name="ZtxtP-TP">
            <a:extLst>
              <a:ext uri="{FF2B5EF4-FFF2-40B4-BE49-F238E27FC236}">
                <a16:creationId xmlns:a16="http://schemas.microsoft.com/office/drawing/2014/main" id="{04E88022-BC17-42B1-B8FE-B1C06EED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68642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bg1"/>
                </a:solidFill>
                <a:latin typeface="Corbel" panose="020B05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sp>
        <p:nvSpPr>
          <p:cNvPr id="25" name="texte complementaire">
            <a:extLst>
              <a:ext uri="{FF2B5EF4-FFF2-40B4-BE49-F238E27FC236}">
                <a16:creationId xmlns:a16="http://schemas.microsoft.com/office/drawing/2014/main" id="{1C38FE83-A8A1-47A3-A375-DBF93E85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0" y="2066925"/>
            <a:ext cx="48863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200">
                <a:solidFill>
                  <a:srgbClr val="002060"/>
                </a:solidFill>
                <a:cs typeface="Arial" panose="020B0604020202020204" pitchFamily="34" charset="0"/>
              </a:rPr>
              <a:t>*Si tratta di fare una stima dato che non è possibile che si consumi tutto l’ossigeno …</a:t>
            </a:r>
          </a:p>
        </p:txBody>
      </p:sp>
      <p:pic>
        <p:nvPicPr>
          <p:cNvPr id="44042" name="Image 1">
            <a:extLst>
              <a:ext uri="{FF2B5EF4-FFF2-40B4-BE49-F238E27FC236}">
                <a16:creationId xmlns:a16="http://schemas.microsoft.com/office/drawing/2014/main" id="{DE9C8369-4681-4A5F-B46A-3811AE92A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1582738"/>
            <a:ext cx="37846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ZoneTexte 30">
            <a:extLst>
              <a:ext uri="{FF2B5EF4-FFF2-40B4-BE49-F238E27FC236}">
                <a16:creationId xmlns:a16="http://schemas.microsoft.com/office/drawing/2014/main" id="{F81E29AA-B74F-4FEC-8F91-D332E5D0F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1994" name="ZoneTexte 30">
            <a:extLst>
              <a:ext uri="{FF2B5EF4-FFF2-40B4-BE49-F238E27FC236}">
                <a16:creationId xmlns:a16="http://schemas.microsoft.com/office/drawing/2014/main" id="{EC9EADBF-2821-472C-9257-759EE9C7D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E2A7F3-04E7-479A-B191-8DF24A9B806A}"/>
              </a:ext>
            </a:extLst>
          </p:cNvPr>
          <p:cNvSpPr/>
          <p:nvPr/>
        </p:nvSpPr>
        <p:spPr>
          <a:xfrm>
            <a:off x="1471613" y="66675"/>
            <a:ext cx="9720262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A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partire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dai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dati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forniti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,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calcolare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il tempo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che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ci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vorrebbe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a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una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classe di 24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alunni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per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consumare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tutto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l’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ossigeno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 </a:t>
            </a:r>
            <a:r>
              <a:rPr lang="fr-FR" altLang="fr-FR" sz="3000" b="1" dirty="0" err="1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disponibile</a:t>
            </a: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*</a:t>
            </a:r>
          </a:p>
        </p:txBody>
      </p:sp>
      <p:grpSp>
        <p:nvGrpSpPr>
          <p:cNvPr id="41996" name="Groupe 6">
            <a:extLst>
              <a:ext uri="{FF2B5EF4-FFF2-40B4-BE49-F238E27FC236}">
                <a16:creationId xmlns:a16="http://schemas.microsoft.com/office/drawing/2014/main" id="{C48AF875-64F9-4D84-9001-0054E70E44CB}"/>
              </a:ext>
            </a:extLst>
          </p:cNvPr>
          <p:cNvGrpSpPr>
            <a:grpSpLocks/>
          </p:cNvGrpSpPr>
          <p:nvPr/>
        </p:nvGrpSpPr>
        <p:grpSpPr bwMode="auto">
          <a:xfrm>
            <a:off x="10991850" y="117475"/>
            <a:ext cx="1323975" cy="857250"/>
            <a:chOff x="-2753355" y="8772938"/>
            <a:chExt cx="1916047" cy="1241911"/>
          </a:xfrm>
        </p:grpSpPr>
        <p:pic>
          <p:nvPicPr>
            <p:cNvPr id="42006" name="PictoVideo">
              <a:extLst>
                <a:ext uri="{FF2B5EF4-FFF2-40B4-BE49-F238E27FC236}">
                  <a16:creationId xmlns:a16="http://schemas.microsoft.com/office/drawing/2014/main" id="{CF761479-5311-48CD-9FD4-DAF02F69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81700" y="8772938"/>
              <a:ext cx="1464899" cy="1241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ZtxtP-Video">
              <a:extLst>
                <a:ext uri="{FF2B5EF4-FFF2-40B4-BE49-F238E27FC236}">
                  <a16:creationId xmlns:a16="http://schemas.microsoft.com/office/drawing/2014/main" id="{E8C28705-FB01-4863-8474-6EC929807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0010">
              <a:off x="-2753355" y="8887930"/>
              <a:ext cx="1916047" cy="443869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400" b="1" kern="0" dirty="0">
                  <a:solidFill>
                    <a:schemeClr val="bg1"/>
                  </a:solidFill>
                  <a:latin typeface="+mn-lt"/>
                  <a:ea typeface="Chelsea Market" panose="02000000000000000000" pitchFamily="2" charset="0"/>
                  <a:cs typeface="Ebrima" panose="02000000000000000000" pitchFamily="2" charset="0"/>
                </a:rPr>
                <a:t>ESERCIZIO</a:t>
              </a:r>
            </a:p>
          </p:txBody>
        </p:sp>
      </p:grpSp>
      <p:pic>
        <p:nvPicPr>
          <p:cNvPr id="41997" name="Image 5">
            <a:extLst>
              <a:ext uri="{FF2B5EF4-FFF2-40B4-BE49-F238E27FC236}">
                <a16:creationId xmlns:a16="http://schemas.microsoft.com/office/drawing/2014/main" id="{12E8726F-10D7-42EC-A88B-17001039A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871538"/>
            <a:ext cx="2786063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4B8A86C-64C2-42C2-8FCC-ED1D0DF8427B}"/>
              </a:ext>
            </a:extLst>
          </p:cNvPr>
          <p:cNvGrpSpPr>
            <a:grpSpLocks/>
          </p:cNvGrpSpPr>
          <p:nvPr/>
        </p:nvGrpSpPr>
        <p:grpSpPr bwMode="auto">
          <a:xfrm>
            <a:off x="2954338" y="4194175"/>
            <a:ext cx="8977312" cy="2667000"/>
            <a:chOff x="3599655" y="4250532"/>
            <a:chExt cx="8220921" cy="2666466"/>
          </a:xfrm>
        </p:grpSpPr>
        <p:grpSp>
          <p:nvGrpSpPr>
            <p:cNvPr id="42000" name="Groupe 1">
              <a:extLst>
                <a:ext uri="{FF2B5EF4-FFF2-40B4-BE49-F238E27FC236}">
                  <a16:creationId xmlns:a16="http://schemas.microsoft.com/office/drawing/2014/main" id="{86C176B8-2B2D-4001-873E-6EED0366C0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99655" y="4250532"/>
              <a:ext cx="5864226" cy="2666466"/>
              <a:chOff x="4286248" y="4159133"/>
              <a:chExt cx="9299577" cy="2666466"/>
            </a:xfrm>
          </p:grpSpPr>
          <p:sp>
            <p:nvSpPr>
              <p:cNvPr id="42004" name="texte complementaire">
                <a:extLst>
                  <a:ext uri="{FF2B5EF4-FFF2-40B4-BE49-F238E27FC236}">
                    <a16:creationId xmlns:a16="http://schemas.microsoft.com/office/drawing/2014/main" id="{AF7C8C89-BA9D-43E4-964F-D3CA84288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249" y="4609983"/>
                <a:ext cx="9299576" cy="221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Superficie =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40m²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- altezza =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2,4m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	  	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Composizione dell’aria :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21%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di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</a:t>
                </a:r>
                <a:r>
                  <a:rPr lang="fr-FR" altLang="fr-FR" sz="2000" b="1">
                    <a:solidFill>
                      <a:srgbClr val="0F90D1"/>
                    </a:solidFill>
                    <a:cs typeface="Arial" panose="020B0604020202020204" pitchFamily="34" charset="0"/>
                  </a:rPr>
                  <a:t>O</a:t>
                </a:r>
                <a:r>
                  <a:rPr lang="fr-FR" altLang="fr-FR" sz="2000" b="1" baseline="-25000">
                    <a:solidFill>
                      <a:srgbClr val="0F90D1"/>
                    </a:solidFill>
                    <a:cs typeface="Arial" panose="020B0604020202020204" pitchFamily="34" charset="0"/>
                  </a:rPr>
                  <a:t>2 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	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Quantità di </a:t>
                </a:r>
                <a:r>
                  <a:rPr lang="fr-FR" altLang="fr-FR" sz="2000" b="1">
                    <a:solidFill>
                      <a:srgbClr val="0F90D1"/>
                    </a:solidFill>
                    <a:cs typeface="Arial" panose="020B0604020202020204" pitchFamily="34" charset="0"/>
                  </a:rPr>
                  <a:t>O</a:t>
                </a:r>
                <a:r>
                  <a:rPr lang="fr-FR" altLang="fr-FR" sz="2000" b="1" baseline="-25000">
                    <a:solidFill>
                      <a:srgbClr val="0F90D1"/>
                    </a:solidFill>
                    <a:cs typeface="Arial" panose="020B0604020202020204" pitchFamily="34" charset="0"/>
                  </a:rPr>
                  <a:t>2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inspirata / persona :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21% dell’aria inspirata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Quantità di </a:t>
                </a:r>
                <a:r>
                  <a:rPr lang="fr-FR" altLang="fr-FR" sz="2000" b="1">
                    <a:solidFill>
                      <a:srgbClr val="0F90D1"/>
                    </a:solidFill>
                    <a:cs typeface="Arial" panose="020B0604020202020204" pitchFamily="34" charset="0"/>
                  </a:rPr>
                  <a:t>O</a:t>
                </a:r>
                <a:r>
                  <a:rPr lang="fr-FR" altLang="fr-FR" sz="2000" b="1" baseline="-25000">
                    <a:solidFill>
                      <a:srgbClr val="0F90D1"/>
                    </a:solidFill>
                    <a:cs typeface="Arial" panose="020B0604020202020204" pitchFamily="34" charset="0"/>
                  </a:rPr>
                  <a:t>2</a:t>
                </a: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 espirata / persona :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17% dell’aria espirata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002060"/>
                    </a:solidFill>
                    <a:cs typeface="Arial" panose="020B0604020202020204" pitchFamily="34" charset="0"/>
                  </a:rPr>
                  <a:t>Quantità di aria utilizzata / persona : 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10L/min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Nota : 1m</a:t>
                </a:r>
                <a:r>
                  <a:rPr lang="fr-FR" altLang="fr-FR" sz="2000" b="1" baseline="30000">
                    <a:solidFill>
                      <a:srgbClr val="FF0000"/>
                    </a:solidFill>
                    <a:cs typeface="Arial" panose="020B0604020202020204" pitchFamily="34" charset="0"/>
                  </a:rPr>
                  <a:t>3</a:t>
                </a:r>
                <a:r>
                  <a:rPr lang="fr-FR" altLang="fr-FR" sz="2000" b="1">
                    <a:solidFill>
                      <a:srgbClr val="FF0000"/>
                    </a:solidFill>
                    <a:cs typeface="Arial" panose="020B0604020202020204" pitchFamily="34" charset="0"/>
                  </a:rPr>
                  <a:t> = 1 000L d’aria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fr-FR" altLang="fr-FR" sz="180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e complémentaire">
                <a:extLst>
                  <a:ext uri="{FF2B5EF4-FFF2-40B4-BE49-F238E27FC236}">
                    <a16:creationId xmlns:a16="http://schemas.microsoft.com/office/drawing/2014/main" id="{068A6B0B-27E4-4F42-B0B4-4FC98BFCF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248" y="4159133"/>
                <a:ext cx="3020033" cy="430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200" b="1" u="sng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Dati</a:t>
                </a:r>
                <a:r>
                  <a:rPr lang="fr-FR" altLang="fr-FR" sz="22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 :</a:t>
                </a:r>
              </a:p>
            </p:txBody>
          </p:sp>
        </p:grpSp>
        <p:grpSp>
          <p:nvGrpSpPr>
            <p:cNvPr id="42001" name="Groupe ROUGE">
              <a:extLst>
                <a:ext uri="{FF2B5EF4-FFF2-40B4-BE49-F238E27FC236}">
                  <a16:creationId xmlns:a16="http://schemas.microsoft.com/office/drawing/2014/main" id="{424CD709-8407-46DA-ADF9-AC9F704CA801}"/>
                </a:ext>
              </a:extLst>
            </p:cNvPr>
            <p:cNvGrpSpPr>
              <a:grpSpLocks/>
            </p:cNvGrpSpPr>
            <p:nvPr/>
          </p:nvGrpSpPr>
          <p:grpSpPr bwMode="auto">
            <a:xfrm rot="319275">
              <a:off x="9610886" y="5037800"/>
              <a:ext cx="2209690" cy="877738"/>
              <a:chOff x="5553832" y="1159592"/>
              <a:chExt cx="2209690" cy="1200699"/>
            </a:xfrm>
          </p:grpSpPr>
          <p:sp>
            <p:nvSpPr>
              <p:cNvPr id="26" name="rond rouge">
                <a:extLst>
                  <a:ext uri="{FF2B5EF4-FFF2-40B4-BE49-F238E27FC236}">
                    <a16:creationId xmlns:a16="http://schemas.microsoft.com/office/drawing/2014/main" id="{EBC1DAB6-8347-40AC-9077-D93B301AA8AF}"/>
                  </a:ext>
                </a:extLst>
              </p:cNvPr>
              <p:cNvSpPr/>
              <p:nvPr/>
            </p:nvSpPr>
            <p:spPr>
              <a:xfrm rot="21280725">
                <a:off x="5553828" y="1159557"/>
                <a:ext cx="2209691" cy="1200663"/>
              </a:xfrm>
              <a:custGeom>
                <a:avLst/>
                <a:gdLst>
                  <a:gd name="connsiteX0" fmla="*/ 0 w 5826377"/>
                  <a:gd name="connsiteY0" fmla="*/ 1033411 h 2066821"/>
                  <a:gd name="connsiteX1" fmla="*/ 2913189 w 5826377"/>
                  <a:gd name="connsiteY1" fmla="*/ 0 h 2066821"/>
                  <a:gd name="connsiteX2" fmla="*/ 5826378 w 5826377"/>
                  <a:gd name="connsiteY2" fmla="*/ 1033411 h 2066821"/>
                  <a:gd name="connsiteX3" fmla="*/ 2913189 w 5826377"/>
                  <a:gd name="connsiteY3" fmla="*/ 2066822 h 2066821"/>
                  <a:gd name="connsiteX4" fmla="*/ 0 w 5826377"/>
                  <a:gd name="connsiteY4" fmla="*/ 1033411 h 2066821"/>
                  <a:gd name="connsiteX0" fmla="*/ 0 w 5963004"/>
                  <a:gd name="connsiteY0" fmla="*/ 1117673 h 2151084"/>
                  <a:gd name="connsiteX1" fmla="*/ 2913189 w 5963004"/>
                  <a:gd name="connsiteY1" fmla="*/ 84262 h 2151084"/>
                  <a:gd name="connsiteX2" fmla="*/ 4908260 w 5963004"/>
                  <a:gd name="connsiteY2" fmla="*/ 178808 h 2151084"/>
                  <a:gd name="connsiteX3" fmla="*/ 5826378 w 5963004"/>
                  <a:gd name="connsiteY3" fmla="*/ 1117673 h 2151084"/>
                  <a:gd name="connsiteX4" fmla="*/ 2913189 w 5963004"/>
                  <a:gd name="connsiteY4" fmla="*/ 2151084 h 2151084"/>
                  <a:gd name="connsiteX5" fmla="*/ 0 w 5963004"/>
                  <a:gd name="connsiteY5" fmla="*/ 1117673 h 2151084"/>
                  <a:gd name="connsiteX0" fmla="*/ 0 w 5682491"/>
                  <a:gd name="connsiteY0" fmla="*/ 1117673 h 2198926"/>
                  <a:gd name="connsiteX1" fmla="*/ 2913189 w 5682491"/>
                  <a:gd name="connsiteY1" fmla="*/ 84262 h 2198926"/>
                  <a:gd name="connsiteX2" fmla="*/ 4908260 w 5682491"/>
                  <a:gd name="connsiteY2" fmla="*/ 178808 h 2198926"/>
                  <a:gd name="connsiteX3" fmla="*/ 5502993 w 5682491"/>
                  <a:gd name="connsiteY3" fmla="*/ 1920561 h 2198926"/>
                  <a:gd name="connsiteX4" fmla="*/ 2913189 w 5682491"/>
                  <a:gd name="connsiteY4" fmla="*/ 2151084 h 2198926"/>
                  <a:gd name="connsiteX5" fmla="*/ 0 w 5682491"/>
                  <a:gd name="connsiteY5" fmla="*/ 1117673 h 2198926"/>
                  <a:gd name="connsiteX0" fmla="*/ 0 w 5660189"/>
                  <a:gd name="connsiteY0" fmla="*/ 926212 h 2198502"/>
                  <a:gd name="connsiteX1" fmla="*/ 2890887 w 5660189"/>
                  <a:gd name="connsiteY1" fmla="*/ 71221 h 2198502"/>
                  <a:gd name="connsiteX2" fmla="*/ 4885958 w 5660189"/>
                  <a:gd name="connsiteY2" fmla="*/ 165767 h 2198502"/>
                  <a:gd name="connsiteX3" fmla="*/ 5480691 w 5660189"/>
                  <a:gd name="connsiteY3" fmla="*/ 1907520 h 2198502"/>
                  <a:gd name="connsiteX4" fmla="*/ 2890887 w 5660189"/>
                  <a:gd name="connsiteY4" fmla="*/ 2138043 h 2198502"/>
                  <a:gd name="connsiteX5" fmla="*/ 0 w 5660189"/>
                  <a:gd name="connsiteY5" fmla="*/ 926212 h 2198502"/>
                  <a:gd name="connsiteX0" fmla="*/ 13287 w 5673476"/>
                  <a:gd name="connsiteY0" fmla="*/ 941739 h 2214029"/>
                  <a:gd name="connsiteX1" fmla="*/ 1956320 w 5673476"/>
                  <a:gd name="connsiteY1" fmla="*/ 64445 h 2214029"/>
                  <a:gd name="connsiteX2" fmla="*/ 4899245 w 5673476"/>
                  <a:gd name="connsiteY2" fmla="*/ 181294 h 2214029"/>
                  <a:gd name="connsiteX3" fmla="*/ 5493978 w 5673476"/>
                  <a:gd name="connsiteY3" fmla="*/ 1923047 h 2214029"/>
                  <a:gd name="connsiteX4" fmla="*/ 2904174 w 5673476"/>
                  <a:gd name="connsiteY4" fmla="*/ 2153570 h 2214029"/>
                  <a:gd name="connsiteX5" fmla="*/ 13287 w 5673476"/>
                  <a:gd name="connsiteY5" fmla="*/ 941739 h 2214029"/>
                  <a:gd name="connsiteX0" fmla="*/ 101649 w 5761838"/>
                  <a:gd name="connsiteY0" fmla="*/ 941739 h 2143739"/>
                  <a:gd name="connsiteX1" fmla="*/ 2044682 w 5761838"/>
                  <a:gd name="connsiteY1" fmla="*/ 64445 h 2143739"/>
                  <a:gd name="connsiteX2" fmla="*/ 4987607 w 5761838"/>
                  <a:gd name="connsiteY2" fmla="*/ 181294 h 2143739"/>
                  <a:gd name="connsiteX3" fmla="*/ 5582340 w 5761838"/>
                  <a:gd name="connsiteY3" fmla="*/ 1923047 h 2143739"/>
                  <a:gd name="connsiteX4" fmla="*/ 840350 w 5761838"/>
                  <a:gd name="connsiteY4" fmla="*/ 2064360 h 2143739"/>
                  <a:gd name="connsiteX5" fmla="*/ 101649 w 5761838"/>
                  <a:gd name="connsiteY5" fmla="*/ 941739 h 2143739"/>
                  <a:gd name="connsiteX0" fmla="*/ 188442 w 5536397"/>
                  <a:gd name="connsiteY0" fmla="*/ 630387 h 2143793"/>
                  <a:gd name="connsiteX1" fmla="*/ 1819241 w 5536397"/>
                  <a:gd name="connsiteY1" fmla="*/ 43025 h 2143793"/>
                  <a:gd name="connsiteX2" fmla="*/ 4762166 w 5536397"/>
                  <a:gd name="connsiteY2" fmla="*/ 159874 h 2143793"/>
                  <a:gd name="connsiteX3" fmla="*/ 5356899 w 5536397"/>
                  <a:gd name="connsiteY3" fmla="*/ 1901627 h 2143793"/>
                  <a:gd name="connsiteX4" fmla="*/ 614909 w 5536397"/>
                  <a:gd name="connsiteY4" fmla="*/ 2042940 h 2143793"/>
                  <a:gd name="connsiteX5" fmla="*/ 188442 w 5536397"/>
                  <a:gd name="connsiteY5" fmla="*/ 630387 h 2143793"/>
                  <a:gd name="connsiteX0" fmla="*/ 174325 w 5321361"/>
                  <a:gd name="connsiteY0" fmla="*/ 630387 h 2200733"/>
                  <a:gd name="connsiteX1" fmla="*/ 1805124 w 5321361"/>
                  <a:gd name="connsiteY1" fmla="*/ 43025 h 2200733"/>
                  <a:gd name="connsiteX2" fmla="*/ 4748049 w 5321361"/>
                  <a:gd name="connsiteY2" fmla="*/ 159874 h 2200733"/>
                  <a:gd name="connsiteX3" fmla="*/ 5086304 w 5321361"/>
                  <a:gd name="connsiteY3" fmla="*/ 2035442 h 2200733"/>
                  <a:gd name="connsiteX4" fmla="*/ 600792 w 5321361"/>
                  <a:gd name="connsiteY4" fmla="*/ 2042940 h 2200733"/>
                  <a:gd name="connsiteX5" fmla="*/ 174325 w 5321361"/>
                  <a:gd name="connsiteY5" fmla="*/ 630387 h 2200733"/>
                  <a:gd name="connsiteX0" fmla="*/ 174325 w 5420438"/>
                  <a:gd name="connsiteY0" fmla="*/ 630387 h 2200733"/>
                  <a:gd name="connsiteX1" fmla="*/ 1805124 w 5420438"/>
                  <a:gd name="connsiteY1" fmla="*/ 43025 h 2200733"/>
                  <a:gd name="connsiteX2" fmla="*/ 4748049 w 5420438"/>
                  <a:gd name="connsiteY2" fmla="*/ 159874 h 2200733"/>
                  <a:gd name="connsiteX3" fmla="*/ 5086304 w 5420438"/>
                  <a:gd name="connsiteY3" fmla="*/ 2035442 h 2200733"/>
                  <a:gd name="connsiteX4" fmla="*/ 600792 w 5420438"/>
                  <a:gd name="connsiteY4" fmla="*/ 2042940 h 2200733"/>
                  <a:gd name="connsiteX5" fmla="*/ 174325 w 5420438"/>
                  <a:gd name="connsiteY5" fmla="*/ 630387 h 2200733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372147"/>
                  <a:gd name="connsiteY0" fmla="*/ 607394 h 2177740"/>
                  <a:gd name="connsiteX1" fmla="*/ 1805124 w 5372147"/>
                  <a:gd name="connsiteY1" fmla="*/ 20032 h 2177740"/>
                  <a:gd name="connsiteX2" fmla="*/ 4748049 w 5372147"/>
                  <a:gd name="connsiteY2" fmla="*/ 136881 h 2177740"/>
                  <a:gd name="connsiteX3" fmla="*/ 4937619 w 5372147"/>
                  <a:gd name="connsiteY3" fmla="*/ 203787 h 2177740"/>
                  <a:gd name="connsiteX4" fmla="*/ 5086304 w 5372147"/>
                  <a:gd name="connsiteY4" fmla="*/ 2012449 h 2177740"/>
                  <a:gd name="connsiteX5" fmla="*/ 600792 w 5372147"/>
                  <a:gd name="connsiteY5" fmla="*/ 2019947 h 2177740"/>
                  <a:gd name="connsiteX6" fmla="*/ 174325 w 5372147"/>
                  <a:gd name="connsiteY6" fmla="*/ 607394 h 2177740"/>
                  <a:gd name="connsiteX0" fmla="*/ 174325 w 5428298"/>
                  <a:gd name="connsiteY0" fmla="*/ 682960 h 2297981"/>
                  <a:gd name="connsiteX1" fmla="*/ 1805124 w 5428298"/>
                  <a:gd name="connsiteY1" fmla="*/ 95598 h 2297981"/>
                  <a:gd name="connsiteX2" fmla="*/ 4748049 w 5428298"/>
                  <a:gd name="connsiteY2" fmla="*/ 212447 h 2297981"/>
                  <a:gd name="connsiteX3" fmla="*/ 5086304 w 5428298"/>
                  <a:gd name="connsiteY3" fmla="*/ 2088015 h 2297981"/>
                  <a:gd name="connsiteX4" fmla="*/ 600792 w 5428298"/>
                  <a:gd name="connsiteY4" fmla="*/ 2095513 h 2297981"/>
                  <a:gd name="connsiteX5" fmla="*/ 174325 w 5428298"/>
                  <a:gd name="connsiteY5" fmla="*/ 682960 h 2297981"/>
                  <a:gd name="connsiteX0" fmla="*/ 151277 w 4978783"/>
                  <a:gd name="connsiteY0" fmla="*/ 2095513 h 2334141"/>
                  <a:gd name="connsiteX1" fmla="*/ 1355609 w 4978783"/>
                  <a:gd name="connsiteY1" fmla="*/ 95598 h 2334141"/>
                  <a:gd name="connsiteX2" fmla="*/ 4298534 w 4978783"/>
                  <a:gd name="connsiteY2" fmla="*/ 212447 h 2334141"/>
                  <a:gd name="connsiteX3" fmla="*/ 4636789 w 4978783"/>
                  <a:gd name="connsiteY3" fmla="*/ 2088015 h 2334141"/>
                  <a:gd name="connsiteX4" fmla="*/ 151277 w 4978783"/>
                  <a:gd name="connsiteY4" fmla="*/ 2095513 h 2334141"/>
                  <a:gd name="connsiteX0" fmla="*/ 470246 w 5297752"/>
                  <a:gd name="connsiteY0" fmla="*/ 2066922 h 2301280"/>
                  <a:gd name="connsiteX1" fmla="*/ 604061 w 5297752"/>
                  <a:gd name="connsiteY1" fmla="*/ 133915 h 2301280"/>
                  <a:gd name="connsiteX2" fmla="*/ 4617503 w 5297752"/>
                  <a:gd name="connsiteY2" fmla="*/ 183856 h 2301280"/>
                  <a:gd name="connsiteX3" fmla="*/ 4955758 w 5297752"/>
                  <a:gd name="connsiteY3" fmla="*/ 2059424 h 2301280"/>
                  <a:gd name="connsiteX4" fmla="*/ 470246 w 5297752"/>
                  <a:gd name="connsiteY4" fmla="*/ 2066922 h 2301280"/>
                  <a:gd name="connsiteX0" fmla="*/ 508312 w 5335818"/>
                  <a:gd name="connsiteY0" fmla="*/ 2088925 h 2323283"/>
                  <a:gd name="connsiteX1" fmla="*/ 642127 w 5335818"/>
                  <a:gd name="connsiteY1" fmla="*/ 155918 h 2323283"/>
                  <a:gd name="connsiteX2" fmla="*/ 4655569 w 5335818"/>
                  <a:gd name="connsiteY2" fmla="*/ 205859 h 2323283"/>
                  <a:gd name="connsiteX3" fmla="*/ 4993824 w 5335818"/>
                  <a:gd name="connsiteY3" fmla="*/ 2081427 h 2323283"/>
                  <a:gd name="connsiteX4" fmla="*/ 508312 w 5335818"/>
                  <a:gd name="connsiteY4" fmla="*/ 2088925 h 2323283"/>
                  <a:gd name="connsiteX0" fmla="*/ 537928 w 5365434"/>
                  <a:gd name="connsiteY0" fmla="*/ 2041763 h 2267686"/>
                  <a:gd name="connsiteX1" fmla="*/ 615987 w 5365434"/>
                  <a:gd name="connsiteY1" fmla="*/ 242570 h 2267686"/>
                  <a:gd name="connsiteX2" fmla="*/ 4685185 w 5365434"/>
                  <a:gd name="connsiteY2" fmla="*/ 158697 h 2267686"/>
                  <a:gd name="connsiteX3" fmla="*/ 5023440 w 5365434"/>
                  <a:gd name="connsiteY3" fmla="*/ 2034265 h 2267686"/>
                  <a:gd name="connsiteX4" fmla="*/ 537928 w 5365434"/>
                  <a:gd name="connsiteY4" fmla="*/ 2041763 h 2267686"/>
                  <a:gd name="connsiteX0" fmla="*/ 475390 w 5302896"/>
                  <a:gd name="connsiteY0" fmla="*/ 2088286 h 2314209"/>
                  <a:gd name="connsiteX1" fmla="*/ 553449 w 5302896"/>
                  <a:gd name="connsiteY1" fmla="*/ 289093 h 2314209"/>
                  <a:gd name="connsiteX2" fmla="*/ 4622647 w 5302896"/>
                  <a:gd name="connsiteY2" fmla="*/ 205220 h 2314209"/>
                  <a:gd name="connsiteX3" fmla="*/ 4960902 w 5302896"/>
                  <a:gd name="connsiteY3" fmla="*/ 2080788 h 2314209"/>
                  <a:gd name="connsiteX4" fmla="*/ 475390 w 5302896"/>
                  <a:gd name="connsiteY4" fmla="*/ 2088286 h 2314209"/>
                  <a:gd name="connsiteX0" fmla="*/ 500620 w 5340218"/>
                  <a:gd name="connsiteY0" fmla="*/ 2050101 h 2276024"/>
                  <a:gd name="connsiteX1" fmla="*/ 578679 w 5340218"/>
                  <a:gd name="connsiteY1" fmla="*/ 250908 h 2276024"/>
                  <a:gd name="connsiteX2" fmla="*/ 4688872 w 5340218"/>
                  <a:gd name="connsiteY2" fmla="*/ 227606 h 2276024"/>
                  <a:gd name="connsiteX3" fmla="*/ 4986132 w 5340218"/>
                  <a:gd name="connsiteY3" fmla="*/ 2042603 h 2276024"/>
                  <a:gd name="connsiteX4" fmla="*/ 500620 w 5340218"/>
                  <a:gd name="connsiteY4" fmla="*/ 2050101 h 2276024"/>
                  <a:gd name="connsiteX0" fmla="*/ 500620 w 5340214"/>
                  <a:gd name="connsiteY0" fmla="*/ 2163226 h 2389149"/>
                  <a:gd name="connsiteX1" fmla="*/ 578679 w 5340214"/>
                  <a:gd name="connsiteY1" fmla="*/ 364033 h 2389149"/>
                  <a:gd name="connsiteX2" fmla="*/ 4688872 w 5340214"/>
                  <a:gd name="connsiteY2" fmla="*/ 340731 h 2389149"/>
                  <a:gd name="connsiteX3" fmla="*/ 4986132 w 5340214"/>
                  <a:gd name="connsiteY3" fmla="*/ 2155728 h 2389149"/>
                  <a:gd name="connsiteX4" fmla="*/ 500620 w 5340214"/>
                  <a:gd name="connsiteY4" fmla="*/ 2163226 h 2389149"/>
                  <a:gd name="connsiteX0" fmla="*/ 500620 w 5475509"/>
                  <a:gd name="connsiteY0" fmla="*/ 2163226 h 2389149"/>
                  <a:gd name="connsiteX1" fmla="*/ 578679 w 5475509"/>
                  <a:gd name="connsiteY1" fmla="*/ 364033 h 2389149"/>
                  <a:gd name="connsiteX2" fmla="*/ 4688872 w 5475509"/>
                  <a:gd name="connsiteY2" fmla="*/ 340731 h 2389149"/>
                  <a:gd name="connsiteX3" fmla="*/ 4986132 w 5475509"/>
                  <a:gd name="connsiteY3" fmla="*/ 2155728 h 2389149"/>
                  <a:gd name="connsiteX4" fmla="*/ 500620 w 5475509"/>
                  <a:gd name="connsiteY4" fmla="*/ 2163226 h 2389149"/>
                  <a:gd name="connsiteX0" fmla="*/ 631244 w 5319168"/>
                  <a:gd name="connsiteY0" fmla="*/ 2163227 h 2389149"/>
                  <a:gd name="connsiteX1" fmla="*/ 422338 w 5319168"/>
                  <a:gd name="connsiteY1" fmla="*/ 364033 h 2389149"/>
                  <a:gd name="connsiteX2" fmla="*/ 4532531 w 5319168"/>
                  <a:gd name="connsiteY2" fmla="*/ 340731 h 2389149"/>
                  <a:gd name="connsiteX3" fmla="*/ 4829791 w 5319168"/>
                  <a:gd name="connsiteY3" fmla="*/ 2155728 h 2389149"/>
                  <a:gd name="connsiteX4" fmla="*/ 631244 w 5319168"/>
                  <a:gd name="connsiteY4" fmla="*/ 2163227 h 2389149"/>
                  <a:gd name="connsiteX0" fmla="*/ 716431 w 5404355"/>
                  <a:gd name="connsiteY0" fmla="*/ 2163227 h 2486204"/>
                  <a:gd name="connsiteX1" fmla="*/ 507525 w 5404355"/>
                  <a:gd name="connsiteY1" fmla="*/ 364033 h 2486204"/>
                  <a:gd name="connsiteX2" fmla="*/ 4617718 w 5404355"/>
                  <a:gd name="connsiteY2" fmla="*/ 340731 h 2486204"/>
                  <a:gd name="connsiteX3" fmla="*/ 4914978 w 5404355"/>
                  <a:gd name="connsiteY3" fmla="*/ 2155728 h 2486204"/>
                  <a:gd name="connsiteX4" fmla="*/ 716431 w 5404355"/>
                  <a:gd name="connsiteY4" fmla="*/ 2163227 h 2486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04355" h="2486204">
                    <a:moveTo>
                      <a:pt x="716431" y="2163227"/>
                    </a:moveTo>
                    <a:cubicBezTo>
                      <a:pt x="-264115" y="1622327"/>
                      <a:pt x="-142690" y="667782"/>
                      <a:pt x="507525" y="364033"/>
                    </a:cubicBezTo>
                    <a:cubicBezTo>
                      <a:pt x="1157740" y="60284"/>
                      <a:pt x="3250955" y="-263909"/>
                      <a:pt x="4617718" y="340731"/>
                    </a:cubicBezTo>
                    <a:cubicBezTo>
                      <a:pt x="5615527" y="793943"/>
                      <a:pt x="5606187" y="1841884"/>
                      <a:pt x="4914978" y="2155728"/>
                    </a:cubicBezTo>
                    <a:cubicBezTo>
                      <a:pt x="4223769" y="2469572"/>
                      <a:pt x="1696977" y="2704127"/>
                      <a:pt x="716431" y="2163227"/>
                    </a:cubicBezTo>
                    <a:close/>
                  </a:path>
                </a:pathLst>
              </a:custGeom>
              <a:solidFill>
                <a:srgbClr val="42C4E3"/>
              </a:solidFill>
              <a:ln>
                <a:noFill/>
              </a:ln>
              <a:effectLst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dirty="0"/>
              </a:p>
            </p:txBody>
          </p:sp>
          <p:sp>
            <p:nvSpPr>
              <p:cNvPr id="28" name="? bleu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07DC2C2-9110-4771-9544-5DC7D9207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1280725">
                <a:off x="5753000" y="1218291"/>
                <a:ext cx="1991629" cy="8836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3600" b="1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  <a:hlinkClick r:id="rId6" action="ppaction://hlinksldjump"/>
                  </a:rPr>
                  <a:t>Soluzione</a:t>
                </a:r>
                <a:endParaRPr lang="fr-FR" altLang="fr-FR" sz="3600" b="1" dirty="0">
                  <a:solidFill>
                    <a:schemeClr val="accent5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</p:grpSp>
      <p:pic>
        <p:nvPicPr>
          <p:cNvPr id="41999" name="Immagine 29">
            <a:extLst>
              <a:ext uri="{FF2B5EF4-FFF2-40B4-BE49-F238E27FC236}">
                <a16:creationId xmlns:a16="http://schemas.microsoft.com/office/drawing/2014/main" id="{48D256B2-33FD-4B31-A3F3-44131F368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12700"/>
            <a:ext cx="117792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/>
          <a:stretch>
            <a:fillRect/>
          </a:stretch>
        </p:blipFill>
        <p:spPr bwMode="auto">
          <a:xfrm>
            <a:off x="919163" y="-76200"/>
            <a:ext cx="11272837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0188"/>
            <a:ext cx="12080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0" y="-77097"/>
            <a:ext cx="12428393" cy="114587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pollini</a:t>
            </a: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 27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" y="583746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 rot="16200000">
            <a:off x="11583317" y="5329708"/>
            <a:ext cx="750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skeeze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Immagine 38">
            <a:extLst>
              <a:ext uri="{FF2B5EF4-FFF2-40B4-BE49-F238E27FC236}">
                <a16:creationId xmlns:a16="http://schemas.microsoft.com/office/drawing/2014/main" id="{F340CA67-2329-4E9D-A80B-E06EF5CA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718719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sser Mur Vieux - Photo gratuite sur Pixabay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31" y="-67650"/>
            <a:ext cx="11138569" cy="69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30188"/>
            <a:ext cx="1208087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-800822" y="-67650"/>
            <a:ext cx="12428393" cy="1148306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</a:t>
            </a:r>
            <a:r>
              <a:rPr kumimoji="0" lang="fr-FR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muffe</a:t>
            </a:r>
            <a:endParaRPr kumimoji="0" lang="fr-FR" sz="3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 27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84" y="5837469"/>
            <a:ext cx="76835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 rot="16200000">
            <a:off x="11053122" y="5453673"/>
            <a:ext cx="19601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1200" dirty="0">
                <a:solidFill>
                  <a:schemeClr val="bg1"/>
                </a:solidFill>
                <a:latin typeface="+mj-lt"/>
              </a:rPr>
              <a:t>© Photo gratuite sur </a:t>
            </a:r>
            <a:r>
              <a:rPr lang="fr-FR" altLang="fr-FR" sz="1200" dirty="0" err="1">
                <a:solidFill>
                  <a:schemeClr val="bg1"/>
                </a:solidFill>
                <a:latin typeface="+mj-lt"/>
              </a:rPr>
              <a:t>Pixabay</a:t>
            </a:r>
            <a:endParaRPr lang="fr-FR" altLang="fr-FR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Immagine 38">
            <a:extLst>
              <a:ext uri="{FF2B5EF4-FFF2-40B4-BE49-F238E27FC236}">
                <a16:creationId xmlns:a16="http://schemas.microsoft.com/office/drawing/2014/main" id="{D67F17BC-3491-46E4-91D9-A4E03DA18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61750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A999947F-BA4F-4BAB-9DC6-BA2FC1B4BB90}"/>
              </a:ext>
            </a:extLst>
          </p:cNvPr>
          <p:cNvSpPr/>
          <p:nvPr/>
        </p:nvSpPr>
        <p:spPr>
          <a:xfrm>
            <a:off x="1370013" y="-90488"/>
            <a:ext cx="10821987" cy="1339851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fr-FR" altLang="fr-FR" sz="3200" b="1" dirty="0">
              <a:solidFill>
                <a:srgbClr val="2F5597"/>
              </a:solidFill>
              <a:cs typeface="Calibri" panose="020F0502020204030204" pitchFamily="34" charset="0"/>
            </a:endParaRPr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C3EC1300-DD0F-4350-A1B8-A069487C752A}"/>
              </a:ext>
            </a:extLst>
          </p:cNvPr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4036" name="ZoneTexte 30">
            <a:extLst>
              <a:ext uri="{FF2B5EF4-FFF2-40B4-BE49-F238E27FC236}">
                <a16:creationId xmlns:a16="http://schemas.microsoft.com/office/drawing/2014/main" id="{229735AB-104B-4651-AD27-017491548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Espace réservé du numéro de diapositive 1">
            <a:extLst>
              <a:ext uri="{FF2B5EF4-FFF2-40B4-BE49-F238E27FC236}">
                <a16:creationId xmlns:a16="http://schemas.microsoft.com/office/drawing/2014/main" id="{9153EFF5-2C14-4F28-A7F8-09164BCFB745}"/>
              </a:ext>
            </a:extLst>
          </p:cNvPr>
          <p:cNvSpPr txBox="1">
            <a:spLocks/>
          </p:cNvSpPr>
          <p:nvPr/>
        </p:nvSpPr>
        <p:spPr bwMode="auto">
          <a:xfrm>
            <a:off x="11277600" y="6115050"/>
            <a:ext cx="914400" cy="365125"/>
          </a:xfrm>
          <a:prstGeom prst="rect">
            <a:avLst/>
          </a:prstGeom>
          <a:solidFill>
            <a:srgbClr val="42C4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M</a:t>
            </a:r>
            <a:r>
              <a:rPr lang="fr-FR" altLang="fr-FR" sz="1800" b="1" baseline="30000">
                <a:solidFill>
                  <a:schemeClr val="bg1"/>
                </a:solidFill>
              </a:rPr>
              <a:t>1</a:t>
            </a:r>
            <a:r>
              <a:rPr lang="fr-FR" altLang="fr-FR" sz="1800" b="1">
                <a:solidFill>
                  <a:srgbClr val="CFEDEF"/>
                </a:solidFill>
              </a:rPr>
              <a:t> - </a:t>
            </a:r>
            <a:fld id="{F42326B9-FAF3-46FA-834E-05DACBA13378}" type="slidenum">
              <a:rPr lang="fr-FR" altLang="fr-FR" sz="1800" b="1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1800" b="1"/>
          </a:p>
        </p:txBody>
      </p:sp>
      <p:sp>
        <p:nvSpPr>
          <p:cNvPr id="37" name="ZtxtP-TP">
            <a:extLst>
              <a:ext uri="{FF2B5EF4-FFF2-40B4-BE49-F238E27FC236}">
                <a16:creationId xmlns:a16="http://schemas.microsoft.com/office/drawing/2014/main" id="{9BDE27FF-E8BB-47FB-BDB6-F7974DFFC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686425"/>
            <a:ext cx="762000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fr-FR" sz="1200" b="1" kern="0" dirty="0">
                <a:solidFill>
                  <a:schemeClr val="bg1"/>
                </a:solidFill>
                <a:latin typeface="Corbel" panose="020B05030202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TP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43AB2-9841-469F-9B3D-CA8003EA6576}"/>
              </a:ext>
            </a:extLst>
          </p:cNvPr>
          <p:cNvSpPr/>
          <p:nvPr/>
        </p:nvSpPr>
        <p:spPr>
          <a:xfrm>
            <a:off x="1252538" y="260350"/>
            <a:ext cx="1105535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fr-FR" altLang="fr-FR" sz="30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charset="0"/>
              </a:rPr>
              <a:t>Soluzione !</a:t>
            </a:r>
          </a:p>
        </p:txBody>
      </p:sp>
      <p:sp>
        <p:nvSpPr>
          <p:cNvPr id="44040" name="ZoneTexte 30">
            <a:extLst>
              <a:ext uri="{FF2B5EF4-FFF2-40B4-BE49-F238E27FC236}">
                <a16:creationId xmlns:a16="http://schemas.microsoft.com/office/drawing/2014/main" id="{AAD71EAB-5423-437F-B31E-E191279B6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44041" name="ZoneTexte 30">
            <a:extLst>
              <a:ext uri="{FF2B5EF4-FFF2-40B4-BE49-F238E27FC236}">
                <a16:creationId xmlns:a16="http://schemas.microsoft.com/office/drawing/2014/main" id="{20C6B1BA-9D5A-4DD9-8F55-9DCAA3038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e complémentaire">
            <a:extLst>
              <a:ext uri="{FF2B5EF4-FFF2-40B4-BE49-F238E27FC236}">
                <a16:creationId xmlns:a16="http://schemas.microsoft.com/office/drawing/2014/main" id="{713DDE87-77CB-4886-BF22-525A7F0CB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4025" y="3354388"/>
            <a:ext cx="2506663" cy="2076450"/>
          </a:xfrm>
          <a:prstGeom prst="roundRect">
            <a:avLst/>
          </a:prstGeom>
          <a:solidFill>
            <a:srgbClr val="42C4E3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CONCLUSIONE 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Occorreranno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35h 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ai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24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studenti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per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utilizzare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tutto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l’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ossigeno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disponibile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un’aula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di 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96 m</a:t>
            </a:r>
            <a:r>
              <a:rPr lang="fr-FR" altLang="fr-FR" sz="2000" b="1" baseline="30000" dirty="0">
                <a:solidFill>
                  <a:srgbClr val="FF0000"/>
                </a:solidFill>
              </a:rPr>
              <a:t>3</a:t>
            </a:r>
            <a:endParaRPr lang="fr-FR" altLang="fr-FR" sz="1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e complémentaire">
            <a:extLst>
              <a:ext uri="{FF2B5EF4-FFF2-40B4-BE49-F238E27FC236}">
                <a16:creationId xmlns:a16="http://schemas.microsoft.com/office/drawing/2014/main" id="{B737BE79-74A3-496D-A516-5017C2954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0938" y="1279525"/>
            <a:ext cx="5046662" cy="2252663"/>
          </a:xfrm>
          <a:prstGeom prst="round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1600" b="1" baseline="-40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C</a:t>
            </a:r>
            <a:r>
              <a:rPr lang="fr-FR" altLang="fr-FR" sz="2000" b="1" baseline="-25000" dirty="0">
                <a:solidFill>
                  <a:srgbClr val="0F90D1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= </a:t>
            </a:r>
            <a:r>
              <a:rPr lang="fr-FR" altLang="fr-FR" sz="2000" b="1" dirty="0">
                <a:solidFill>
                  <a:schemeClr val="accent2"/>
                </a:solidFill>
              </a:rPr>
              <a:t>vol. di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 err="1">
                <a:solidFill>
                  <a:schemeClr val="accent2"/>
                </a:solidFill>
              </a:rPr>
              <a:t>consumato</a:t>
            </a:r>
            <a:r>
              <a:rPr lang="fr-FR" altLang="fr-FR" sz="2000" b="1" dirty="0">
                <a:solidFill>
                  <a:schemeClr val="accent2"/>
                </a:solidFill>
              </a:rPr>
              <a:t> / 24 pers. / min.</a:t>
            </a:r>
            <a:endParaRPr lang="fr-FR" altLang="fr-FR" sz="20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8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fr-FR" altLang="fr-FR" sz="1800" b="1" baseline="-25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inspirato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– O</a:t>
            </a:r>
            <a:r>
              <a:rPr lang="fr-FR" altLang="fr-FR" sz="1800" b="1" baseline="-25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espirato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ossia</a:t>
            </a:r>
            <a:r>
              <a:rPr lang="fr-FR" altLang="fr-FR" sz="1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002060"/>
                </a:solidFill>
                <a:cs typeface="Arial" panose="020B0604020202020204" pitchFamily="34" charset="0"/>
              </a:rPr>
              <a:t>21% - 17% =</a:t>
            </a:r>
            <a:r>
              <a:rPr lang="fr-FR" altLang="fr-FR" sz="1800" b="1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rgbClr val="002060"/>
                </a:solidFill>
                <a:cs typeface="Arial" panose="020B0604020202020204" pitchFamily="34" charset="0"/>
              </a:rPr>
              <a:t>4%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dirty="0">
                <a:solidFill>
                  <a:schemeClr val="accent5">
                    <a:lumMod val="50000"/>
                  </a:schemeClr>
                </a:solidFill>
              </a:rPr>
              <a:t>Se in 1 min., 1 persona inspira 10 L,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allora</a:t>
            </a:r>
            <a:r>
              <a:rPr lang="fr-FR" altLang="fr-FR" sz="1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24 </a:t>
            </a:r>
            <a:r>
              <a:rPr lang="fr-FR" altLang="fr-FR" sz="18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persone</a:t>
            </a:r>
            <a:r>
              <a:rPr lang="fr-FR" altLang="fr-FR" sz="1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inspirano</a:t>
            </a:r>
            <a:r>
              <a:rPr lang="fr-FR" altLang="fr-FR" sz="1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240 L d’aria/min.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fr-FR" altLang="fr-FR" sz="2000" b="1" u="sng" dirty="0" err="1">
                <a:solidFill>
                  <a:schemeClr val="accent2"/>
                </a:solidFill>
              </a:rPr>
              <a:t>calcolo</a:t>
            </a:r>
            <a:r>
              <a:rPr lang="fr-FR" altLang="fr-FR" sz="2000" b="1" u="sng" dirty="0">
                <a:solidFill>
                  <a:schemeClr val="accent2"/>
                </a:solidFill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1600" b="1" baseline="-40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C</a:t>
            </a:r>
            <a:r>
              <a:rPr lang="fr-FR" altLang="fr-FR" sz="2000" b="1" u="sng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: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(4/100) x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</a:rPr>
              <a:t>240 L </a:t>
            </a:r>
            <a:r>
              <a:rPr lang="fr-FR" altLang="fr-FR" sz="2000" b="1" dirty="0">
                <a:solidFill>
                  <a:schemeClr val="accent2"/>
                </a:solidFill>
              </a:rPr>
              <a:t>=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</a:rPr>
              <a:t>9,6 L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altLang="fr-FR" sz="2000" b="1" dirty="0">
                <a:solidFill>
                  <a:schemeClr val="accent2"/>
                </a:solidFill>
              </a:rPr>
              <a:t>d’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dirty="0">
                <a:solidFill>
                  <a:schemeClr val="accent2"/>
                </a:solidFill>
              </a:rPr>
              <a:t>/min</a:t>
            </a:r>
            <a:endParaRPr lang="fr-FR" altLang="fr-FR" sz="2000" b="1" baseline="-25000" dirty="0">
              <a:solidFill>
                <a:schemeClr val="accent2"/>
              </a:solidFill>
            </a:endParaRPr>
          </a:p>
        </p:txBody>
      </p:sp>
      <p:grpSp>
        <p:nvGrpSpPr>
          <p:cNvPr id="44044" name="Groupe 6">
            <a:extLst>
              <a:ext uri="{FF2B5EF4-FFF2-40B4-BE49-F238E27FC236}">
                <a16:creationId xmlns:a16="http://schemas.microsoft.com/office/drawing/2014/main" id="{454E5429-10B0-4589-AC08-2CF9B62D5438}"/>
              </a:ext>
            </a:extLst>
          </p:cNvPr>
          <p:cNvGrpSpPr>
            <a:grpSpLocks/>
          </p:cNvGrpSpPr>
          <p:nvPr/>
        </p:nvGrpSpPr>
        <p:grpSpPr bwMode="auto">
          <a:xfrm>
            <a:off x="11179175" y="117475"/>
            <a:ext cx="850900" cy="720725"/>
            <a:chOff x="-2481698" y="8772938"/>
            <a:chExt cx="1230699" cy="1043361"/>
          </a:xfrm>
        </p:grpSpPr>
        <p:pic>
          <p:nvPicPr>
            <p:cNvPr id="44052" name="PictoVideo">
              <a:extLst>
                <a:ext uri="{FF2B5EF4-FFF2-40B4-BE49-F238E27FC236}">
                  <a16:creationId xmlns:a16="http://schemas.microsoft.com/office/drawing/2014/main" id="{E6EEB1BA-75A6-4844-B8E4-40F7D4045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81698" y="8772938"/>
              <a:ext cx="1230699" cy="1043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ZtxtP-Video">
              <a:extLst>
                <a:ext uri="{FF2B5EF4-FFF2-40B4-BE49-F238E27FC236}">
                  <a16:creationId xmlns:a16="http://schemas.microsoft.com/office/drawing/2014/main" id="{F948F5CB-C23E-45A0-B4BD-6E5BE797AA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10010">
              <a:off x="-2366894" y="8853374"/>
              <a:ext cx="819701" cy="48950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altLang="fr-FR" sz="1600" b="1" kern="0" dirty="0">
                  <a:solidFill>
                    <a:schemeClr val="bg1"/>
                  </a:solidFill>
                  <a:latin typeface="+mn-lt"/>
                  <a:ea typeface="Chelsea Market" panose="02000000000000000000" pitchFamily="2" charset="0"/>
                  <a:cs typeface="Ebrima" panose="02000000000000000000" pitchFamily="2" charset="0"/>
                </a:rPr>
                <a:t>TP</a:t>
              </a:r>
            </a:p>
          </p:txBody>
        </p:sp>
      </p:grpSp>
      <p:sp>
        <p:nvSpPr>
          <p:cNvPr id="36" name="texte complémentaire">
            <a:extLst>
              <a:ext uri="{FF2B5EF4-FFF2-40B4-BE49-F238E27FC236}">
                <a16:creationId xmlns:a16="http://schemas.microsoft.com/office/drawing/2014/main" id="{3B190FAA-455E-43BB-94B5-0FE52397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0975" y="3365500"/>
            <a:ext cx="3878263" cy="2009775"/>
          </a:xfrm>
          <a:prstGeom prst="round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Le 24 </a:t>
            </a:r>
            <a:r>
              <a:rPr lang="fr-FR" altLang="fr-FR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persone</a:t>
            </a: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impiegheranno</a:t>
            </a: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un tempo 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per </a:t>
            </a:r>
            <a:r>
              <a:rPr lang="fr-FR" altLang="fr-FR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consumare</a:t>
            </a: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chemeClr val="accent2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1600" b="1" baseline="-40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C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800" b="1" dirty="0">
              <a:solidFill>
                <a:schemeClr val="accent2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 sz="2000" b="1" u="sng" dirty="0">
                <a:solidFill>
                  <a:srgbClr val="FF0000"/>
                </a:solidFill>
                <a:cs typeface="Arial" panose="020B0604020202020204" pitchFamily="34" charset="0"/>
              </a:rPr>
              <a:t>Calcolo 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t </a:t>
            </a: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: 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40000" dirty="0">
                <a:solidFill>
                  <a:schemeClr val="accent1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dirty="0">
                <a:solidFill>
                  <a:srgbClr val="0F90D1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fr-FR" altLang="fr-FR" sz="2000" b="1" dirty="0">
                <a:solidFill>
                  <a:srgbClr val="0F90D1"/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chemeClr val="accent2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O</a:t>
            </a:r>
            <a:r>
              <a:rPr lang="fr-FR" altLang="fr-FR" sz="1600" b="1" baseline="-40000" dirty="0">
                <a:solidFill>
                  <a:schemeClr val="accent2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baseline="-25000" dirty="0">
                <a:solidFill>
                  <a:schemeClr val="accent2"/>
                </a:solidFill>
                <a:cs typeface="Arial" panose="020B0604020202020204" pitchFamily="34" charset="0"/>
              </a:rPr>
              <a:t>C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               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=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20160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/ </a:t>
            </a:r>
            <a:r>
              <a:rPr lang="fr-FR" altLang="fr-FR" sz="2000" b="1" dirty="0">
                <a:solidFill>
                  <a:schemeClr val="accent2"/>
                </a:solidFill>
                <a:cs typeface="Arial" panose="020B0604020202020204" pitchFamily="34" charset="0"/>
              </a:rPr>
              <a:t>9,6</a:t>
            </a:r>
            <a:endParaRPr lang="fr-FR" altLang="fr-FR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          </a:t>
            </a:r>
            <a:r>
              <a:rPr lang="fr-FR" altLang="fr-FR" sz="2000" b="1" dirty="0">
                <a:solidFill>
                  <a:srgbClr val="FF0000"/>
                </a:solidFill>
                <a:cs typeface="Arial" panose="020B0604020202020204" pitchFamily="34" charset="0"/>
              </a:rPr>
              <a:t> t  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= 2100 min </a:t>
            </a:r>
            <a:r>
              <a:rPr lang="fr-FR" altLang="fr-FR" sz="2000" b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ossia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2400" b="1" dirty="0">
                <a:solidFill>
                  <a:srgbClr val="FF0000"/>
                </a:solidFill>
                <a:cs typeface="Arial" panose="020B0604020202020204" pitchFamily="34" charset="0"/>
              </a:rPr>
              <a:t>35h</a:t>
            </a:r>
            <a:r>
              <a:rPr lang="fr-FR" altLang="fr-FR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</a:t>
            </a:r>
            <a:endParaRPr lang="sv-SE" altLang="fr-FR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texte complémentaire">
            <a:extLst>
              <a:ext uri="{FF2B5EF4-FFF2-40B4-BE49-F238E27FC236}">
                <a16:creationId xmlns:a16="http://schemas.microsoft.com/office/drawing/2014/main" id="{D06F305D-A2B5-4C10-AE89-757E26E0A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408363"/>
            <a:ext cx="3703638" cy="16002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V</a:t>
            </a:r>
            <a:r>
              <a:rPr lang="fr-FR" altLang="fr-FR" sz="24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40000" dirty="0">
                <a:solidFill>
                  <a:schemeClr val="accent1"/>
                </a:solidFill>
                <a:cs typeface="Arial" panose="020B0604020202020204" pitchFamily="34" charset="0"/>
              </a:rPr>
              <a:t>2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 = volume di O</a:t>
            </a:r>
            <a:r>
              <a:rPr lang="fr-FR" altLang="fr-FR" sz="20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2 </a:t>
            </a:r>
            <a:r>
              <a:rPr lang="fr-FR" altLang="fr-FR" sz="2000" b="1" dirty="0" err="1">
                <a:solidFill>
                  <a:schemeClr val="accent1"/>
                </a:solidFill>
                <a:cs typeface="Arial" panose="020B0604020202020204" pitchFamily="34" charset="0"/>
              </a:rPr>
              <a:t>disponibile</a:t>
            </a:r>
            <a:endParaRPr lang="fr-FR" altLang="fr-FR" sz="200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 sz="2000" b="1" u="sng" dirty="0">
                <a:solidFill>
                  <a:schemeClr val="accent1"/>
                </a:solidFill>
                <a:cs typeface="Arial" panose="020B0604020202020204" pitchFamily="34" charset="0"/>
              </a:rPr>
              <a:t>Calcolo 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40000" dirty="0">
                <a:solidFill>
                  <a:schemeClr val="accent1"/>
                </a:solidFill>
                <a:cs typeface="Arial" panose="020B0604020202020204" pitchFamily="34" charset="0"/>
              </a:rPr>
              <a:t>2 </a:t>
            </a:r>
            <a:r>
              <a:rPr lang="pt-B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: </a:t>
            </a:r>
            <a:r>
              <a:rPr lang="pt-B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21% di </a:t>
            </a:r>
            <a:r>
              <a:rPr lang="pt-BR" altLang="fr-FR" sz="2000" b="1" dirty="0">
                <a:solidFill>
                  <a:schemeClr val="accent6"/>
                </a:solidFill>
                <a:cs typeface="Arial" panose="020B0604020202020204" pitchFamily="34" charset="0"/>
              </a:rPr>
              <a:t>V</a:t>
            </a:r>
            <a:r>
              <a:rPr lang="pt-BR" altLang="fr-FR" sz="2000" b="1" baseline="-25000" dirty="0">
                <a:solidFill>
                  <a:schemeClr val="accent6"/>
                </a:solidFill>
                <a:cs typeface="Arial" panose="020B0604020202020204" pitchFamily="34" charset="0"/>
              </a:rPr>
              <a:t>A</a:t>
            </a:r>
            <a:r>
              <a:rPr lang="pt-B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                    = (21/100) x </a:t>
            </a:r>
            <a:r>
              <a:rPr lang="pt-BR" altLang="fr-FR" sz="2000" b="1" dirty="0">
                <a:solidFill>
                  <a:schemeClr val="accent6"/>
                </a:solidFill>
                <a:cs typeface="Arial" panose="020B0604020202020204" pitchFamily="34" charset="0"/>
              </a:rPr>
              <a:t>96 000</a:t>
            </a:r>
            <a:r>
              <a:rPr lang="fr-FR" altLang="fr-FR" sz="2000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             </a:t>
            </a:r>
            <a:r>
              <a:rPr lang="fr-F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V</a:t>
            </a:r>
            <a:r>
              <a:rPr lang="fr-FR" altLang="fr-FR" sz="2000" b="1" baseline="-25000" dirty="0">
                <a:solidFill>
                  <a:schemeClr val="accent1"/>
                </a:solidFill>
                <a:cs typeface="Arial" panose="020B0604020202020204" pitchFamily="34" charset="0"/>
              </a:rPr>
              <a:t>O</a:t>
            </a:r>
            <a:r>
              <a:rPr lang="fr-FR" altLang="fr-FR" sz="2000" b="1" baseline="-40000" dirty="0">
                <a:solidFill>
                  <a:schemeClr val="accent1"/>
                </a:solidFill>
                <a:cs typeface="Arial" panose="020B0604020202020204" pitchFamily="34" charset="0"/>
              </a:rPr>
              <a:t>2 </a:t>
            </a:r>
            <a:r>
              <a:rPr lang="pt-B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=</a:t>
            </a:r>
            <a:r>
              <a:rPr lang="pt-BR" altLang="fr-FR" sz="20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pt-BR" altLang="fr-FR" sz="2000" b="1" dirty="0">
                <a:solidFill>
                  <a:schemeClr val="accent1"/>
                </a:solidFill>
                <a:cs typeface="Arial" panose="020B0604020202020204" pitchFamily="34" charset="0"/>
              </a:rPr>
              <a:t>20 160 L</a:t>
            </a:r>
            <a:endParaRPr lang="fr-FR" altLang="fr-FR" sz="2000" b="1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A150DCF-48DD-471C-A214-147C713D5C47}"/>
              </a:ext>
            </a:extLst>
          </p:cNvPr>
          <p:cNvGrpSpPr>
            <a:grpSpLocks/>
          </p:cNvGrpSpPr>
          <p:nvPr/>
        </p:nvGrpSpPr>
        <p:grpSpPr bwMode="auto">
          <a:xfrm>
            <a:off x="1531938" y="1279525"/>
            <a:ext cx="4591050" cy="1974850"/>
            <a:chOff x="1466472" y="1077412"/>
            <a:chExt cx="4590723" cy="1975009"/>
          </a:xfrm>
        </p:grpSpPr>
        <p:sp>
          <p:nvSpPr>
            <p:cNvPr id="18" name="texte complémentaire">
              <a:extLst>
                <a:ext uri="{FF2B5EF4-FFF2-40B4-BE49-F238E27FC236}">
                  <a16:creationId xmlns:a16="http://schemas.microsoft.com/office/drawing/2014/main" id="{25E25045-1019-4E3F-9AD2-DEB143025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472" y="1077412"/>
              <a:ext cx="4590723" cy="1975009"/>
            </a:xfrm>
            <a:prstGeom prst="roundRect">
              <a:avLst/>
            </a:prstGeom>
            <a:noFill/>
            <a:ln w="12700">
              <a:solidFill>
                <a:schemeClr val="accent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pt-B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V</a:t>
              </a:r>
              <a:r>
                <a:rPr lang="pt-BR" altLang="fr-FR" sz="2000" b="1" baseline="-25000" dirty="0">
                  <a:solidFill>
                    <a:schemeClr val="accent6"/>
                  </a:solidFill>
                  <a:cs typeface="Arial" panose="020B0604020202020204" pitchFamily="34" charset="0"/>
                </a:rPr>
                <a:t>A</a:t>
              </a:r>
              <a:r>
                <a:rPr lang="fr-F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 = volume d’aria </a:t>
              </a:r>
              <a:r>
                <a:rPr lang="fr-FR" altLang="fr-FR" sz="2000" b="1" dirty="0" err="1">
                  <a:solidFill>
                    <a:schemeClr val="accent6"/>
                  </a:solidFill>
                  <a:cs typeface="Arial" panose="020B0604020202020204" pitchFamily="34" charset="0"/>
                </a:rPr>
                <a:t>disponibile</a:t>
              </a:r>
              <a:r>
                <a:rPr lang="fr-F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fr-FR" altLang="fr-FR" sz="1800" dirty="0">
                  <a:solidFill>
                    <a:srgbClr val="002060"/>
                  </a:solidFill>
                  <a:cs typeface="Arial" panose="020B0604020202020204" pitchFamily="34" charset="0"/>
                </a:rPr>
                <a:t>(</a:t>
              </a:r>
              <a:r>
                <a:rPr lang="fr-FR" altLang="fr-FR" sz="18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corrisponde</a:t>
              </a:r>
              <a:r>
                <a:rPr lang="fr-FR" altLang="fr-FR" sz="1800" dirty="0">
                  <a:solidFill>
                    <a:srgbClr val="002060"/>
                  </a:solidFill>
                  <a:cs typeface="Arial" panose="020B0604020202020204" pitchFamily="34" charset="0"/>
                </a:rPr>
                <a:t> al volume </a:t>
              </a:r>
              <a:r>
                <a:rPr lang="fr-FR" altLang="fr-FR" sz="1800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dell’aula</a:t>
              </a:r>
              <a:r>
                <a:rPr lang="fr-FR" altLang="fr-FR" sz="1800" dirty="0">
                  <a:solidFill>
                    <a:srgbClr val="002060"/>
                  </a:solidFill>
                  <a:cs typeface="Arial" panose="020B0604020202020204" pitchFamily="34" charset="0"/>
                </a:rPr>
                <a:t>)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endParaRPr lang="fr-FR" altLang="fr-FR" sz="8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pt-BR" altLang="fr-FR" sz="2000" b="1" u="sng" dirty="0">
                  <a:solidFill>
                    <a:schemeClr val="accent6"/>
                  </a:solidFill>
                  <a:cs typeface="Arial" panose="020B0604020202020204" pitchFamily="34" charset="0"/>
                </a:rPr>
                <a:t>Calcolo </a:t>
              </a:r>
              <a:r>
                <a:rPr lang="pt-B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V</a:t>
              </a:r>
              <a:r>
                <a:rPr lang="pt-BR" altLang="fr-FR" sz="2000" b="1" baseline="-25000" dirty="0">
                  <a:solidFill>
                    <a:schemeClr val="accent6"/>
                  </a:solidFill>
                  <a:cs typeface="Arial" panose="020B0604020202020204" pitchFamily="34" charset="0"/>
                </a:rPr>
                <a:t>A</a:t>
              </a:r>
              <a:r>
                <a:rPr lang="pt-B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 :  </a:t>
              </a:r>
              <a:r>
                <a:rPr lang="pt-B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S x h = 40 x 2,4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pt-B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                             = 96 m</a:t>
              </a:r>
              <a:r>
                <a:rPr lang="fr-FR" altLang="fr-FR" sz="2000" b="1" baseline="30000" dirty="0">
                  <a:solidFill>
                    <a:srgbClr val="002060"/>
                  </a:solidFill>
                </a:rPr>
                <a:t>3</a:t>
              </a:r>
              <a:r>
                <a:rPr lang="fr-F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pt-BR" altLang="fr-FR" sz="20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                       </a:t>
              </a:r>
              <a:r>
                <a:rPr lang="pt-B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V</a:t>
              </a:r>
              <a:r>
                <a:rPr lang="pt-BR" altLang="fr-FR" sz="2000" b="1" baseline="-25000" dirty="0">
                  <a:solidFill>
                    <a:schemeClr val="accent6"/>
                  </a:solidFill>
                  <a:cs typeface="Arial" panose="020B0604020202020204" pitchFamily="34" charset="0"/>
                </a:rPr>
                <a:t>A</a:t>
              </a:r>
              <a:r>
                <a:rPr lang="pt-BR" altLang="fr-FR" sz="24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 </a:t>
              </a:r>
              <a:r>
                <a:rPr lang="pt-BR" altLang="fr-FR" sz="2000" b="1" dirty="0">
                  <a:solidFill>
                    <a:schemeClr val="accent6"/>
                  </a:solidFill>
                  <a:cs typeface="Arial" panose="020B0604020202020204" pitchFamily="34" charset="0"/>
                </a:rPr>
                <a:t>= 96 000 L</a:t>
              </a:r>
              <a:endParaRPr lang="fr-FR" altLang="fr-FR" sz="2000" b="1" dirty="0">
                <a:solidFill>
                  <a:schemeClr val="accent6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Rectangle à coins arrondis 4">
              <a:extLst>
                <a:ext uri="{FF2B5EF4-FFF2-40B4-BE49-F238E27FC236}">
                  <a16:creationId xmlns:a16="http://schemas.microsoft.com/office/drawing/2014/main" id="{FDBD2381-09A0-4A27-9688-930CB5E1356C}"/>
                </a:ext>
              </a:extLst>
            </p:cNvPr>
            <p:cNvSpPr/>
            <p:nvPr/>
          </p:nvSpPr>
          <p:spPr>
            <a:xfrm>
              <a:off x="4399963" y="1907742"/>
              <a:ext cx="1593736" cy="102243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altLang="fr-FR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Nota:</a:t>
              </a:r>
            </a:p>
            <a:p>
              <a:pPr algn="ctr">
                <a:defRPr/>
              </a:pPr>
              <a:r>
                <a:rPr lang="fr-FR" altLang="fr-FR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1m</a:t>
              </a:r>
              <a:r>
                <a:rPr lang="fr-FR" altLang="fr-FR" b="1" baseline="30000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3</a:t>
              </a:r>
              <a:r>
                <a:rPr lang="fr-FR" altLang="fr-FR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 = </a:t>
              </a:r>
            </a:p>
            <a:p>
              <a:pPr algn="ctr">
                <a:defRPr/>
              </a:pPr>
              <a:r>
                <a:rPr lang="fr-FR" altLang="fr-FR" b="1" dirty="0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1 000 L di aria</a:t>
              </a:r>
            </a:p>
          </p:txBody>
        </p:sp>
      </p:grpSp>
      <p:sp>
        <p:nvSpPr>
          <p:cNvPr id="40" name="texte complémentaire">
            <a:extLst>
              <a:ext uri="{FF2B5EF4-FFF2-40B4-BE49-F238E27FC236}">
                <a16:creationId xmlns:a16="http://schemas.microsoft.com/office/drawing/2014/main" id="{A870E0BC-6859-48D5-961F-18EA2C353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5756275"/>
            <a:ext cx="9548812" cy="714375"/>
          </a:xfrm>
          <a:prstGeom prst="roundRect">
            <a:avLst/>
          </a:prstGeom>
          <a:solidFill>
            <a:srgbClr val="42C4E3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MA ATTENZIONE !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Sapendo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che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una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persona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sviene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se si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trova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in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uno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spazio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dove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c’è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meno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del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10% d’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fr-FR" altLang="fr-FR" sz="1800" b="1" baseline="-25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2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, gli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</a:rPr>
              <a:t>studenti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</a:rPr>
              <a:t>perderebbero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 i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</a:rPr>
              <a:t>sensi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 molto prima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</a:rPr>
              <a:t>che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altLang="fr-FR" sz="1800" b="1" dirty="0" err="1">
                <a:solidFill>
                  <a:schemeClr val="accent5">
                    <a:lumMod val="75000"/>
                  </a:schemeClr>
                </a:solidFill>
              </a:rPr>
              <a:t>trascorrano</a:t>
            </a:r>
            <a:r>
              <a:rPr lang="fr-FR" altLang="fr-FR" sz="1800" b="1" dirty="0">
                <a:solidFill>
                  <a:schemeClr val="accent5">
                    <a:lumMod val="75000"/>
                  </a:schemeClr>
                </a:solidFill>
              </a:rPr>
              <a:t>  35h!</a:t>
            </a:r>
          </a:p>
        </p:txBody>
      </p:sp>
      <p:pic>
        <p:nvPicPr>
          <p:cNvPr id="44049" name="Immagine 22">
            <a:extLst>
              <a:ext uri="{FF2B5EF4-FFF2-40B4-BE49-F238E27FC236}">
                <a16:creationId xmlns:a16="http://schemas.microsoft.com/office/drawing/2014/main" id="{F1EAA4C3-5B93-44F3-8753-78EC6AC27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-12700"/>
            <a:ext cx="1177925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6" grpId="0" animBg="1"/>
      <p:bldP spid="34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24" y="180106"/>
            <a:ext cx="9698082" cy="6858000"/>
          </a:xfrm>
          <a:prstGeom prst="rect">
            <a:avLst/>
          </a:prstGeom>
        </p:spPr>
      </p:pic>
      <p:sp>
        <p:nvSpPr>
          <p:cNvPr id="9219" name="Espace réservé du numéro de diapositive 1"/>
          <p:cNvSpPr>
            <a:spLocks noGrp="1"/>
          </p:cNvSpPr>
          <p:nvPr>
            <p:ph type="sldNum" sz="quarter" idx="11"/>
          </p:nvPr>
        </p:nvSpPr>
        <p:spPr bwMode="auto">
          <a:xfrm>
            <a:off x="11285538" y="6102350"/>
            <a:ext cx="914400" cy="365125"/>
          </a:xfrm>
          <a:solidFill>
            <a:schemeClr val="accent4">
              <a:lumMod val="75000"/>
            </a:schemeClr>
          </a:solidFill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lang="fr-FR" altLang="fr-FR" sz="18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</a:rPr>
              <a:t>7</a:t>
            </a:r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678386" y="180106"/>
            <a:ext cx="5521552" cy="124443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Le cause </a:t>
            </a:r>
            <a:r>
              <a:rPr lang="fr-FR" altLang="fr-FR" sz="3600" b="1" dirty="0" err="1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dell’inquinamento</a:t>
            </a:r>
            <a:r>
              <a:rPr lang="fr-FR" altLang="fr-FR" sz="3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charset="0"/>
              </a:rPr>
              <a:t> indoor</a:t>
            </a:r>
          </a:p>
        </p:txBody>
      </p:sp>
      <p:pic>
        <p:nvPicPr>
          <p:cNvPr id="6" name="Immagine 38">
            <a:extLst>
              <a:ext uri="{FF2B5EF4-FFF2-40B4-BE49-F238E27FC236}">
                <a16:creationId xmlns:a16="http://schemas.microsoft.com/office/drawing/2014/main" id="{1446B82D-441C-437D-857F-6A4269A8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0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g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252" y="1035221"/>
            <a:ext cx="1235951" cy="120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 2"/>
          <p:cNvSpPr/>
          <p:nvPr/>
        </p:nvSpPr>
        <p:spPr>
          <a:xfrm>
            <a:off x="-382385" y="-12700"/>
            <a:ext cx="12574385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464" name="PictoVide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765550"/>
            <a:ext cx="7445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ZtxtP-Info"/>
          <p:cNvSpPr txBox="1">
            <a:spLocks noChangeArrowheads="1"/>
          </p:cNvSpPr>
          <p:nvPr/>
        </p:nvSpPr>
        <p:spPr bwMode="auto">
          <a:xfrm>
            <a:off x="106363" y="2293938"/>
            <a:ext cx="108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INFO</a:t>
            </a:r>
          </a:p>
        </p:txBody>
      </p:sp>
      <p:sp>
        <p:nvSpPr>
          <p:cNvPr id="36" name="ZtxtP-Video"/>
          <p:cNvSpPr txBox="1">
            <a:spLocks noChangeArrowheads="1"/>
          </p:cNvSpPr>
          <p:nvPr/>
        </p:nvSpPr>
        <p:spPr bwMode="auto">
          <a:xfrm>
            <a:off x="139700" y="4341813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VIDEO</a:t>
            </a:r>
          </a:p>
        </p:txBody>
      </p:sp>
      <p:pic>
        <p:nvPicPr>
          <p:cNvPr id="19467" name="PictoGuid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762250"/>
            <a:ext cx="7397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txtP-Guide"/>
          <p:cNvSpPr txBox="1">
            <a:spLocks noChangeArrowheads="1"/>
          </p:cNvSpPr>
          <p:nvPr/>
        </p:nvSpPr>
        <p:spPr bwMode="auto">
          <a:xfrm>
            <a:off x="128588" y="3341688"/>
            <a:ext cx="10842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Verdana" panose="020B0604030504040204" pitchFamily="34" charset="0"/>
              </a:rPr>
              <a:t>GUIDA</a:t>
            </a:r>
          </a:p>
        </p:txBody>
      </p:sp>
      <p:sp>
        <p:nvSpPr>
          <p:cNvPr id="39" name="ZtxtP-Video"/>
          <p:cNvSpPr txBox="1">
            <a:spLocks noChangeArrowheads="1"/>
          </p:cNvSpPr>
          <p:nvPr/>
        </p:nvSpPr>
        <p:spPr bwMode="auto">
          <a:xfrm>
            <a:off x="136525" y="532288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helsea Market" panose="02000000000000000000" pitchFamily="2" charset="0"/>
                <a:ea typeface="Chelsea Market" panose="02000000000000000000" pitchFamily="2" charset="0"/>
                <a:cs typeface="Ebrima" panose="02000000000000000000" pitchFamily="2" charset="0"/>
              </a:rPr>
              <a:t>ES</a:t>
            </a:r>
          </a:p>
        </p:txBody>
      </p:sp>
      <p:pic>
        <p:nvPicPr>
          <p:cNvPr id="19470" name="Imag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04975"/>
            <a:ext cx="7794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oVide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59325"/>
            <a:ext cx="711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2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3" name="Rectangle 1"/>
          <p:cNvSpPr>
            <a:spLocks noChangeArrowheads="1"/>
          </p:cNvSpPr>
          <p:nvPr/>
        </p:nvSpPr>
        <p:spPr bwMode="auto">
          <a:xfrm>
            <a:off x="5413375" y="2111375"/>
            <a:ext cx="609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19474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75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4033" y="33882"/>
            <a:ext cx="83899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000" b="1" dirty="0">
                <a:solidFill>
                  <a:schemeClr val="bg1"/>
                </a:solidFill>
              </a:rPr>
              <a:t>Che </a:t>
            </a:r>
            <a:r>
              <a:rPr lang="fr-FR" altLang="fr-FR" sz="3000" b="1" dirty="0" err="1">
                <a:solidFill>
                  <a:schemeClr val="bg1"/>
                </a:solidFill>
              </a:rPr>
              <a:t>cos’è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che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inquina</a:t>
            </a:r>
            <a:r>
              <a:rPr lang="fr-FR" altLang="fr-FR" sz="3000" b="1" dirty="0">
                <a:solidFill>
                  <a:schemeClr val="bg1"/>
                </a:solidFill>
              </a:rPr>
              <a:t> l’aria </a:t>
            </a:r>
            <a:r>
              <a:rPr lang="fr-FR" altLang="fr-FR" sz="3000" b="1" dirty="0" err="1">
                <a:solidFill>
                  <a:schemeClr val="bg1"/>
                </a:solidFill>
              </a:rPr>
              <a:t>negli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ambienti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interni</a:t>
            </a:r>
            <a:r>
              <a:rPr lang="fr-FR" altLang="fr-FR" sz="3000" b="1" dirty="0">
                <a:solidFill>
                  <a:schemeClr val="bg1"/>
                </a:solidFill>
              </a:rPr>
              <a:t> ? 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7751945" y="1553254"/>
            <a:ext cx="2752725" cy="2366555"/>
            <a:chOff x="7614740" y="1943672"/>
            <a:chExt cx="2753127" cy="2367590"/>
          </a:xfrm>
        </p:grpSpPr>
        <p:sp>
          <p:nvSpPr>
            <p:cNvPr id="31" name="Txt1"/>
            <p:cNvSpPr>
              <a:spLocks noChangeArrowheads="1"/>
            </p:cNvSpPr>
            <p:nvPr/>
          </p:nvSpPr>
          <p:spPr bwMode="auto">
            <a:xfrm>
              <a:off x="7614740" y="3202781"/>
              <a:ext cx="2753127" cy="110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Le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sostanze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inquinanti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prodotte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da chi è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all’interno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32" name="Img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740" y="1943672"/>
              <a:ext cx="1839750" cy="130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Img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812" y="2157412"/>
              <a:ext cx="1043406" cy="1045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7493141" y="3977635"/>
            <a:ext cx="3810989" cy="2431324"/>
            <a:chOff x="6992024" y="4202113"/>
            <a:chExt cx="3823864" cy="2509710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586" y="4202113"/>
              <a:ext cx="2557720" cy="1642837"/>
            </a:xfrm>
            <a:prstGeom prst="rect">
              <a:avLst/>
            </a:prstGeom>
          </p:spPr>
        </p:pic>
        <p:sp>
          <p:nvSpPr>
            <p:cNvPr id="37" name="Txt1"/>
            <p:cNvSpPr>
              <a:spLocks noChangeArrowheads="1"/>
            </p:cNvSpPr>
            <p:nvPr/>
          </p:nvSpPr>
          <p:spPr bwMode="auto">
            <a:xfrm>
              <a:off x="6992024" y="5917575"/>
              <a:ext cx="3823864" cy="79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Le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sostanze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inquinanti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presenti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nel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sottosuolo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949628" y="4256792"/>
            <a:ext cx="4057599" cy="2396630"/>
            <a:chOff x="1949628" y="4292417"/>
            <a:chExt cx="4057599" cy="2396630"/>
          </a:xfrm>
        </p:grpSpPr>
        <p:pic>
          <p:nvPicPr>
            <p:cNvPr id="40" name="Img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52651" y="4292417"/>
              <a:ext cx="1746210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xt1"/>
            <p:cNvSpPr>
              <a:spLocks noChangeArrowheads="1"/>
            </p:cNvSpPr>
            <p:nvPr/>
          </p:nvSpPr>
          <p:spPr bwMode="auto">
            <a:xfrm>
              <a:off x="1949628" y="5919606"/>
              <a:ext cx="4057599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I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materiali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con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cui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è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stato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costruito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l’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edificio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43" name="Num1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20" y="1902940"/>
            <a:ext cx="1185225" cy="146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Num1"/>
          <p:cNvPicPr>
            <a:picLocks noChangeAspect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26" y="4390463"/>
            <a:ext cx="1136368" cy="140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Num1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669" y="4272254"/>
            <a:ext cx="1217118" cy="15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2576078" y="1335492"/>
            <a:ext cx="3365857" cy="2829579"/>
            <a:chOff x="2540889" y="1527523"/>
            <a:chExt cx="3365857" cy="2829579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889" y="1527523"/>
              <a:ext cx="3365857" cy="1788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xt1"/>
            <p:cNvSpPr>
              <a:spLocks noChangeArrowheads="1"/>
            </p:cNvSpPr>
            <p:nvPr/>
          </p:nvSpPr>
          <p:spPr bwMode="auto">
            <a:xfrm>
              <a:off x="2771651" y="3249106"/>
              <a:ext cx="2679559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Le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sostanze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inquinanti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presenti</a:t>
              </a:r>
              <a:r>
                <a:rPr lang="fr-FR" altLang="fr-FR" sz="2200" b="1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fr-FR" altLang="fr-FR" sz="2200" b="1" dirty="0" err="1">
                  <a:solidFill>
                    <a:schemeClr val="accent4">
                      <a:lumMod val="75000"/>
                    </a:schemeClr>
                  </a:solidFill>
                </a:rPr>
                <a:t>all’esterno</a:t>
              </a:r>
              <a:endParaRPr lang="fr-FR" altLang="fr-FR" sz="22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42" name="Num1"/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90" y="1898695"/>
            <a:ext cx="1196790" cy="147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6363" y="6483350"/>
            <a:ext cx="1061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Ex-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occ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-bât-sol</a:t>
            </a:r>
          </a:p>
        </p:txBody>
      </p:sp>
      <p:pic>
        <p:nvPicPr>
          <p:cNvPr id="46" name="Immagine 38">
            <a:extLst>
              <a:ext uri="{FF2B5EF4-FFF2-40B4-BE49-F238E27FC236}">
                <a16:creationId xmlns:a16="http://schemas.microsoft.com/office/drawing/2014/main" id="{52680942-535E-4C1F-9FCB-05F8923B5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4630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polle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626" y="4800071"/>
            <a:ext cx="1415815" cy="130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image incendi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978" y="4367356"/>
            <a:ext cx="1584150" cy="161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image volca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9"/>
          <a:stretch>
            <a:fillRect/>
          </a:stretch>
        </p:blipFill>
        <p:spPr bwMode="auto">
          <a:xfrm>
            <a:off x="8183221" y="3853877"/>
            <a:ext cx="1755968" cy="219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2"/>
          <p:cNvSpPr/>
          <p:nvPr/>
        </p:nvSpPr>
        <p:spPr>
          <a:xfrm>
            <a:off x="-11113" y="-12700"/>
            <a:ext cx="12203113" cy="1368970"/>
          </a:xfrm>
          <a:custGeom>
            <a:avLst/>
            <a:gdLst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321256 w 11321256"/>
              <a:gd name="connsiteY2" fmla="*/ 798897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798897"/>
              <a:gd name="connsiteX1" fmla="*/ 11321256 w 11321256"/>
              <a:gd name="connsiteY1" fmla="*/ 0 h 798897"/>
              <a:gd name="connsiteX2" fmla="*/ 11299484 w 11321256"/>
              <a:gd name="connsiteY2" fmla="*/ 461440 h 798897"/>
              <a:gd name="connsiteX3" fmla="*/ 0 w 11321256"/>
              <a:gd name="connsiteY3" fmla="*/ 798897 h 798897"/>
              <a:gd name="connsiteX4" fmla="*/ 0 w 11321256"/>
              <a:gd name="connsiteY4" fmla="*/ 0 h 798897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299484 w 11321256"/>
              <a:gd name="connsiteY2" fmla="*/ 461440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190783"/>
              <a:gd name="connsiteX1" fmla="*/ 11321256 w 11321256"/>
              <a:gd name="connsiteY1" fmla="*/ 0 h 1190783"/>
              <a:gd name="connsiteX2" fmla="*/ 11310370 w 11321256"/>
              <a:gd name="connsiteY2" fmla="*/ 896869 h 1190783"/>
              <a:gd name="connsiteX3" fmla="*/ 0 w 11321256"/>
              <a:gd name="connsiteY3" fmla="*/ 1190783 h 1190783"/>
              <a:gd name="connsiteX4" fmla="*/ 0 w 11321256"/>
              <a:gd name="connsiteY4" fmla="*/ 0 h 1190783"/>
              <a:gd name="connsiteX0" fmla="*/ 0 w 11321256"/>
              <a:gd name="connsiteY0" fmla="*/ 0 h 1343183"/>
              <a:gd name="connsiteX1" fmla="*/ 11321256 w 11321256"/>
              <a:gd name="connsiteY1" fmla="*/ 0 h 1343183"/>
              <a:gd name="connsiteX2" fmla="*/ 11310370 w 11321256"/>
              <a:gd name="connsiteY2" fmla="*/ 896869 h 1343183"/>
              <a:gd name="connsiteX3" fmla="*/ 65314 w 11321256"/>
              <a:gd name="connsiteY3" fmla="*/ 1343183 h 1343183"/>
              <a:gd name="connsiteX4" fmla="*/ 0 w 11321256"/>
              <a:gd name="connsiteY4" fmla="*/ 0 h 1343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1256" h="1343183">
                <a:moveTo>
                  <a:pt x="0" y="0"/>
                </a:moveTo>
                <a:lnTo>
                  <a:pt x="11321256" y="0"/>
                </a:lnTo>
                <a:lnTo>
                  <a:pt x="11310370" y="896869"/>
                </a:lnTo>
                <a:lnTo>
                  <a:pt x="65314" y="13431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01600" dist="25400" dir="414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138005" y="58244"/>
            <a:ext cx="89882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000" b="1" dirty="0">
                <a:solidFill>
                  <a:schemeClr val="bg1"/>
                </a:solidFill>
              </a:rPr>
              <a:t>Quali sono le </a:t>
            </a:r>
            <a:r>
              <a:rPr lang="fr-FR" altLang="fr-FR" sz="3000" b="1" dirty="0" err="1">
                <a:solidFill>
                  <a:schemeClr val="bg1"/>
                </a:solidFill>
              </a:rPr>
              <a:t>principali</a:t>
            </a:r>
            <a:r>
              <a:rPr lang="fr-FR" altLang="fr-FR" sz="3000" b="1" dirty="0">
                <a:solidFill>
                  <a:schemeClr val="bg1"/>
                </a:solidFill>
              </a:rPr>
              <a:t> cause </a:t>
            </a:r>
            <a:r>
              <a:rPr lang="fr-FR" altLang="fr-FR" sz="3000" b="1" dirty="0" err="1">
                <a:solidFill>
                  <a:schemeClr val="bg1"/>
                </a:solidFill>
              </a:rPr>
              <a:t>dell’inquinamento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dell’aria</a:t>
            </a:r>
            <a:r>
              <a:rPr lang="fr-FR" altLang="fr-FR" sz="3000" b="1" dirty="0">
                <a:solidFill>
                  <a:schemeClr val="bg1"/>
                </a:solidFill>
              </a:rPr>
              <a:t> </a:t>
            </a:r>
            <a:r>
              <a:rPr lang="fr-FR" altLang="fr-FR" sz="3000" b="1" dirty="0" err="1">
                <a:solidFill>
                  <a:schemeClr val="bg1"/>
                </a:solidFill>
              </a:rPr>
              <a:t>esterna</a:t>
            </a:r>
            <a:r>
              <a:rPr lang="fr-FR" altLang="fr-FR" sz="3000" b="1" dirty="0">
                <a:solidFill>
                  <a:schemeClr val="bg1"/>
                </a:solidFill>
              </a:rPr>
              <a:t> (</a:t>
            </a:r>
            <a:r>
              <a:rPr lang="fr-FR" altLang="fr-FR" sz="3000" b="1" dirty="0" err="1">
                <a:solidFill>
                  <a:schemeClr val="bg1"/>
                </a:solidFill>
              </a:rPr>
              <a:t>outdoor</a:t>
            </a:r>
            <a:r>
              <a:rPr lang="fr-FR" altLang="fr-FR" sz="3000" b="1" dirty="0">
                <a:solidFill>
                  <a:schemeClr val="bg1"/>
                </a:solidFill>
              </a:rPr>
              <a:t>)?</a:t>
            </a:r>
            <a:endParaRPr kumimoji="0" lang="fr-FR" sz="3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pSp>
        <p:nvGrpSpPr>
          <p:cNvPr id="12" name="Groupe 11"/>
          <p:cNvGrpSpPr>
            <a:grpSpLocks/>
          </p:cNvGrpSpPr>
          <p:nvPr/>
        </p:nvGrpSpPr>
        <p:grpSpPr bwMode="auto">
          <a:xfrm>
            <a:off x="1700254" y="1979069"/>
            <a:ext cx="2573962" cy="2003919"/>
            <a:chOff x="2241886" y="1858798"/>
            <a:chExt cx="2574000" cy="2004047"/>
          </a:xfrm>
        </p:grpSpPr>
        <p:grpSp>
          <p:nvGrpSpPr>
            <p:cNvPr id="30764" name="Groupe Volcans"/>
            <p:cNvGrpSpPr>
              <a:grpSpLocks/>
            </p:cNvGrpSpPr>
            <p:nvPr/>
          </p:nvGrpSpPr>
          <p:grpSpPr bwMode="auto">
            <a:xfrm>
              <a:off x="2241886" y="1858798"/>
              <a:ext cx="2372917" cy="1986764"/>
              <a:chOff x="2327398" y="1435860"/>
              <a:chExt cx="2372797" cy="1986816"/>
            </a:xfrm>
          </p:grpSpPr>
          <p:pic>
            <p:nvPicPr>
              <p:cNvPr id="30766" name="image volcans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7398" y="1435860"/>
                <a:ext cx="2372797" cy="1977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988" name="texte volcans"/>
              <p:cNvSpPr>
                <a:spLocks noChangeArrowheads="1"/>
              </p:cNvSpPr>
              <p:nvPr/>
            </p:nvSpPr>
            <p:spPr bwMode="auto">
              <a:xfrm>
                <a:off x="2598851" y="2991750"/>
                <a:ext cx="1338973" cy="4309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200" b="1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I </a:t>
                </a:r>
                <a:r>
                  <a:rPr lang="fr-FR" altLang="fr-FR" sz="2200" b="1" dirty="0" err="1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trasporti</a:t>
                </a:r>
                <a:endParaRPr lang="fr-FR" altLang="fr-FR" sz="22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pic>
          <p:nvPicPr>
            <p:cNvPr id="30765" name="loupe transports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905" y="3392144"/>
              <a:ext cx="474981" cy="470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5764721" y="719524"/>
            <a:ext cx="2918573" cy="3292942"/>
            <a:chOff x="5722952" y="597426"/>
            <a:chExt cx="2917506" cy="3293130"/>
          </a:xfrm>
        </p:grpSpPr>
        <p:grpSp>
          <p:nvGrpSpPr>
            <p:cNvPr id="30760" name="Groupe 2 pollen"/>
            <p:cNvGrpSpPr>
              <a:grpSpLocks/>
            </p:cNvGrpSpPr>
            <p:nvPr/>
          </p:nvGrpSpPr>
          <p:grpSpPr bwMode="auto">
            <a:xfrm>
              <a:off x="5722952" y="597426"/>
              <a:ext cx="2917506" cy="3260466"/>
              <a:chOff x="6228098" y="325785"/>
              <a:chExt cx="2917506" cy="3260550"/>
            </a:xfrm>
          </p:grpSpPr>
          <p:pic>
            <p:nvPicPr>
              <p:cNvPr id="30762" name="image pollens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8098" y="325785"/>
                <a:ext cx="2917506" cy="2917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0992" name="texte pollens"/>
              <p:cNvSpPr>
                <a:spLocks noChangeArrowheads="1"/>
              </p:cNvSpPr>
              <p:nvPr/>
            </p:nvSpPr>
            <p:spPr bwMode="auto">
              <a:xfrm>
                <a:off x="6310277" y="3155412"/>
                <a:ext cx="2286752" cy="430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200" b="1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Le industrie</a:t>
                </a:r>
                <a:endParaRPr lang="fr-FR" altLang="fr-FR" sz="2200" b="1" baseline="-25000" dirty="0">
                  <a:solidFill>
                    <a:schemeClr val="accent4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pic>
          <p:nvPicPr>
            <p:cNvPr id="30761" name="Image 7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235" y="3437310"/>
              <a:ext cx="457367" cy="45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3669308" y="4148001"/>
            <a:ext cx="2888932" cy="2327412"/>
            <a:chOff x="2035269" y="3848823"/>
            <a:chExt cx="2889308" cy="2327464"/>
          </a:xfrm>
        </p:grpSpPr>
        <p:grpSp>
          <p:nvGrpSpPr>
            <p:cNvPr id="30754" name="Groupe 4"/>
            <p:cNvGrpSpPr>
              <a:grpSpLocks/>
            </p:cNvGrpSpPr>
            <p:nvPr/>
          </p:nvGrpSpPr>
          <p:grpSpPr bwMode="auto">
            <a:xfrm>
              <a:off x="2035269" y="3848823"/>
              <a:ext cx="2889308" cy="2279300"/>
              <a:chOff x="1990709" y="3866440"/>
              <a:chExt cx="2889308" cy="2279300"/>
            </a:xfrm>
          </p:grpSpPr>
          <p:sp>
            <p:nvSpPr>
              <p:cNvPr id="40986" name="Rectangle 11"/>
              <p:cNvSpPr>
                <a:spLocks noChangeArrowheads="1"/>
              </p:cNvSpPr>
              <p:nvPr/>
            </p:nvSpPr>
            <p:spPr bwMode="auto">
              <a:xfrm>
                <a:off x="2416861" y="5714843"/>
                <a:ext cx="1601480" cy="4308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Font typeface="Arial" pitchFamily="34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200" b="1" dirty="0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L’</a:t>
                </a:r>
                <a:r>
                  <a:rPr lang="fr-FR" altLang="fr-FR" sz="2200" b="1" dirty="0" err="1">
                    <a:solidFill>
                      <a:schemeClr val="accent4">
                        <a:lumMod val="75000"/>
                      </a:schemeClr>
                    </a:solidFill>
                    <a:latin typeface="+mn-lt"/>
                  </a:rPr>
                  <a:t>agricoltura</a:t>
                </a:r>
                <a:endParaRPr lang="fr-FR" altLang="fr-FR" sz="2200" b="1" dirty="0">
                  <a:solidFill>
                    <a:schemeClr val="accent4">
                      <a:lumMod val="75000"/>
                    </a:schemeClr>
                  </a:solidFill>
                  <a:latin typeface="+mn-lt"/>
                </a:endParaRPr>
              </a:p>
            </p:txBody>
          </p:sp>
          <p:grpSp>
            <p:nvGrpSpPr>
              <p:cNvPr id="30757" name="Groupe 2"/>
              <p:cNvGrpSpPr>
                <a:grpSpLocks/>
              </p:cNvGrpSpPr>
              <p:nvPr/>
            </p:nvGrpSpPr>
            <p:grpSpPr bwMode="auto">
              <a:xfrm>
                <a:off x="1990709" y="3866440"/>
                <a:ext cx="2889308" cy="2038162"/>
                <a:chOff x="2077537" y="3866440"/>
                <a:chExt cx="2889308" cy="2038162"/>
              </a:xfrm>
            </p:grpSpPr>
            <p:pic>
              <p:nvPicPr>
                <p:cNvPr id="30758" name="image vache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77397" y="4113317"/>
                  <a:ext cx="1489448" cy="14685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759" name="image TRACTEUR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77537" y="3866440"/>
                  <a:ext cx="1977888" cy="2038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30755" name="loupe agriculture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366" y="5695229"/>
              <a:ext cx="485432" cy="481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Rectangle 1"/>
          <p:cNvSpPr/>
          <p:nvPr/>
        </p:nvSpPr>
        <p:spPr>
          <a:xfrm>
            <a:off x="-11113" y="-90488"/>
            <a:ext cx="1497013" cy="6997701"/>
          </a:xfrm>
          <a:custGeom>
            <a:avLst/>
            <a:gdLst>
              <a:gd name="connsiteX0" fmla="*/ 0 w 1491369"/>
              <a:gd name="connsiteY0" fmla="*/ 0 h 6858000"/>
              <a:gd name="connsiteX1" fmla="*/ 1491369 w 1491369"/>
              <a:gd name="connsiteY1" fmla="*/ 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923479 w 1491369"/>
              <a:gd name="connsiteY1" fmla="*/ 9625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0 h 6858000"/>
              <a:gd name="connsiteX1" fmla="*/ 336338 w 1491369"/>
              <a:gd name="connsiteY1" fmla="*/ 202130 h 6858000"/>
              <a:gd name="connsiteX2" fmla="*/ 1491369 w 1491369"/>
              <a:gd name="connsiteY2" fmla="*/ 6858000 h 6858000"/>
              <a:gd name="connsiteX3" fmla="*/ 0 w 1491369"/>
              <a:gd name="connsiteY3" fmla="*/ 6858000 h 6858000"/>
              <a:gd name="connsiteX4" fmla="*/ 0 w 1491369"/>
              <a:gd name="connsiteY4" fmla="*/ 0 h 6858000"/>
              <a:gd name="connsiteX0" fmla="*/ 0 w 1491369"/>
              <a:gd name="connsiteY0" fmla="*/ 28877 h 6886877"/>
              <a:gd name="connsiteX1" fmla="*/ 923479 w 1491369"/>
              <a:gd name="connsiteY1" fmla="*/ 0 h 6886877"/>
              <a:gd name="connsiteX2" fmla="*/ 1491369 w 1491369"/>
              <a:gd name="connsiteY2" fmla="*/ 6886877 h 6886877"/>
              <a:gd name="connsiteX3" fmla="*/ 0 w 1491369"/>
              <a:gd name="connsiteY3" fmla="*/ 6886877 h 6886877"/>
              <a:gd name="connsiteX4" fmla="*/ 0 w 1491369"/>
              <a:gd name="connsiteY4" fmla="*/ 28877 h 6886877"/>
              <a:gd name="connsiteX0" fmla="*/ 0 w 1510619"/>
              <a:gd name="connsiteY0" fmla="*/ 1 h 6886877"/>
              <a:gd name="connsiteX1" fmla="*/ 942729 w 1510619"/>
              <a:gd name="connsiteY1" fmla="*/ 0 h 6886877"/>
              <a:gd name="connsiteX2" fmla="*/ 1510619 w 1510619"/>
              <a:gd name="connsiteY2" fmla="*/ 6886877 h 6886877"/>
              <a:gd name="connsiteX3" fmla="*/ 19250 w 1510619"/>
              <a:gd name="connsiteY3" fmla="*/ 6886877 h 6886877"/>
              <a:gd name="connsiteX4" fmla="*/ 0 w 1510619"/>
              <a:gd name="connsiteY4" fmla="*/ 1 h 6886877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19250 w 1616497"/>
              <a:gd name="connsiteY3" fmla="*/ 6886877 h 6915753"/>
              <a:gd name="connsiteX4" fmla="*/ 0 w 1616497"/>
              <a:gd name="connsiteY4" fmla="*/ 1 h 6915753"/>
              <a:gd name="connsiteX0" fmla="*/ 0 w 1616497"/>
              <a:gd name="connsiteY0" fmla="*/ 1 h 6915753"/>
              <a:gd name="connsiteX1" fmla="*/ 942729 w 1616497"/>
              <a:gd name="connsiteY1" fmla="*/ 0 h 6915753"/>
              <a:gd name="connsiteX2" fmla="*/ 1616497 w 1616497"/>
              <a:gd name="connsiteY2" fmla="*/ 6915753 h 6915753"/>
              <a:gd name="connsiteX3" fmla="*/ 452387 w 1616497"/>
              <a:gd name="connsiteY3" fmla="*/ 6809875 h 6915753"/>
              <a:gd name="connsiteX4" fmla="*/ 0 w 1616497"/>
              <a:gd name="connsiteY4" fmla="*/ 1 h 6915753"/>
              <a:gd name="connsiteX0" fmla="*/ 1852 w 1618349"/>
              <a:gd name="connsiteY0" fmla="*/ 1 h 6915753"/>
              <a:gd name="connsiteX1" fmla="*/ 944581 w 1618349"/>
              <a:gd name="connsiteY1" fmla="*/ 0 h 6915753"/>
              <a:gd name="connsiteX2" fmla="*/ 1618349 w 1618349"/>
              <a:gd name="connsiteY2" fmla="*/ 6915753 h 6915753"/>
              <a:gd name="connsiteX3" fmla="*/ 1852 w 1618349"/>
              <a:gd name="connsiteY3" fmla="*/ 6906128 h 6915753"/>
              <a:gd name="connsiteX4" fmla="*/ 1852 w 1618349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618349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697788"/>
              <a:gd name="connsiteY0" fmla="*/ 1 h 6915753"/>
              <a:gd name="connsiteX1" fmla="*/ 1697788 w 1697788"/>
              <a:gd name="connsiteY1" fmla="*/ 0 h 6915753"/>
              <a:gd name="connsiteX2" fmla="*/ 1096126 w 1697788"/>
              <a:gd name="connsiteY2" fmla="*/ 6915753 h 6915753"/>
              <a:gd name="connsiteX3" fmla="*/ 1852 w 1697788"/>
              <a:gd name="connsiteY3" fmla="*/ 6906128 h 6915753"/>
              <a:gd name="connsiteX4" fmla="*/ 1852 w 1697788"/>
              <a:gd name="connsiteY4" fmla="*/ 1 h 6915753"/>
              <a:gd name="connsiteX0" fmla="*/ 1852 w 1396505"/>
              <a:gd name="connsiteY0" fmla="*/ 0 h 6915752"/>
              <a:gd name="connsiteX1" fmla="*/ 1396505 w 1396505"/>
              <a:gd name="connsiteY1" fmla="*/ 10046 h 6915752"/>
              <a:gd name="connsiteX2" fmla="*/ 1096126 w 1396505"/>
              <a:gd name="connsiteY2" fmla="*/ 6915752 h 6915752"/>
              <a:gd name="connsiteX3" fmla="*/ 1852 w 1396505"/>
              <a:gd name="connsiteY3" fmla="*/ 6906127 h 6915752"/>
              <a:gd name="connsiteX4" fmla="*/ 1852 w 1396505"/>
              <a:gd name="connsiteY4" fmla="*/ 0 h 6915752"/>
              <a:gd name="connsiteX0" fmla="*/ 1852 w 1496932"/>
              <a:gd name="connsiteY0" fmla="*/ 0 h 6915752"/>
              <a:gd name="connsiteX1" fmla="*/ 1496932 w 1496932"/>
              <a:gd name="connsiteY1" fmla="*/ 10046 h 6915752"/>
              <a:gd name="connsiteX2" fmla="*/ 1096126 w 1496932"/>
              <a:gd name="connsiteY2" fmla="*/ 6915752 h 6915752"/>
              <a:gd name="connsiteX3" fmla="*/ 1852 w 1496932"/>
              <a:gd name="connsiteY3" fmla="*/ 6906127 h 6915752"/>
              <a:gd name="connsiteX4" fmla="*/ 1852 w 1496932"/>
              <a:gd name="connsiteY4" fmla="*/ 0 h 691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6932" h="6915752">
                <a:moveTo>
                  <a:pt x="1852" y="0"/>
                </a:moveTo>
                <a:lnTo>
                  <a:pt x="1496932" y="10046"/>
                </a:lnTo>
                <a:lnTo>
                  <a:pt x="1096126" y="6915752"/>
                </a:lnTo>
                <a:lnTo>
                  <a:pt x="1852" y="6906127"/>
                </a:lnTo>
                <a:cubicBezTo>
                  <a:pt x="-4565" y="4610502"/>
                  <a:pt x="8269" y="2295625"/>
                  <a:pt x="1852" y="0"/>
                </a:cubicBezTo>
                <a:close/>
              </a:path>
            </a:pathLst>
          </a:custGeom>
          <a:solidFill>
            <a:srgbClr val="E5F6F7"/>
          </a:solidFill>
          <a:ln>
            <a:noFill/>
          </a:ln>
          <a:effectLst>
            <a:outerShdw blurRad="1524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30737" name="ZoneTexte 30"/>
          <p:cNvSpPr txBox="1">
            <a:spLocks noChangeArrowheads="1"/>
          </p:cNvSpPr>
          <p:nvPr/>
        </p:nvSpPr>
        <p:spPr bwMode="auto">
          <a:xfrm>
            <a:off x="0" y="6572250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00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30739" name="ZoneTexte 2"/>
          <p:cNvSpPr txBox="1">
            <a:spLocks noChangeArrowheads="1"/>
          </p:cNvSpPr>
          <p:nvPr/>
        </p:nvSpPr>
        <p:spPr bwMode="auto">
          <a:xfrm>
            <a:off x="76200" y="6503988"/>
            <a:ext cx="53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rgbClr val="E7E6E6"/>
                </a:solidFill>
                <a:latin typeface="Corbel" panose="020B0503020204020204" pitchFamily="34" charset="0"/>
              </a:rPr>
              <a:t>vpism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9098566" y="1557547"/>
            <a:ext cx="2612849" cy="2431388"/>
            <a:chOff x="1953669" y="3868178"/>
            <a:chExt cx="2612849" cy="2431388"/>
          </a:xfrm>
        </p:grpSpPr>
        <p:grpSp>
          <p:nvGrpSpPr>
            <p:cNvPr id="2" name="Groupe 1"/>
            <p:cNvGrpSpPr/>
            <p:nvPr/>
          </p:nvGrpSpPr>
          <p:grpSpPr>
            <a:xfrm>
              <a:off x="1953669" y="3868178"/>
              <a:ext cx="2571750" cy="2391773"/>
              <a:chOff x="2051077" y="3903460"/>
              <a:chExt cx="2571750" cy="2391773"/>
            </a:xfrm>
          </p:grpSpPr>
          <p:pic>
            <p:nvPicPr>
              <p:cNvPr id="68" name="Img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082" y="3903460"/>
                <a:ext cx="2047875" cy="2047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Txt3"/>
              <p:cNvSpPr>
                <a:spLocks noChangeArrowheads="1"/>
              </p:cNvSpPr>
              <p:nvPr/>
            </p:nvSpPr>
            <p:spPr bwMode="auto">
              <a:xfrm>
                <a:off x="2051077" y="5864346"/>
                <a:ext cx="2571750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fr-FR" altLang="fr-FR" sz="2200" b="1" dirty="0">
                    <a:solidFill>
                      <a:schemeClr val="accent4">
                        <a:lumMod val="75000"/>
                      </a:schemeClr>
                    </a:solidFill>
                  </a:rPr>
                  <a:t>Il </a:t>
                </a:r>
                <a:r>
                  <a:rPr lang="fr-FR" altLang="fr-FR" sz="2200" b="1" dirty="0" err="1">
                    <a:solidFill>
                      <a:schemeClr val="accent4">
                        <a:lumMod val="75000"/>
                      </a:schemeClr>
                    </a:solidFill>
                  </a:rPr>
                  <a:t>riscaldamento</a:t>
                </a:r>
                <a:endParaRPr lang="fr-FR" altLang="fr-FR" sz="2200" b="1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70" name="Image 7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984" y="5846346"/>
              <a:ext cx="457534" cy="45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" name="Num1"/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300" y="2308833"/>
            <a:ext cx="1021492" cy="12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Num1"/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07" y="2347931"/>
            <a:ext cx="1036382" cy="12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Num1"/>
          <p:cNvPicPr>
            <a:picLocks noChangeAspect="1"/>
          </p:cNvPicPr>
          <p:nvPr/>
        </p:nvPicPr>
        <p:blipFill>
          <a:blip r:embed="rId1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390" y="2358200"/>
            <a:ext cx="981472" cy="121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Num1"/>
          <p:cNvPicPr>
            <a:picLocks noChangeAspect="1"/>
          </p:cNvPicPr>
          <p:nvPr/>
        </p:nvPicPr>
        <p:blipFill>
          <a:blip r:embed="rId1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90" y="4745418"/>
            <a:ext cx="1054100" cy="13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Espace réservé du numéro de diapositive 1"/>
          <p:cNvSpPr txBox="1">
            <a:spLocks/>
          </p:cNvSpPr>
          <p:nvPr/>
        </p:nvSpPr>
        <p:spPr bwMode="auto">
          <a:xfrm>
            <a:off x="11277600" y="6110288"/>
            <a:ext cx="914400" cy="36512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</a:t>
            </a:r>
            <a:r>
              <a:rPr lang="fr-FR" altLang="fr-FR" sz="1800" b="1" baseline="30000" dirty="0">
                <a:solidFill>
                  <a:schemeClr val="bg1"/>
                </a:solidFill>
              </a:rPr>
              <a:t>6</a:t>
            </a:r>
            <a:r>
              <a:rPr kumimoji="0" lang="fr-FR" alt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- </a:t>
            </a:r>
            <a:fld id="{49FC2660-464D-43B1-8885-124EEB25E72E}" type="slidenum">
              <a:rPr kumimoji="0" lang="fr-FR" altLang="fr-FR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fr-FR" alt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8" name="num 5"/>
          <p:cNvPicPr>
            <a:picLocks noChangeAspect="1"/>
          </p:cNvPicPr>
          <p:nvPr/>
        </p:nvPicPr>
        <p:blipFill>
          <a:blip r:embed="rId2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413" y="4689640"/>
            <a:ext cx="1056994" cy="13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6954936" y="6012790"/>
            <a:ext cx="44659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Le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sorgenti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naturali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(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vulcani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,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incendi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, </a:t>
            </a:r>
            <a:r>
              <a:rPr lang="fr-FR" altLang="fr-FR" sz="2200" b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pollini</a:t>
            </a:r>
            <a:r>
              <a:rPr lang="fr-FR" altLang="fr-FR" sz="22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,…)</a:t>
            </a:r>
            <a:endParaRPr lang="fr-FR" altLang="fr-FR" sz="1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1" name="Immagine 38">
            <a:extLst>
              <a:ext uri="{FF2B5EF4-FFF2-40B4-BE49-F238E27FC236}">
                <a16:creationId xmlns:a16="http://schemas.microsoft.com/office/drawing/2014/main" id="{2218F01C-FADD-4712-ABC6-2E79FBEE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6038"/>
            <a:ext cx="117951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70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1"/>
  <p:tag name="REPJUSTE_FORMAT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4"/>
  <p:tag name="REPJUSTE_FORMAT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QUIZZ" val="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PJUSTE" val="3"/>
  <p:tag name="REPJUSTE_FORMATE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xml-stylesheet type='text/xsl' href='C:\Program Files (x86)\QuizzBox\XmlXsl\Proprietes_ppt.xsl'?>
<QUESTIONNAIRE>
  <!--Version de génération du fichier-->
  <VersionGenerationXml>1.1</VersionGenerationXml>
  <TRADUCTION>
    <XML_ET>et</XML_ET>
    <XML_PAR_DEFAUT>Par défaut</XML_PAR_DEFAUT>
    <XML_LIB_VALEUR_DEFAUT>(Par défaut)</XML_LIB_VALEUR_DEFAUT>
    <XML_ERREUR>Erreur</XML_ERREUR>
    <XML_ERREUR_THEME>Erreur sur le thème</XML_ERREUR_THEME>
    <XML_ERREUR_QUESTION>Erreur sur la question</XML_ERREUR_QUESTION>
    <XML_ERREUR_REPONSE>Erreur sur la réponse</XML_ERREUR_REPONSE>
    <XML_QUESTIONNAIRE_FAMILLE>Famille</XML_QUESTIONNAIRE_FAMILLE>
    <XML_QUESTIONNAIRE_DATE_VALIDITE_DEBUT>Date de début de validité</XML_QUESTIONNAIRE_DATE_VALIDITE_DEBUT>
    <XML_QUESTIONNAIRE_DATE_VALIDITE_FIN>Date de fin de validité</XML_QUESTIONNAIRE_DATE_VALIDITE_FIN>
    <XML_QUESTIONNAIRE_DATE_DE_CREATION>Date de création</XML_QUESTIONNAIRE_DATE_DE_CREATION>
    <XML_QUESTIONNAIRE_DATE_MAJ>Date de dernière mise à jour</XML_QUESTIONNAIRE_DATE_MAJ>
    <XML_QUESTIONNAIRE_MODELE_COLLECTIF>Modèle pour l'export collectif</XML_QUESTIONNAIRE_MODELE_COLLECTIF>
    <XML_QUESTIONNAIRE_MODELE_INDIVIDUEL>Modèle pour l'export individuel</XML_QUESTIONNAIRE_MODELE_INDIVIDUEL>
    <XML_QUESTIONNAIRE_MODELE_RES_INSTANT>Modèles de résultats instantanés</XML_QUESTIONNAIRE_MODELE_RES_INSTANT>
    <XML_QUESTIONNAIRE_MODELE_RES_INSTANT_REP_JUSTE>questions à réponses justes</XML_QUESTIONNAIRE_MODELE_RES_INSTANT_REP_JUSTE>
    <XML_QUESTIONNAIRE_MODELE_RES_INSTANT_REP_JUSTEORDO>questions à réponses justes avec ordonnancement</XML_QUESTIONNAIRE_MODELE_RES_INSTANT_REP_JUSTEORDO>
    <XML_QUESTIONNAIRE_MODELE_RES_INSTANT_SONDAGE>questions sondage</XML_QUESTIONNAIRE_MODELE_RES_INSTANT_SONDAGE>
    <XML_QUESTIONNAIRE_MODELE_RES_INSTANT_CUMUL>cumul</XML_QUESTIONNAIRE_MODELE_RES_INSTANT_CUMUL>
    <XML_QUESTIONNAIRE_NB_POINTS_MINI>Points min par question</XML_QUESTIONNAIRE_NB_POINTS_MINI>
    <XML_QUESTIONNAIRE_NB_POINTS_REP_JUSTE>Points par réponse juste</XML_QUESTIONNAIRE_NB_POINTS_REP_JUSTE>
    <XML_QUESTIONNAIRE_NOTE_MAX>Questionnaire noté sur</XML_QUESTIONNAIRE_NOTE_MAX>
    <XML_QUESTIONNAIRE_NOTE_MIN>Note mini</XML_QUESTIONNAIRE_NOTE_MIN>
    <XML_QUESTIONNAIRE_METHODE_CALCUL>Méthode de calcul de points</XML_QUESTIONNAIRE_METHODE_CALCUL>
    <XML_QUESTIONNAIRE_METHODE_CALCUL_ADDITION>Addition</XML_QUESTIONNAIRE_METHODE_CALCUL_ADDITION>
    <XML_QUESTIONNAIRE_METHODE_CALCUL_POURCENTAGE>Pourcentage</XML_QUESTIONNAIRE_METHODE_CALCUL_POURCENTAGE>
    <XML_QUESTIONNAIRE_METHODE_CALCUL_REPARTITION>Répartition</XML_QUESTIONNAIRE_METHODE_CALCUL_REPARTITION>
    <XML_QUESTIONNAIRE_NOTE_REUSSITE>Note réussite</XML_QUESTIONNAIRE_NOTE_REUSSITE>
    <XML_QUESTIONNAIRE_QUESTIONNAIRE>Questionnaire</XML_QUESTIONNAIRE_QUESTIONNAIRE>
    <XML_QUESTIONNAIRE_REPONSE_EXACTE>Type de réponses</XML_QUESTIONNAIRE_REPONSE_EXACTE>
    <XML_QUESTIONNAIRE_REPONSE_UNIQUE>Nb réponses par question</XML_QUESTIONNAIRE_REPONSE_UNIQUE>
    <XML_QUESTIONNAIRE_NB_POINTS_REP_FAUSSE>Points par réponse fausse</XML_QUESTIONNAIRE_NB_POINTS_REP_FAUSSE>
    <XML_QUESTIONNAIRE_NB_POINTS_REP_FAUSSE_AUTO>Auto</XML_QUESTIONNAIRE_NB_POINTS_REP_FAUSSE_AUTO>
    <XML_QUESTIONNAIRE_NB_POINTS_REP_OUBLI>Points par réponse oubliée</XML_QUESTIONNAIRE_NB_POINTS_REP_OUBLI>
    <XML_QUESTIONNAIRE_NB_POINTS_REP_JUSTE_MAL_PLACE>Points par réponse dans le désordre</XML_QUESTIONNAIRE_NB_POINTS_REP_JUSTE_MAL_PLACE>
    <XML_QUESTIONNAIRE_NB_POINTS_PAS_REPONDU>Points quand on ne répond pas</XML_QUESTIONNAIRE_NB_POINTS_PAS_REPONDU>
    <XML_QUESTIONNAIRE_NB_POINTS_MAXI>Points max par question</XML_QUESTIONNAIRE_NB_POINTS_MAXI>
    <XML_QUESTIONNAIRE_NO_REPONSE_PAS_REPONDU>N° réponse type "Pas répondu"</XML_QUESTIONNAIRE_NO_REPONSE_PAS_REPONDU>
    <XML_QUESTIONNAIRE_LIMITE_TEMPS>Limite de temps</XML_QUESTIONNAIRE_LIMITE_TEMPS>
    <XML_QUESTIONNAIRE_AUTOSWITCH>Passage auto à la question suivante</XML_QUESTIONNAIRE_AUTOSWITCH>
    <XML_QUESTIONNAIRE_LIBELLE_FORMATION>Libellé de formation</XML_QUESTIONNAIRE_LIBELLE_FORMATION>
    <XML_QUESTIONNAIRE_OUI>Oui</XML_QUESTIONNAIRE_OUI>
    <XML_QUESTIONNAIRE_NON>Non</XML_QUESTIONNAIRE_NON>
    <XML_QUESTIONNAIRE_SECONDES>secondes</XML_QUESTIONNAIRE_SECONDES>
    <XML_QUESTIONNAIRE_NB_TOTAL_QUESTIONS>Nombre total de questions</XML_QUESTIONNAIRE_NB_TOTAL_QUESTIONS>
    <XML_QUESTIONNAIRE_MODELE_EXPORT_TO_EXPORT>Modèles à utiliser pour export de résultats</XML_QUESTIONNAIRE_MODELE_EXPORT_TO_EXPORT>
    <XML_QUESTIONNAIRE_NOTE_MIN>Note mini</XML_QUESTIONNAIRE_NOTE_MIN>
    <XML_QUESTIONNAIRE_METHODE_CALCUL>Méthode de calcul de points</XML_QUESTIONNAIRE_METHODE_CALCUL>
    <XML_QUESTIONNAIRE_REFERENCE_QUESTIONNAIRE>Référence du questionnaire</XML_QUESTIONNAIRE_REFERENCE_QUESTIONNAIRE>
    <XML_QUESTIONNAIRE_REPONSE_MODIFIABLE>Réponses modifiables</XML_QUESTIONNAIRE_REPONSE_MODIFIABLE>
    <XML_QUESTIONNAIRE_AFFICHAGE_BARRE_NAVIGATION>Mode d'affichage de la barre de navigation</XML_QUESTIONNAIRE_AFFICHAGE_BARRE_NAVIGATION>
    <XML_QUESTIONNAIRE_VALIDATION_AUTO_REPONSE_UNIQUE>Validation automatique des réponses unique</XML_QUESTIONNAIRE_VALIDATION_AUTO_REPONSE_UNIQUE>
    <XML_DIAPO>Diapositive</XML_DIAPO>
    <XML_THEME_CALCUL_POINT>Calcul Point</XML_THEME_CALCUL_POINT>
    <XML_THEME_MINIMA>Minima</XML_THEME_MINIMA>
    <XML_THEME_THEME>Thème</XML_THEME_THEME>
    <XML_THEME_COMMENTAIRE>Commentaires</XML_THEME_COMMENTAIRE>
    <XML_QUESTION_NO_REPONSE_PAS_REPONDU>N° réponse type "Pas répondu"</XML_QUESTION_NO_REPONSE_PAS_REPONDU>
    <XML_QUESTION_COEFFICIENT>Coefficient</XML_QUESTION_COEFFICIENT>
    <XML_QUESTION_LIB_THEME>Thème</XML_QUESTION_LIB_THEME>
    <XML_QUESTION_ELIMINATOIRE>Eliminatoire</XML_QUESTION_ELIMINATOIRE>
    <XML_QUESTION_NB_POINTS_MIN>Points min</XML_QUESTION_NB_POINTS_MIN>
    <XML_QUESTION_METHODE_CALCUL>Méthode de calcul de points</XML_QUESTION_METHODE_CALCUL>
    <XML_QUESTION_PIVOT>Pivot</XML_QUESTION_PIVOT>
    <XML_QUESTION_TYPE_REPONSE>Type de réponse</XML_QUESTION_TYPE_REPONSE>
    <XML_QUESTION_MIROIR>Miroir</XML_QUESTION_MIROIR>
    <XML_QUESTION_NB_POINTS_MAX>Points max</XML_QUESTION_NB_POINTS_MAX>
    <XML_QUESTION_NB_POINTS_REP_FAUSSE>Points par réponse fausse</XML_QUESTION_NB_POINTS_REP_FAUSSE>
    <XML_QUESTION_NB_POINTS_REP_JUSTE>Points par réponse juste</XML_QUESTION_NB_POINTS_REP_JUSTE>
    <XML_QUESTION_NUM_QUESTION_THEME>N° question du thème</XML_QUESTION_NUM_QUESTION_THEME>
    <XML_QUESTION_POINTS_MAX_SI_REP_JUSTE>Points max, dynamique ?</XML_QUESTION_POINTS_MAX_SI_REP_JUSTE>
    <XML_QUESTION_QUESTION>Question</XML_QUESTION_QUESTION>
    <XML_QUESTION_SOLUTION>Solution</XML_QUESTION_SOLUTION>
    <XML_QUESTION_REPONSE_UNIQUE>Nb réponses par question</XML_QUESTION_REPONSE_UNIQUE>
    <XML_QUESTION_NB_POINTS_REP_OUBLI>Points par réponse oubliée</XML_QUESTION_NB_POINTS_REP_OUBLI>
    <XML_QUESTION_NB_POINTS_REP_MAL_PLACE>Points par réponse dans le désordre</XML_QUESTION_NB_POINTS_REP_MAL_PLACE>
    <XML_QUESTION_PAS_REPONDU>Points quand on ne répond pas</XML_QUESTION_PAS_REPONDU>
    <XML_QUESTION_TEMPS_REPONSE>Temps de réponse</XML_QUESTION_TEMPS_REPONSE>
    <XML_QUESTION_ORDONNENCEMENT>Ordonnancement des réponses</XML_QUESTION_ORDONNENCEMENT>
    <XML_QUESTION_MODELE_RES_INSTANT>Modèle de résultats instantanés</XML_QUESTION_MODELE_RES_INSTANT>
    <XML_QUESTION_REFERENCE_QUESTION>Référence</XML_QUESTION_REFERENCE_QUESTION>
    <XML_QUESTION_PLAGE>Plage</XML_QUESTION_PLAGE>
    <XML_QUESTION_TOLERANCE>Tolérance</XML_QUESTION_TOLERANCE>
    <XML_QUESTION_DELAI_AVANT_REPONSE>Délai avant réponse</XML_QUESTION_DELAI_AVANT_REPONSE>
    <XML_QUESTION_REPONSE_JUSTE_NUMERIQUE>QDL_XML_QUESTION_REPONSE_JUSTE_NUMERIQUE</XML_QUESTION_REPONSE_JUSTE_NUMERIQUE>
    <XML_REPONSE_LISTE>Liste des réponses</XML_REPONSE_LISTE>
    <XML_REPONSES_TEXTE>Réponses</XML_REPONSES_TEXTE>
    <XML_ITEM_A_EVALUER>Items à évaluer</XML_ITEM_A_EVALUER>
  </TRADUCTION>
  <LIB_QUESTIONNAIRE valeur="20191312-lairetmoilycée-m6-avec quizz box [V2]">20191312-lairetmoilycée-m6-avec quizz box [V2]</LIB_QUESTIONNAIRE>
  <NOM_FICHIER valeur="20191312-lairetmoilycée-m6-avec quizz box [V2].pptx">20191312-lairetmoilycée-m6-avec quizz box [V2].pptx</NOM_FICHIER>
  <FAMILLE valeur=""/>
  <EXPORT_COL valeur="">(Par défaut)</EXPORT_COL>
  <EXPORT_INDIV valeur="">(Par défaut)</EXPORT_INDIV>
  <RES_INSTANTANE_Q_REP_JUSTE valeur="">(Par défaut)</RES_INSTANTANE_Q_REP_JUSTE>
  <RES_INSTANTANE_Q_REP_JUSTE_ORD valeur="">(Par défaut)</RES_INSTANTANE_Q_REP_JUSTE_ORD>
  <RES_INSTANTANE_Q_REP_SONDAGE valeur="">(Par défaut)</RES_INSTANTANE_Q_REP_SONDAGE>
  <RES_INSTANTANE_CUMUL valeur="">(Par défaut)</RES_INSTANTANE_CUMUL>
  <NB_POINT_MINI valeur="0">0</NB_POINT_MINI>
  <NB_POINT_REP_FAUSSE valeur="99999999">Auto</NB_POINT_REP_FAUSSE>
  <NB_POINT_REP_JUSTE valeur="1">1</NB_POINT_REP_JUSTE>
  <NB_POINT_REP_OUBLI valeur="0">0</NB_POINT_REP_OUBLI>
  <NB_POINT_REP_JUSTE_MAL_PLACE valeur="0">0</NB_POINT_REP_JUSTE_MAL_PLACE>
  <NB_POINT_PAS_REPONDU valeur="0">0</NB_POINT_PAS_REPONDU>
  <NO_REPONSE_PAS_REPONDU valeur=""/>
  <METHODE_CALCUL_POINT valeur="3">Répartition</METHODE_CALCUL_POINT>
  <NB_POINT_MAXI valeur="1">1</NB_POINT_MAXI>
  <LIBELLE_FORMATION valeur=""/>
  <AUTOSWITCH valeur="0">Non</AUTOSWITCH>
  <LIMITE_TEMPS valeur="False">Non</LIMITE_TEMPS>
  <TEMPS_REPONSE valeur=""/>
  <NOTE_MAX valeur=""/>
  <NOTE_MIN valeur=""/>
  <DATE_VALIDITE_DEBUT valeur=""/>
  <DATE_VALIDITE_FIN valeur=""/>
  <NOTE_REUSSITE valeur=""/>
  <REPERTOIRE valeur="N:\FAEM-Supports\__SUPPORTS D'ANIMATIONS\LYCEE\_AEMLYC-DIAPOS-2019\2019-NOUVEAU MODULE 6\">N:\FAEM-Supports\__SUPPORTS D'ANIMATIONS\LYCEE\_AEMLYC-DIAPOS-2019\2019-NOUVEAU MODULE 6\</REPERTOIRE>
  <REPONSE_UNIQUE valeur="True">1 réponse</REPONSE_UNIQUE>
  <REPONSES_EXACTES valeur="True">Réponses exactes</REPONSES_EXACTES>
  <REFERENCE_QUESTIONNAIRE valeur=""/>
  <REPONSE_MODIFIABLE valeur="">(Par défaut)</REPONSE_MODIFIABLE>
  <AFFICHAGE_BARRE_NAVIGATION valeur="">(Par défaut)</AFFICHAGE_BARRE_NAVIGATION>
  <VALIDATION_AUTO_REPONSE_UNIQUE valeur="">(Par défaut)</VALIDATION_AUTO_REPONSE_UNIQUE>
  <CODE_VERROUILLAGE valeur=""/>
  <VersionAutoIncGenerationXml valeur="6ae6771b-1e83-435e-9e4f-2456b4b29a6c">6ae6771b-1e83-435e-9e4f-2456b4b29a6c</VersionAutoIncGenerationXml>
  <CHEMIN_DIAPOS>C:\QuizzBoxData\Img\20191312-lairetmoilycée-m6-avec quizz box [V2]\sl</CHEMIN_DIAPOS>
  <DATE_MAJ>11/12/2019 12:50:18</DATE_MAJ>
  <DATE_CREATION>11/12/2019 11:48:25</DATE_CREATION>
  <NB_TOTAL_QUESTIONS>5</NB_TOTAL_QUESTIONS>
  <DIAPO>
    <NUM_DIAPO>1</NUM_DIAPO>
    <TYPE_DIAPO>0</TYPE_DIAPO>
  </DIAPO>
  <DIAPO>
    <NUM_DIAPO>2</NUM_DIAPO>
    <TYPE_DIAPO>0</TYPE_DIAPO>
  </DIAPO>
  <DIAPO>
    <NUM_DIAPO>3</NUM_DIAPO>
    <TYPE_DIAPO>1</TYPE_DIAPO>
    <QUESTION>
      <NUM_QUESTION valeur="1">1</NUM_QUESTION>
      <NUM_THEME valeur="1">1</NUM_THEME>
      <NUM_QUESTION_UTIL valeur=""/>
      <LIB_QUESTION valeur="Comparé à l’air extérieur, l’air intérieur                      est généralement…">Comparé à l’air extérieur, l’air intérieur                      est généralement…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1">1</NUM_QUESTION_THEME>
      <COEFFICIENT valeur="1">1</COEFFICIENT>
      <SOLUTION valeur="3">3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Aussi pollué">1 - Aussi pollué</LIB_REPONSE>
        <POINT valeur=""/>
      </REPONSE>
      <REPONSE>
        <NUM_REPONSE valeur="2">2</NUM_REPONSE>
        <LIB_REPONSE valeur="2 - Moins pollué">2 - Moins pollué</LIB_REPONSE>
        <POINT valeur=""/>
      </REPONSE>
      <REPONSE>
        <NUM_REPONSE valeur="3">3</NUM_REPONSE>
        <LIB_REPONSE valeur="3 - Plus pollué">3 - Plus pollué</LIB_REPONSE>
        <POINT valeur=""/>
      </REPONSE>
    </QUESTION>
  </DIAPO>
  <DIAPO>
    <NUM_DIAPO>4</NUM_DIAPO>
    <TYPE_DIAPO>1</TYPE_DIAPO>
    <QUESTION>
      <NUM_QUESTION valeur="2">2</NUM_QUESTION>
      <NUM_THEME valeur="1">1</NUM_THEME>
      <NUM_QUESTION_UTIL valeur=""/>
      <LIB_QUESTION valeur="Combien de temps passons-nous en moyenne à l’intérieur chaque jour ?">Combien de temps passons-nous en moyenne à l’intérieur chaque jour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2">2</NUM_QUESTION_THEME>
      <COEFFICIENT valeur="1">1</COEFFICIENT>
      <SOLUTION valeur="4">4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tre 4h et 7h">1 - Entre 4h et 7h</LIB_REPONSE>
        <POINT valeur=""/>
      </REPONSE>
      <REPONSE>
        <NUM_REPONSE valeur="2">2</NUM_REPONSE>
        <LIB_REPONSE valeur="2 - Entre 7h et 10h">2 - Entre 7h et 10h</LIB_REPONSE>
        <POINT valeur=""/>
      </REPONSE>
      <REPONSE>
        <NUM_REPONSE valeur="3">3</NUM_REPONSE>
        <LIB_REPONSE valeur="3 - Entre 10h et 16h">3 - Entre 10h et 16h</LIB_REPONSE>
        <POINT valeur=""/>
      </REPONSE>
      <REPONSE>
        <NUM_REPONSE valeur="4">4</NUM_REPONSE>
        <LIB_REPONSE valeur="4 - Entre 16h et 22h">4 - Entre 16h et 22h</LIB_REPONSE>
        <POINT valeur=""/>
      </REPONSE>
    </QUESTION>
  </DIAPO>
  <DIAPO>
    <NUM_DIAPO>5</NUM_DIAPO>
    <TYPE_DIAPO>0</TYPE_DIAPO>
  </DIAPO>
  <DIAPO>
    <NUM_DIAPO>6</NUM_DIAPO>
    <TYPE_DIAPO>0</TYPE_DIAPO>
  </DIAPO>
  <DIAPO>
    <NUM_DIAPO>7</NUM_DIAPO>
    <TYPE_DIAPO>0</TYPE_DIAPO>
  </DIAPO>
  <DIAPO>
    <NUM_DIAPO>8</NUM_DIAPO>
    <TYPE_DIAPO>0</TYPE_DIAPO>
  </DIAPO>
  <DIAPO>
    <NUM_DIAPO>9</NUM_DIAPO>
    <TYPE_DIAPO>0</TYPE_DIAPO>
  </DIAPO>
  <DIAPO>
    <NUM_DIAPO>10</NUM_DIAPO>
    <TYPE_DIAPO>0</TYPE_DIAPO>
  </DIAPO>
  <DIAPO>
    <NUM_DIAPO>11</NUM_DIAPO>
    <TYPE_DIAPO>0</TYPE_DIAPO>
  </DIAPO>
  <DIAPO>
    <NUM_DIAPO>12</NUM_DIAPO>
    <TYPE_DIAPO>0</TYPE_DIAPO>
  </DIAPO>
  <DIAPO>
    <NUM_DIAPO>13</NUM_DIAPO>
    <TYPE_DIAPO>0</TYPE_DIAPO>
  </DIAPO>
  <DIAPO>
    <NUM_DIAPO>14</NUM_DIAPO>
    <TYPE_DIAPO>0</TYPE_DIAPO>
  </DIAPO>
  <DIAPO>
    <NUM_DIAPO>15</NUM_DIAPO>
    <TYPE_DIAPO>0</TYPE_DIAPO>
  </DIAPO>
  <DIAPO>
    <NUM_DIAPO>16</NUM_DIAPO>
    <TYPE_DIAPO>0</TYPE_DIAPO>
  </DIAPO>
  <DIAPO>
    <NUM_DIAPO>17</NUM_DIAPO>
    <TYPE_DIAPO>0</TYPE_DIAPO>
  </DIAPO>
  <DIAPO>
    <NUM_DIAPO>18</NUM_DIAPO>
    <TYPE_DIAPO>0</TYPE_DIAPO>
  </DIAPO>
  <DIAPO>
    <NUM_DIAPO>19</NUM_DIAPO>
    <TYPE_DIAPO>0</TYPE_DIAPO>
  </DIAPO>
  <DIAPO>
    <NUM_DIAPO>20</NUM_DIAPO>
    <TYPE_DIAPO>0</TYPE_DIAPO>
  </DIAPO>
  <DIAPO>
    <NUM_DIAPO>21</NUM_DIAPO>
    <TYPE_DIAPO>0</TYPE_DIAPO>
  </DIAPO>
  <DIAPO>
    <NUM_DIAPO>22</NUM_DIAPO>
    <TYPE_DIAPO>0</TYPE_DIAPO>
  </DIAPO>
  <DIAPO>
    <NUM_DIAPO>23</NUM_DIAPO>
    <TYPE_DIAPO>0</TYPE_DIAPO>
  </DIAPO>
  <DIAPO>
    <NUM_DIAPO>24</NUM_DIAPO>
    <TYPE_DIAPO>0</TYPE_DIAPO>
  </DIAPO>
  <DIAPO>
    <NUM_DIAPO>25</NUM_DIAPO>
    <TYPE_DIAPO>0</TYPE_DIAPO>
  </DIAPO>
  <DIAPO>
    <NUM_DIAPO>26</NUM_DIAPO>
    <TYPE_DIAPO>0</TYPE_DIAPO>
  </DIAPO>
  <DIAPO>
    <NUM_DIAPO>27</NUM_DIAPO>
    <TYPE_DIAPO>0</TYPE_DIAPO>
  </DIAPO>
  <DIAPO>
    <NUM_DIAPO>28</NUM_DIAPO>
    <TYPE_DIAPO>0</TYPE_DIAPO>
  </DIAPO>
  <DIAPO>
    <NUM_DIAPO>29</NUM_DIAPO>
    <TYPE_DIAPO>0</TYPE_DIAPO>
  </DIAPO>
  <DIAPO>
    <NUM_DIAPO>30</NUM_DIAPO>
    <TYPE_DIAPO>0</TYPE_DIAPO>
  </DIAPO>
  <DIAPO>
    <NUM_DIAPO>31</NUM_DIAPO>
    <TYPE_DIAPO>0</TYPE_DIAPO>
  </DIAPO>
  <DIAPO>
    <NUM_DIAPO>32</NUM_DIAPO>
    <TYPE_DIAPO>0</TYPE_DIAPO>
  </DIAPO>
  <DIAPO>
    <NUM_DIAPO>33</NUM_DIAPO>
    <TYPE_DIAPO>0</TYPE_DIAPO>
  </DIAPO>
  <DIAPO>
    <NUM_DIAPO>34</NUM_DIAPO>
    <TYPE_DIAPO>0</TYPE_DIAPO>
  </DIAPO>
  <DIAPO>
    <NUM_DIAPO>35</NUM_DIAPO>
    <TYPE_DIAPO>0</TYPE_DIAPO>
  </DIAPO>
  <DIAPO>
    <NUM_DIAPO>36</NUM_DIAPO>
    <TYPE_DIAPO>0</TYPE_DIAPO>
  </DIAPO>
  <DIAPO>
    <NUM_DIAPO>37</NUM_DIAPO>
    <TYPE_DIAPO>1</TYPE_DIAPO>
    <QUESTION>
      <NUM_QUESTION valeur="3">3</NUM_QUESTION>
      <NUM_THEME valeur="1">1</NUM_THEME>
      <NUM_QUESTION_UTIL valeur=""/>
      <LIB_QUESTION valeur="Quelle est la température intérieure idéale ?">Quelle est la température intérieure idéale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3">3</NUM_QUESTION_THEME>
      <COEFFICIENT valeur="1">1</COEFFICIENT>
      <SOLUTION valeur="3">3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Entre 14°C et 16°C">1 - Entre 14°C et 16°C</LIB_REPONSE>
        <POINT valeur=""/>
      </REPONSE>
      <REPONSE>
        <NUM_REPONSE valeur="2">2</NUM_REPONSE>
        <LIB_REPONSE valeur="2 - Entre 16°C et 18°C">2 - Entre 16°C et 18°C</LIB_REPONSE>
        <POINT valeur=""/>
      </REPONSE>
      <REPONSE>
        <NUM_REPONSE valeur="3">3</NUM_REPONSE>
        <LIB_REPONSE valeur="3 - Entre 18°C et 20°C">3 - Entre 18°C et 20°C</LIB_REPONSE>
        <POINT valeur=""/>
      </REPONSE>
      <REPONSE>
        <NUM_REPONSE valeur="4">4</NUM_REPONSE>
        <LIB_REPONSE valeur="4 - Entre 20°C et 22°C">4 - Entre 20°C et 22°C</LIB_REPONSE>
        <POINT valeur=""/>
      </REPONSE>
    </QUESTION>
  </DIAPO>
  <DIAPO>
    <NUM_DIAPO>38</NUM_DIAPO>
    <TYPE_DIAPO>1</TYPE_DIAPO>
    <QUESTION>
      <NUM_QUESTION valeur="4">4</NUM_QUESTION>
      <NUM_THEME valeur="1">1</NUM_THEME>
      <NUM_QUESTION_UTIL valeur=""/>
      <LIB_QUESTION valeur="Les produits ménagers écoresponsables sont onéreux… ">Les produits ménagers écoresponsables sont onéreux… 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4">4</NUM_QUESTION_THEME>
      <COEFFICIENT valeur="1">1</COEFFICIENT>
      <SOLUTION valeur="3">3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Vrai">1 - Vrai</LIB_REPONSE>
        <POINT valeur=""/>
      </REPONSE>
      <REPONSE>
        <NUM_REPONSE valeur="2">2</NUM_REPONSE>
        <LIB_REPONSE valeur="2 - Faux">2 - Faux</LIB_REPONSE>
        <POINT valeur=""/>
      </REPONSE>
      <REPONSE>
        <NUM_REPONSE valeur="3">3</NUM_REPONSE>
        <LIB_REPONSE valeur="3 - Cela dépend">3 - Cela dépend</LIB_REPONSE>
        <POINT valeur=""/>
      </REPONSE>
    </QUESTION>
  </DIAPO>
  <DIAPO>
    <NUM_DIAPO>39</NUM_DIAPO>
    <TYPE_DIAPO>0</TYPE_DIAPO>
  </DIAPO>
  <DIAPO>
    <NUM_DIAPO>40</NUM_DIAPO>
    <TYPE_DIAPO>1</TYPE_DIAPO>
    <QUESTION>
      <NUM_QUESTION valeur="5">5</NUM_QUESTION>
      <NUM_THEME valeur="1">1</NUM_THEME>
      <NUM_QUESTION_UTIL valeur=""/>
      <LIB_QUESTION valeur="Laquelle de ses affirmations est fausse ?">Laquelle de ses affirmations est fausse ?</LIB_QUESTION>
      <ELIMINATOIRE valeur="False">Non</ELIMINATOIRE>
      <NB_POINT_MINI_Q valeur="">(Par défaut)</NB_POINT_MINI_Q>
      <METHODE_CALCUL_POINT_Q valeur="">(Par défaut)</METHODE_CALCUL_POINT_Q>
      <NB_POINT_MAXI_Q valeur="">(Par défaut)</NB_POINT_MAXI_Q>
      <NO_REPONSE_PAS_REPONDU valeur=""/>
      <NUM_QUESTION_THEME valeur="5">5</NUM_QUESTION_THEME>
      <COEFFICIENT valeur="1">1</COEFFICIENT>
      <SOLUTION valeur="1">1</SOLUTION>
      <NB_POINT_REP_JUSTE_Q valeur="">(Par défaut)</NB_POINT_REP_JUSTE_Q>
      <NB_POINT_REP_FAUSSE_Q valeur="">(Par défaut)</NB_POINT_REP_FAUSSE_Q>
      <NB_POINT_REP_OUBLI_Q valeur="">(Par défaut)</NB_POINT_REP_OUBLI_Q>
      <ORDONNENCEMENT valeur="False">Non</ORDONNENCEMENT>
      <TEMPS_REPONSE_Q valeur="">(Par défaut)</TEMPS_REPONSE_Q>
      <NB_POINT_REP_JUSTE_MAL_PLACE_Q valeur="">(Par défaut)</NB_POINT_REP_JUSTE_MAL_PLACE_Q>
      <NB_POINT_PAS_REPONDU_Q valeur="">(Par défaut)</NB_POINT_PAS_REPONDU_Q>
      <LIB_THEME valeur="">(Par défaut)</LIB_THEME>
      <REPONSE_UNIQUE valeur="">(Par défaut)</REPONSE_UNIQUE>
      <RES_INSTANTANE valeur="">(Par défaut)</RES_INSTANTANE>
      <PIVOT valeur="">Non</PIVOT>
      <TYPE_REPONSE valeur="0">Choix</TYPE_REPONSE>
      <MIROIR valeur=""/>
      <LIMITE_TEMPS valeur="">(Par défaut)</LIMITE_TEMPS>
      <PLAGE_MIN valeur=""/>
      <PLAGE_MAX valeur=""/>
      <DELAI_AVANT_REPONSE valeur=""/>
      <TOLERANCE_MIN_NUMERIQUE valeur=""/>
      <TOLERANCE_MAX_NUMERIQUE valeur=""/>
      <MALUS_TEMPS valeur=""/>
      <BONUs_PLACE valeur=""/>
      <REPONSE>
        <NUM_REPONSE valeur="1">1</NUM_REPONSE>
        <LIB_REPONSE valeur="1 - La mention « sans alcool » sur un déodorant suffit à garantir qu’un produit est sain pour moi et l’environnement.">1 - La mention « sans alcool » sur un déodorant suffit à garantir qu’un produit est sain pour moi et l’environnement.</LIB_REPONSE>
        <POINT valeur=""/>
      </REPONSE>
      <REPONSE>
        <NUM_REPONSE valeur="2">2</NUM_REPONSE>
        <LIB_REPONSE valeur="2 - En cas d’activités sportives en intérieur, je dois aérer au maximum.">2 - En cas d’activités sportives en intérieur, je dois aérer au maximum.</LIB_REPONSE>
        <POINT valeur=""/>
      </REPONSE>
      <REPONSE>
        <NUM_REPONSE valeur="3">3</NUM_REPONSE>
        <LIB_REPONSE valeur="3 - J’évite les encens, parfums d’ambiance et autres produits dans mon espace intérieur.">3 - J’évite les encens, parfums d’ambiance et autres produits dans mon espace intérieur.</LIB_REPONSE>
        <POINT valeur=""/>
      </REPONSE>
      <REPONSE>
        <NUM_REPONSE valeur="4">4</NUM_REPONSE>
        <LIB_REPONSE valeur="4 - J’évite les chauffages d’appoint et je veille à l’entretien régulier des appareils de cuisson et de chauffage.">4 - J’évite les chauffages d’appoint et je veille à l’entretien régulier des appareils de cuisson et de chauffage.</LIB_REPONSE>
        <POINT valeur=""/>
      </REPONSE>
    </QUESTION>
  </DIAPO>
  <DIAPO>
    <NUM_DIAPO>41</NUM_DIAPO>
    <TYPE_DIAPO>0</TYPE_DIAPO>
  </DIAPO>
  <DIAPO>
    <NUM_DIAPO>42</NUM_DIAPO>
    <TYPE_DIAPO>0</TYPE_DIAPO>
  </DIAPO>
  <DIAPO>
    <NUM_DIAPO>43</NUM_DIAPO>
    <TYPE_DIAPO>0</TYPE_DIAPO>
  </DIAPO>
  <DIAPO>
    <NUM_DIAPO>44</NUM_DIAPO>
    <TYPE_DIAPO>0</TYPE_DIAPO>
  </DIAPO>
  <DIAPO>
    <NUM_DIAPO>45</NUM_DIAPO>
    <TYPE_DIAPO>0</TYPE_DIAPO>
  </DIAPO>
  <DIAPO>
    <NUM_DIAPO>46</NUM_DIAPO>
    <TYPE_DIAPO>0</TYPE_DIAPO>
  </DIAPO>
  <DIAPO>
    <NUM_DIAPO>47</NUM_DIAPO>
    <TYPE_DIAPO>0</TYPE_DIAPO>
  </DIAPO>
  <DIAPO>
    <NUM_DIAPO>48</NUM_DIAPO>
    <TYPE_DIAPO>0</TYPE_DIAPO>
  </DIAPO>
  <DIAPO>
    <NUM_DIAPO>49</NUM_DIAPO>
    <TYPE_DIAPO>0</TYPE_DIAPO>
  </DIAPO>
  <DIAPO>
    <NUM_DIAPO>50</NUM_DIAPO>
    <TYPE_DIAPO>0</TYPE_DIAPO>
  </DIAPO>
  <DIAPO>
    <NUM_DIAPO>51</NUM_DIAPO>
    <TYPE_DIAPO>0</TYPE_DIAPO>
  </DIAPO>
</QUESTIONNAIRE>
</file>

<file path=customXml/itemProps1.xml><?xml version="1.0" encoding="utf-8"?>
<ds:datastoreItem xmlns:ds="http://schemas.openxmlformats.org/officeDocument/2006/customXml" ds:itemID="{A6C9BA69-4F6A-4C93-ADB3-E00DF251F46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13770</TotalTime>
  <Words>3558</Words>
  <Application>Microsoft Office PowerPoint</Application>
  <PresentationFormat>Widescreen</PresentationFormat>
  <Paragraphs>626</Paragraphs>
  <Slides>51</Slides>
  <Notes>49</Notes>
  <HiddenSlides>15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51</vt:i4>
      </vt:variant>
    </vt:vector>
  </HeadingPairs>
  <TitlesOfParts>
    <vt:vector size="66" baseType="lpstr">
      <vt:lpstr>Alef</vt:lpstr>
      <vt:lpstr>Arial</vt:lpstr>
      <vt:lpstr>Calibri</vt:lpstr>
      <vt:lpstr>Calibri Light</vt:lpstr>
      <vt:lpstr>Candara</vt:lpstr>
      <vt:lpstr>Chelsea Market</vt:lpstr>
      <vt:lpstr>Corbel</vt:lpstr>
      <vt:lpstr>Merriweather</vt:lpstr>
      <vt:lpstr>Tw Cen MT</vt:lpstr>
      <vt:lpstr>Univers-Condensed</vt:lpstr>
      <vt:lpstr>Univers-CondensedLight</vt:lpstr>
      <vt:lpstr>Thème Office</vt:lpstr>
      <vt:lpstr>6_Thème Office</vt:lpstr>
      <vt:lpstr>4_Thème Office</vt:lpstr>
      <vt:lpstr>10_Thème Office</vt:lpstr>
      <vt:lpstr>Presentazione standard di PowerPoint</vt:lpstr>
      <vt:lpstr>  Introduzione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cause dell’inquinamento indoor</vt:lpstr>
      <vt:lpstr>Presentazione standard di PowerPoint</vt:lpstr>
      <vt:lpstr>Presentazione standard di PowerPoint</vt:lpstr>
      <vt:lpstr>L’inquinamento generato da chi sta all’interno</vt:lpstr>
      <vt:lpstr>Presentazione standard di PowerPoint</vt:lpstr>
      <vt:lpstr>L’inquinamento dovuto agli edifici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L’inquinamento generato dal terreno su cui si trova l’edificio</vt:lpstr>
      <vt:lpstr>Presentazione standard di PowerPoint</vt:lpstr>
      <vt:lpstr>Presentazione standard di PowerPoint</vt:lpstr>
      <vt:lpstr>Le sorgenti d’inquinamento dell’aria indoor</vt:lpstr>
      <vt:lpstr>Presentazione standard di PowerPoint</vt:lpstr>
      <vt:lpstr>Presentazione standard di PowerPoint</vt:lpstr>
      <vt:lpstr>Le sostanze inquinanti dell’aria interna agli edifici e le loro conseguenze sulla salute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si può migliorare l’aria indoor?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Florine</dc:creator>
  <cp:lastModifiedBy>Roberta Ferrarese</cp:lastModifiedBy>
  <cp:revision>687</cp:revision>
  <dcterms:created xsi:type="dcterms:W3CDTF">2019-08-13T08:06:13Z</dcterms:created>
  <dcterms:modified xsi:type="dcterms:W3CDTF">2021-05-21T13:42:21Z</dcterms:modified>
</cp:coreProperties>
</file>