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Fai clic per spostare la diapositiva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30740D1-CB12-42D7-8635-7B49D5FCA171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0660CF-A907-4BA6-9C00-535709C9ED52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4F995CF-0C35-44EC-94C8-F6D0BD770439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15/04/20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EC431EA-475A-4F82-9683-4A2C7A74B048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72A6FA1-DE4B-4724-BA8D-428A9ADC58D9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15/04/20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9894616-069D-4CE0-A46E-93527807BC81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66D3D70-477F-4A67-B074-F702E5349205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15/04/20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0D54516-1DA3-4F40-8FE5-9FCD4271F568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magine 4" descr="Immagine che contiene esterni, nuvole, aeroplano, nuvoloso&#10;&#10;Descrizione generata con affidabilità molto elevata"/>
          <p:cNvPicPr/>
          <p:nvPr/>
        </p:nvPicPr>
        <p:blipFill>
          <a:blip r:embed="rId1"/>
          <a:srcRect l="0" t="16532" r="0" b="453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0" name="TextShape 1"/>
          <p:cNvSpPr txBox="1"/>
          <p:nvPr/>
        </p:nvSpPr>
        <p:spPr>
          <a:xfrm>
            <a:off x="8021880" y="3232080"/>
            <a:ext cx="3851640" cy="1833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Calibri Light"/>
              </a:rPr>
              <a:t>L'inquinamento dell'aria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782840" y="5242680"/>
            <a:ext cx="4330080" cy="682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Di Samuele Tinti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magine 4" descr="Immagine che contiene fumo, treno, esterni, vapore&#10;&#10;Descrizione generata con affidabilità molto elevata"/>
          <p:cNvPicPr/>
          <p:nvPr/>
        </p:nvPicPr>
        <p:blipFill>
          <a:blip r:embed="rId1">
            <a:alphaModFix amt="50000"/>
          </a:blip>
          <a:srcRect l="0" t="14264" r="0" b="114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1523880" y="-42840"/>
            <a:ext cx="9143640" cy="892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ffffff"/>
                </a:solidFill>
                <a:latin typeface="Calibri Light"/>
              </a:rPr>
              <a:t>Cause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4600" y="1184040"/>
            <a:ext cx="12010320" cy="557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it-IT" sz="3200" spc="-1" strike="noStrike">
                <a:solidFill>
                  <a:srgbClr val="ffffff"/>
                </a:solidFill>
                <a:latin typeface="Calibri"/>
              </a:rPr>
              <a:t>L'aria è una risorsa indispensabile per la vita. Eppure l'uomo sembra non ricordarlo, e le sue attività vi immettono numerose sostanze inquinanti. Per esempio la combustione dei combustibili fossili. Per le persone è molto pericoloso il PM 10, un tipo di polveri sottili che si infiltra nelle vie respiratorie e i benzopireni che sono cancerogeni. Anche l'ambiente è danneggiato, causa l' acidificazione del suolo e delle acque, perdita di aree verdi, diminuzione di raccolti e danni ad edifici e monumenti. Per contrastarlo si possono ridurre gli spostamenti in auto, usare catalizzatori e spostarsi con macchine a benzina priva di piombo oppure elettriche. </a:t>
            </a:r>
            <a:endParaRPr b="0" lang="it-IT" sz="3200" spc="-1" strike="noStrike">
              <a:latin typeface="Arial"/>
            </a:endParaRPr>
          </a:p>
        </p:txBody>
      </p:sp>
      <p:graphicFrame>
        <p:nvGraphicFramePr>
          <p:cNvPr id="135" name="Table 3"/>
          <p:cNvGraphicFramePr/>
          <p:nvPr/>
        </p:nvGraphicFramePr>
        <p:xfrm>
          <a:off x="1881360" y="7158960"/>
          <a:ext cx="8168400" cy="3007800"/>
        </p:xfrm>
        <a:graphic>
          <a:graphicData uri="http://schemas.openxmlformats.org/drawingml/2006/table">
            <a:tbl>
              <a:tblPr/>
              <a:tblGrid>
                <a:gridCol w="2722680"/>
                <a:gridCol w="2722680"/>
                <a:gridCol w="2723040"/>
              </a:tblGrid>
              <a:tr h="551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 principali inquinanti atmosferici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2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Inquinante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Possibili effetti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51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Anidride carbonica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Combustione di combustibili fossili, incendi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Effetto serra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2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Monossido di carbonio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Combustioni incomplete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Tossicità per l'uomo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2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Biossido di zolfo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Industria metallurgica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Piogge acide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2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Ossidi di azoto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 organica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Smog fotochimico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51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Metano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Decomposizione di materia organica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Buco dell'ozono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551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Piombo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Motori a combustione interna benzina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Danni al sistema nervoso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p:transition spd="slow">
    <p:randomBar dir="vert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Immagine 4" descr="Immagine che contiene esterni, pianta, albero, erba&#10;&#10;Descrizione generata con affidabilità molto elevata"/>
          <p:cNvPicPr/>
          <p:nvPr/>
        </p:nvPicPr>
        <p:blipFill>
          <a:blip r:embed="rId1">
            <a:alphaModFix amt="50000"/>
          </a:blip>
          <a:srcRect l="0" t="19092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8" name="TextShape 2"/>
          <p:cNvSpPr txBox="1"/>
          <p:nvPr/>
        </p:nvSpPr>
        <p:spPr>
          <a:xfrm>
            <a:off x="1523880" y="-2520"/>
            <a:ext cx="9143640" cy="783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ffffff"/>
                </a:solidFill>
                <a:latin typeface="Calibri Light"/>
              </a:rPr>
              <a:t>Le piogge acide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60480" y="1087200"/>
            <a:ext cx="12252240" cy="5198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ffffff"/>
                </a:solidFill>
                <a:latin typeface="Helvetica Neue"/>
              </a:rPr>
              <a:t>Le piogge acide sono l'unione tra l'ossido di azoto e il vapore acqueo, che combinati nell' atmosfera precipitano sul terreno portando con se</a:t>
            </a:r>
            <a:r>
              <a:rPr b="0" lang="it-IT" sz="3200" spc="-1" strike="noStrike">
                <a:solidFill>
                  <a:srgbClr val="ffffff"/>
                </a:solidFill>
                <a:latin typeface="Helvetica Neue"/>
              </a:rPr>
              <a:t> </a:t>
            </a:r>
            <a:r>
              <a:rPr b="0" lang="it-IT" sz="2800" spc="-1" strike="noStrike">
                <a:solidFill>
                  <a:srgbClr val="ffffff"/>
                </a:solidFill>
                <a:latin typeface="Helvetica Neue"/>
              </a:rPr>
              <a:t>un'acidità superiore al normale. Le piogge acide danneggiano i raccolti, i monumenti, i micro-organismi presenti nel terreno, le conifere gli organismi dei laghi. Le piogge acide sono diffuse negli Europa, Canada e Stati Uniti orientali.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1" name="Immagine 4" descr="Immagine che contiene cibo&#10;&#10;Descrizione generata con affidabilità molto elevata"/>
          <p:cNvPicPr/>
          <p:nvPr/>
        </p:nvPicPr>
        <p:blipFill>
          <a:blip r:embed="rId1">
            <a:alphaModFix amt="35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2" name="TextShape 2"/>
          <p:cNvSpPr txBox="1"/>
          <p:nvPr/>
        </p:nvSpPr>
        <p:spPr>
          <a:xfrm>
            <a:off x="934920" y="74880"/>
            <a:ext cx="10515240" cy="551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6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Il buco dell'ozono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3600" y="628200"/>
            <a:ext cx="12184560" cy="6237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Si parla di "buco dell'ozono" quando per indicare l'assottigliamento dello strato di ozono, un gas presente nell'atmosfera che filtra i raggi UV, dannosi per gli organismi. Tuttavia, a causa dei CFC immessi nell'atmosfera, l'ozono viene distrutto dagli atomi di cloro. Il buco dell'ozono fu scoperto in Antartide nel 1980 ed è stato registrato in altre parti del mondo pronunciandosi sempre di più. Fortunatamente, complice la maggior consapevolezza, l'emissione di clorofluorocarburi è diminuita e il buco sta guarendo.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Immagine 4" descr="Immagine che contiene testo, tavolo, cibo, sedendo&#10;&#10;Descrizione generata con affidabilità molto elevata"/>
          <p:cNvPicPr/>
          <p:nvPr/>
        </p:nvPicPr>
        <p:blipFill>
          <a:blip r:embed="rId1">
            <a:alphaModFix amt="35000"/>
          </a:blip>
          <a:srcRect l="0" t="0" r="6665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6" name="TextShape 2"/>
          <p:cNvSpPr txBox="1"/>
          <p:nvPr/>
        </p:nvSpPr>
        <p:spPr>
          <a:xfrm>
            <a:off x="4055400" y="62640"/>
            <a:ext cx="3306600" cy="780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L'effetto serra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3600" y="797400"/>
            <a:ext cx="12172320" cy="6068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L'effetto serra è un fenomeno naturale che tramite l'anidride carbonica dell'atmosfera trattiene il calore. Tuttavia causa dei combustibli fossili l'anidride carbonica è diventata troppa e il calore trattenuto in eccesso rischia di causare un brusco cambiamento climatico globale. Così facendo si scioglierebbero le calotte polari e i mari alzerebbero il loro livello, ci sarannno più frane in montagna e interi ecosistemi saranno in pericolo. Si potrà ridurre solo se ci si impegna a diminuire l'utilizzo di combustibili fossili e utilizzare fonti di energia rinnovabili.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5277240" y="95760"/>
            <a:ext cx="6274080" cy="1357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8000"/>
          </a:bodyPr>
          <a:p>
            <a:pPr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Monitoraggio della qualità dell'aria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660560" y="1736640"/>
            <a:ext cx="7520040" cy="5121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La valutazione della qualità dell'aria è condotta attraverso una rete di stazioni distribuite sul territorio. Queste stazioni prelevano dei campioni d'aria e verificano la quantità dei maggiori inquinanti.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50" name="Immagine 4" descr="Immagine che contiene erba, esterni, edificio, strada&#10;&#10;Descrizione generata con affidabilità molto elevata"/>
          <p:cNvPicPr/>
          <p:nvPr/>
        </p:nvPicPr>
        <p:blipFill>
          <a:blip r:embed="rId1"/>
          <a:srcRect l="0" t="1646" r="1" b="1"/>
          <a:stretch/>
        </p:blipFill>
        <p:spPr>
          <a:xfrm>
            <a:off x="0" y="0"/>
            <a:ext cx="46540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magine 3" descr="Immagine che contiene nuvole, esterni, nuvoloso, aeroplano&#10;&#10;Descrizione generata con affidabilità molto elevata"/>
          <p:cNvPicPr/>
          <p:nvPr/>
        </p:nvPicPr>
        <p:blipFill>
          <a:blip r:embed="rId1"/>
          <a:srcRect l="0" t="0" r="0" b="1000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0" y="428760"/>
            <a:ext cx="12191760" cy="7362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TextShape 2"/>
          <p:cNvSpPr txBox="1"/>
          <p:nvPr/>
        </p:nvSpPr>
        <p:spPr>
          <a:xfrm>
            <a:off x="523800" y="425880"/>
            <a:ext cx="11210400" cy="744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de-DE" sz="3600" spc="-1" strike="noStrike">
                <a:solidFill>
                  <a:srgbClr val="262626"/>
                </a:solidFill>
                <a:latin typeface="Calibri Light"/>
              </a:rPr>
              <a:t>              </a:t>
            </a:r>
            <a:r>
              <a:rPr b="0" lang="de-DE" sz="4000" spc="-1" strike="noStrike">
                <a:solidFill>
                  <a:srgbClr val="262626"/>
                </a:solidFill>
                <a:latin typeface="Calibri Light"/>
              </a:rPr>
              <a:t>FINE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Line 3"/>
          <p:cNvSpPr/>
          <p:nvPr/>
        </p:nvSpPr>
        <p:spPr>
          <a:xfrm>
            <a:off x="0" y="350640"/>
            <a:ext cx="12191760" cy="0"/>
          </a:xfrm>
          <a:prstGeom prst="line">
            <a:avLst/>
          </a:prstGeom>
          <a:ln w="414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4"/>
          <p:cNvSpPr/>
          <p:nvPr/>
        </p:nvSpPr>
        <p:spPr>
          <a:xfrm>
            <a:off x="0" y="1243440"/>
            <a:ext cx="12191760" cy="0"/>
          </a:xfrm>
          <a:prstGeom prst="line">
            <a:avLst/>
          </a:prstGeom>
          <a:ln w="414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-1080"/>
            <a:ext cx="9143640" cy="794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6000"/>
          </a:bodyPr>
          <a:p>
            <a:pPr algn="ctr">
              <a:lnSpc>
                <a:spcPct val="9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Calibri Light"/>
              </a:rPr>
              <a:t>    </a:t>
            </a:r>
            <a:r>
              <a:rPr b="0" lang="de-DE" sz="4000" spc="-1" strike="noStrike">
                <a:solidFill>
                  <a:srgbClr val="000000"/>
                </a:solidFill>
                <a:latin typeface="Calibri Light"/>
              </a:rPr>
              <a:t>Sitografia                                                           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0" y="661680"/>
            <a:ext cx="12191760" cy="6207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Img.1: Focusjunior.it                                                                                                                       </a:t>
            </a:r>
            <a:endParaRPr b="0" lang="it-IT" sz="2400" spc="-1" strike="noStrike"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Img.2: requadro.com                                                                                                                      </a:t>
            </a:r>
            <a:endParaRPr b="0" lang="it-IT" sz="2400" spc="-1" strike="noStrike"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Img.3 : it.Thpanorama.com                                                                                                           </a:t>
            </a:r>
            <a:endParaRPr b="0" lang="it-IT" sz="2400" spc="-1" strike="noStrike"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Img.4: sardegnalive.net                                                                                                                  </a:t>
            </a:r>
            <a:endParaRPr b="0" lang="it-IT" sz="2400" spc="-1" strike="noStrike"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Img.5: studiarapido.it                                                                                                                      </a:t>
            </a:r>
            <a:endParaRPr b="0" lang="it-IT" sz="2400" spc="-1" strike="noStrike"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Img.6: it.wikipedia.org                                                                                                                    </a:t>
            </a:r>
            <a:endParaRPr b="0" lang="it-IT" sz="2400" spc="-1" strike="noStrike"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Img.7: aromantique.it                                                                                                                     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Si ringraziano i proprietari delle foto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Lavoro svolto a fini di studio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                                                              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LibreOffice/6.3.5.2$Windows_X86_64 LibreOffice_project/dd0751754f11728f69b42ee2af66670068624673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2012-07-30T23:18:30Z</dcterms:created>
  <dc:creator/>
  <dc:description/>
  <dc:language>it-IT</dc:language>
  <cp:lastModifiedBy/>
  <dcterms:modified xsi:type="dcterms:W3CDTF">2020-04-15T17:42:23Z</dcterms:modified>
  <cp:revision>508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