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30"/>
  </p:notesMasterIdLst>
  <p:handoutMasterIdLst>
    <p:handoutMasterId r:id="rId31"/>
  </p:handoutMasterIdLst>
  <p:sldIdLst>
    <p:sldId id="719" r:id="rId3"/>
    <p:sldId id="721" r:id="rId4"/>
    <p:sldId id="624" r:id="rId5"/>
    <p:sldId id="734" r:id="rId6"/>
    <p:sldId id="733" r:id="rId7"/>
    <p:sldId id="735" r:id="rId8"/>
    <p:sldId id="736" r:id="rId9"/>
    <p:sldId id="737" r:id="rId10"/>
    <p:sldId id="738" r:id="rId11"/>
    <p:sldId id="434" r:id="rId12"/>
    <p:sldId id="506" r:id="rId13"/>
    <p:sldId id="514" r:id="rId14"/>
    <p:sldId id="460" r:id="rId15"/>
    <p:sldId id="461" r:id="rId16"/>
    <p:sldId id="729" r:id="rId17"/>
    <p:sldId id="730" r:id="rId18"/>
    <p:sldId id="731" r:id="rId19"/>
    <p:sldId id="732" r:id="rId20"/>
    <p:sldId id="740" r:id="rId21"/>
    <p:sldId id="739" r:id="rId22"/>
    <p:sldId id="687" r:id="rId23"/>
    <p:sldId id="688" r:id="rId24"/>
    <p:sldId id="741" r:id="rId25"/>
    <p:sldId id="690" r:id="rId26"/>
    <p:sldId id="691" r:id="rId27"/>
    <p:sldId id="693" r:id="rId28"/>
    <p:sldId id="692" r:id="rId2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578" autoAdjust="0"/>
  </p:normalViewPr>
  <p:slideViewPr>
    <p:cSldViewPr snapToGrid="0">
      <p:cViewPr varScale="1">
        <p:scale>
          <a:sx n="62" d="100"/>
          <a:sy n="62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E231B-F0F9-46F1-98BA-58D2CA3A8A6B}" type="datetimeFigureOut">
              <a:rPr lang="fr-FR" smtClean="0"/>
              <a:t>30/04/2021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70F96-A013-4AE9-A0A7-581C45655F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185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FAB71-B69D-479A-A5D7-3F6DA8516138}" type="datetimeFigureOut">
              <a:rPr lang="fr-FR" smtClean="0"/>
              <a:t>30/04/2021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BC38B-28D3-424C-894E-8DFB79B4CC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015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28386" y="3899998"/>
            <a:ext cx="7420795" cy="36949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10243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903413" y="615950"/>
            <a:ext cx="5472112" cy="30797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101066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47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128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52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28386" y="3899998"/>
            <a:ext cx="7420795" cy="36949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94211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903413" y="615950"/>
            <a:ext cx="5472112" cy="30797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490377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323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921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347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858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76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674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827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251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dirty="0">
                <a:latin typeface="Arial" panose="020B0604020202020204" pitchFamily="34" charset="0"/>
              </a:rPr>
              <a:t>Revoir </a:t>
            </a:r>
            <a:r>
              <a:rPr lang="en-US" altLang="fr-FR" dirty="0" err="1">
                <a:latin typeface="Arial" panose="020B0604020202020204" pitchFamily="34" charset="0"/>
              </a:rPr>
              <a:t>diapo</a:t>
            </a:r>
            <a:endParaRPr lang="en-US" altLang="fr-F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1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La pollution de l'Air Module l'essentiel Cycle 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18A02-D5A8-46F6-9A9E-A55F482C2807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73222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La pollution de l'Air Module l'essentiel Cycle 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5D47A-F387-45B7-8010-DA30930DF50F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60359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La pollution de l'Air Module l'essentiel Cycle 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AE348-4C22-44A6-BEB3-8139FDEC4B34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21325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E26D97-4BC0-4F22-9EAF-15B9D193A3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006E0F-6BFD-4456-85CB-20BEB5B75C1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49000" y="6548438"/>
            <a:ext cx="11049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H</a:t>
            </a:r>
            <a:fld id="{EC719B81-5178-4A29-8661-869388FCE31E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012330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B_Question_Cho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lang="fr-FR" dirty="0"/>
              <a:t>Modifiez le titre de la question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2AAF-C3A5-45A3-8BB9-B35A26F94057}" type="datetimeFigureOut">
              <a:rPr lang="fr-FR" smtClean="0"/>
              <a:t>30/04/2021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B20E6-F6EE-44AF-80FB-D149460E10CE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624419" y="1844825"/>
            <a:ext cx="10943167" cy="4248001"/>
          </a:xfrm>
        </p:spPr>
        <p:txBody>
          <a:bodyPr/>
          <a:lstStyle>
            <a:lvl1pPr marL="514338" indent="-514338">
              <a:buFont typeface="+mj-lt"/>
              <a:buAutoNum type="arabicPeriod"/>
              <a:defRPr baseline="0"/>
            </a:lvl1pPr>
          </a:lstStyle>
          <a:p>
            <a:pPr lvl="0"/>
            <a:r>
              <a:rPr lang="fr-FR" dirty="0"/>
              <a:t>Modifiez le texte de la proposition</a:t>
            </a:r>
          </a:p>
        </p:txBody>
      </p:sp>
    </p:spTree>
    <p:extLst>
      <p:ext uri="{BB962C8B-B14F-4D97-AF65-F5344CB8AC3E}">
        <p14:creationId xmlns:p14="http://schemas.microsoft.com/office/powerpoint/2010/main" val="1136409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962395" y="414598"/>
            <a:ext cx="9452352" cy="487989"/>
          </a:xfrm>
        </p:spPr>
        <p:txBody>
          <a:bodyPr/>
          <a:lstStyle>
            <a:lvl1pPr algn="l">
              <a:defRPr sz="2600">
                <a:solidFill>
                  <a:srgbClr val="8B8C8C"/>
                </a:solidFill>
                <a:latin typeface="Calibri Bold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7"/>
          </p:nvPr>
        </p:nvSpPr>
        <p:spPr>
          <a:xfrm>
            <a:off x="962399" y="1096920"/>
            <a:ext cx="10185723" cy="388675"/>
          </a:xfrm>
        </p:spPr>
        <p:txBody>
          <a:bodyPr/>
          <a:lstStyle>
            <a:lvl1pPr>
              <a:buNone/>
              <a:defRPr sz="1800" i="1">
                <a:solidFill>
                  <a:srgbClr val="0050A3"/>
                </a:solidFill>
                <a:latin typeface="Calibri Italic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5" name="Espace réservé du texte 34"/>
          <p:cNvSpPr>
            <a:spLocks noGrp="1"/>
          </p:cNvSpPr>
          <p:nvPr>
            <p:ph type="body" sz="quarter" idx="19"/>
          </p:nvPr>
        </p:nvSpPr>
        <p:spPr>
          <a:xfrm>
            <a:off x="962397" y="1744719"/>
            <a:ext cx="10185724" cy="388680"/>
          </a:xfrm>
        </p:spPr>
        <p:txBody>
          <a:bodyPr/>
          <a:lstStyle>
            <a:lvl1pPr>
              <a:buNone/>
              <a:defRPr sz="1600" b="1">
                <a:solidFill>
                  <a:srgbClr val="8B8C8C"/>
                </a:solidFill>
                <a:latin typeface="Calibri Bold" pitchFamily="34" charset="0"/>
              </a:defRPr>
            </a:lvl1pPr>
            <a:lvl2pPr marL="632691" marR="0" indent="-176598" algn="l" defTabSz="91357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400" baseline="0">
                <a:solidFill>
                  <a:schemeClr val="tx2"/>
                </a:solidFill>
                <a:latin typeface="Calibri Bold" pitchFamily="34" charset="0"/>
              </a:defRPr>
            </a:lvl2pPr>
            <a:lvl3pPr marL="632691" indent="0"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5pPr>
              <a:defRPr sz="1400">
                <a:latin typeface="Calibri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7" name="Espace réservé du texte 36"/>
          <p:cNvSpPr>
            <a:spLocks noGrp="1"/>
          </p:cNvSpPr>
          <p:nvPr>
            <p:ph type="body" sz="quarter" idx="20"/>
          </p:nvPr>
        </p:nvSpPr>
        <p:spPr>
          <a:xfrm>
            <a:off x="962400" y="2133399"/>
            <a:ext cx="10267208" cy="583020"/>
          </a:xfrm>
        </p:spPr>
        <p:txBody>
          <a:bodyPr/>
          <a:lstStyle>
            <a:lvl1pPr marL="158519" marR="0" indent="-158519" algn="l" defTabSz="91357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B11B"/>
              </a:buClr>
              <a:buSzTx/>
              <a:buFont typeface="Arial" pitchFamily="34" charset="0"/>
              <a:buChar char="•"/>
              <a:tabLst/>
              <a:defRPr sz="1400" baseline="0">
                <a:latin typeface="Calibri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15"/>
          <p:cNvSpPr>
            <a:spLocks noGrp="1"/>
          </p:cNvSpPr>
          <p:nvPr>
            <p:ph type="ftr" sz="quarter" idx="21"/>
          </p:nvPr>
        </p:nvSpPr>
        <p:spPr>
          <a:xfrm>
            <a:off x="521505" y="6344083"/>
            <a:ext cx="3862400" cy="289348"/>
          </a:xfrm>
        </p:spPr>
        <p:txBody>
          <a:bodyPr/>
          <a:lstStyle>
            <a:lvl1pPr algn="l">
              <a:defRPr sz="1000" b="1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E72346-7008-4FDB-9B9E-8DE42A8153AC}" type="slidenum">
              <a:rPr lang="fr-FR" smtClean="0">
                <a:solidFill>
                  <a:srgbClr val="9B217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r>
              <a:rPr lang="fr-FR" dirty="0">
                <a:solidFill>
                  <a:srgbClr val="9B217D"/>
                </a:solidFill>
              </a:rPr>
              <a:t> - Titre du diaporama- 00/00/2012</a:t>
            </a:r>
          </a:p>
        </p:txBody>
      </p:sp>
    </p:spTree>
    <p:extLst>
      <p:ext uri="{BB962C8B-B14F-4D97-AF65-F5344CB8AC3E}">
        <p14:creationId xmlns:p14="http://schemas.microsoft.com/office/powerpoint/2010/main" val="210507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2"/>
          <p:cNvSpPr>
            <a:spLocks/>
          </p:cNvSpPr>
          <p:nvPr/>
        </p:nvSpPr>
        <p:spPr bwMode="auto">
          <a:xfrm>
            <a:off x="0" y="0"/>
            <a:ext cx="12193588" cy="6856413"/>
          </a:xfrm>
          <a:custGeom>
            <a:avLst/>
            <a:gdLst>
              <a:gd name="T0" fmla="*/ 0 w 9360535"/>
              <a:gd name="T1" fmla="*/ 4637762 h 7560309"/>
              <a:gd name="T2" fmla="*/ 35109940 w 9360535"/>
              <a:gd name="T3" fmla="*/ 4637762 h 7560309"/>
              <a:gd name="T4" fmla="*/ 35109940 w 9360535"/>
              <a:gd name="T5" fmla="*/ 0 h 7560309"/>
              <a:gd name="T6" fmla="*/ 0 w 9360535"/>
              <a:gd name="T7" fmla="*/ 0 h 7560309"/>
              <a:gd name="T8" fmla="*/ 0 w 9360535"/>
              <a:gd name="T9" fmla="*/ 4637762 h 7560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60535" h="7560309" extrusionOk="0">
                <a:moveTo>
                  <a:pt x="0" y="7559992"/>
                </a:moveTo>
                <a:lnTo>
                  <a:pt x="9360001" y="7559992"/>
                </a:lnTo>
                <a:lnTo>
                  <a:pt x="9360001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1738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" name="Google Shape;13;p2"/>
          <p:cNvSpPr txBox="1">
            <a:spLocks noGrp="1"/>
          </p:cNvSpPr>
          <p:nvPr>
            <p:ph type="ftr" idx="10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dirty="0"/>
          </a:p>
        </p:txBody>
      </p:sp>
      <p:sp>
        <p:nvSpPr>
          <p:cNvPr id="4" name="Google Shape;14;p2"/>
          <p:cNvSpPr txBox="1">
            <a:spLocks noGrp="1"/>
          </p:cNvSpPr>
          <p:nvPr>
            <p:ph type="dt" idx="11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dirty="0"/>
          </a:p>
        </p:txBody>
      </p:sp>
      <p:sp>
        <p:nvSpPr>
          <p:cNvPr id="5" name="Google Shape;15;p2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DFFB83E-B049-4233-988E-88D5B42149EE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573878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606AC-6C69-49E3-8AEA-C4C4EFA5A26E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006939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DF518-D37E-49E5-8640-8D764B222672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02341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EAEA2-FBFA-4172-B56E-45354587E578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36760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F6544-0759-43C3-AD52-95A5ED2E3CD6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08776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La pollution de l'Air Module l'essentiel Cycle 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083A3-8B2A-4DC1-9258-4C5A90B8EFA6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76835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C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DBF7F-7477-4140-9E63-5732C8864AC0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90433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C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328E5-B080-4D56-A6C3-E9D342E5F590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62236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C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C836A-8168-4FF1-83BE-CA617EE8EB44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261433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A08A8-88EC-4D35-AF0D-C01EC8CA8782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843894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06CC2-0024-4478-B899-3D6900D3AE3D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090067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8291D-6F8E-4AC5-85D4-396ACDE2FC15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745934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D1E96-4976-48CC-A6C1-E9AA36C0434D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768100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2"/>
          <p:cNvSpPr>
            <a:spLocks/>
          </p:cNvSpPr>
          <p:nvPr/>
        </p:nvSpPr>
        <p:spPr bwMode="auto">
          <a:xfrm>
            <a:off x="0" y="0"/>
            <a:ext cx="12193588" cy="6856413"/>
          </a:xfrm>
          <a:custGeom>
            <a:avLst/>
            <a:gdLst>
              <a:gd name="T0" fmla="*/ 0 w 9360535"/>
              <a:gd name="T1" fmla="*/ 4637762 h 7560309"/>
              <a:gd name="T2" fmla="*/ 35109940 w 9360535"/>
              <a:gd name="T3" fmla="*/ 4637762 h 7560309"/>
              <a:gd name="T4" fmla="*/ 35109940 w 9360535"/>
              <a:gd name="T5" fmla="*/ 0 h 7560309"/>
              <a:gd name="T6" fmla="*/ 0 w 9360535"/>
              <a:gd name="T7" fmla="*/ 0 h 7560309"/>
              <a:gd name="T8" fmla="*/ 0 w 9360535"/>
              <a:gd name="T9" fmla="*/ 4637762 h 7560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60535" h="7560309" extrusionOk="0">
                <a:moveTo>
                  <a:pt x="0" y="7559992"/>
                </a:moveTo>
                <a:lnTo>
                  <a:pt x="9360001" y="7559992"/>
                </a:lnTo>
                <a:lnTo>
                  <a:pt x="9360001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1738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" name="Google Shape;13;p2"/>
          <p:cNvSpPr txBox="1">
            <a:spLocks noGrp="1"/>
          </p:cNvSpPr>
          <p:nvPr>
            <p:ph type="ftr" idx="10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dirty="0"/>
          </a:p>
        </p:txBody>
      </p:sp>
      <p:sp>
        <p:nvSpPr>
          <p:cNvPr id="4" name="Google Shape;14;p2"/>
          <p:cNvSpPr txBox="1">
            <a:spLocks noGrp="1"/>
          </p:cNvSpPr>
          <p:nvPr>
            <p:ph type="dt" idx="11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dirty="0"/>
          </a:p>
        </p:txBody>
      </p:sp>
      <p:sp>
        <p:nvSpPr>
          <p:cNvPr id="5" name="Google Shape;15;p2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DFFB83E-B049-4233-988E-88D5B42149EE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483177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B_Question_Cho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624419" y="1844825"/>
            <a:ext cx="10943167" cy="4248001"/>
          </a:xfrm>
        </p:spPr>
        <p:txBody>
          <a:bodyPr/>
          <a:lstStyle>
            <a:lvl1pPr marL="514338" indent="-514338">
              <a:buFont typeface="+mj-lt"/>
              <a:buAutoNum type="arabicPeriod"/>
              <a:defRPr baseline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FA06E-51B5-446B-A948-3B7CC77D9DBF}" type="datetimeFigureOut">
              <a:rPr lang="fr-FR"/>
              <a:pPr>
                <a:defRPr/>
              </a:pPr>
              <a:t>30/04/2021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7F910-208E-4BD0-ADBE-B757D18C2A88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207039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La pollution de l'Air Module l'essentiel Cycle 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673B-C6AC-4577-A4E7-B389EF4B59B4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4111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La pollution de l'Air Module l'essentiel Cycle 3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8A49B-D7EB-431E-945E-B3E3A4D628D5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2655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La pollution de l'Air Module l'essentiel Cycle 3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D59A-91E0-4087-8350-5423AE5AA7FA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59103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La pollution de l'Air Module l'essentiel Cycle 3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83B9-E297-4573-B767-5F54E6741220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036219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La pollution de l'Air Module l'essentiel Cycle 3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A564C-D916-43EB-972C-99E5F428A27C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26312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La pollution de l'Air Module l'essentiel Cycle 3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3ACE0-7E19-4D14-8429-8CD733699C81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657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La pollution de l'Air Module l'essentiel Cycle 3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1F94E-9DFA-4726-8BEE-364091AAEF72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52862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 dirty="0"/>
              <a:t>La pollution de l'Air Module l'essentiel Cycle 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A12200D-BD1C-42CB-8E43-050AFD147569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01154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04" r:id="rId15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 dirty="0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EDEDC5A-BC72-46E7-8DC8-15C07294C6A2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79894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://www.airpaca.org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42.png"/><Relationship Id="rId3" Type="http://schemas.openxmlformats.org/officeDocument/2006/relationships/image" Target="../media/image44.gif"/><Relationship Id="rId7" Type="http://schemas.openxmlformats.org/officeDocument/2006/relationships/image" Target="../media/image75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11" Type="http://schemas.openxmlformats.org/officeDocument/2006/relationships/image" Target="../media/image40.png"/><Relationship Id="rId5" Type="http://schemas.openxmlformats.org/officeDocument/2006/relationships/hyperlink" Target="http://www.lairetmoi.org/files/sites/fr/videos/videos-pedagogiques/le-covoiturage_mp4_h264_aac_hq.mp4" TargetMode="External"/><Relationship Id="rId15" Type="http://schemas.openxmlformats.org/officeDocument/2006/relationships/image" Target="../media/image20.png"/><Relationship Id="rId10" Type="http://schemas.openxmlformats.org/officeDocument/2006/relationships/image" Target="../media/image78.png"/><Relationship Id="rId4" Type="http://schemas.openxmlformats.org/officeDocument/2006/relationships/image" Target="../media/image39.png"/><Relationship Id="rId9" Type="http://schemas.openxmlformats.org/officeDocument/2006/relationships/image" Target="../media/image77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11" Type="http://schemas.openxmlformats.org/officeDocument/2006/relationships/image" Target="../media/image20.png"/><Relationship Id="rId5" Type="http://schemas.openxmlformats.org/officeDocument/2006/relationships/image" Target="../media/image8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11" Type="http://schemas.openxmlformats.org/officeDocument/2006/relationships/image" Target="../media/image33.png"/><Relationship Id="rId5" Type="http://schemas.openxmlformats.org/officeDocument/2006/relationships/image" Target="../media/image87.png"/><Relationship Id="rId10" Type="http://schemas.openxmlformats.org/officeDocument/2006/relationships/image" Target="../media/image39.png"/><Relationship Id="rId4" Type="http://schemas.openxmlformats.org/officeDocument/2006/relationships/image" Target="../media/image43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3.png"/><Relationship Id="rId11" Type="http://schemas.openxmlformats.org/officeDocument/2006/relationships/image" Target="../media/image33.png"/><Relationship Id="rId5" Type="http://schemas.openxmlformats.org/officeDocument/2006/relationships/image" Target="../media/image92.png"/><Relationship Id="rId10" Type="http://schemas.openxmlformats.org/officeDocument/2006/relationships/image" Target="../media/image43.png"/><Relationship Id="rId4" Type="http://schemas.openxmlformats.org/officeDocument/2006/relationships/image" Target="../media/image91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39.png"/><Relationship Id="rId18" Type="http://schemas.openxmlformats.org/officeDocument/2006/relationships/image" Target="../media/image55.png"/><Relationship Id="rId3" Type="http://schemas.openxmlformats.org/officeDocument/2006/relationships/image" Target="../media/image89.png"/><Relationship Id="rId21" Type="http://schemas.openxmlformats.org/officeDocument/2006/relationships/image" Target="../media/image99.png"/><Relationship Id="rId7" Type="http://schemas.openxmlformats.org/officeDocument/2006/relationships/image" Target="../media/image96.png"/><Relationship Id="rId12" Type="http://schemas.openxmlformats.org/officeDocument/2006/relationships/slide" Target="slide16.xml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11" Type="http://schemas.openxmlformats.org/officeDocument/2006/relationships/image" Target="../media/image32.png"/><Relationship Id="rId5" Type="http://schemas.openxmlformats.org/officeDocument/2006/relationships/image" Target="../media/image95.png"/><Relationship Id="rId15" Type="http://schemas.openxmlformats.org/officeDocument/2006/relationships/image" Target="../media/image41.png"/><Relationship Id="rId10" Type="http://schemas.openxmlformats.org/officeDocument/2006/relationships/slide" Target="slide17.xml"/><Relationship Id="rId19" Type="http://schemas.openxmlformats.org/officeDocument/2006/relationships/slide" Target="slide18.xml"/><Relationship Id="rId4" Type="http://schemas.openxmlformats.org/officeDocument/2006/relationships/image" Target="../media/image94.gif"/><Relationship Id="rId9" Type="http://schemas.openxmlformats.org/officeDocument/2006/relationships/image" Target="../media/image98.png"/><Relationship Id="rId14" Type="http://schemas.openxmlformats.org/officeDocument/2006/relationships/image" Target="../media/image40.png"/><Relationship Id="rId2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0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slide" Target="slide15.xml"/><Relationship Id="rId9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0.png"/><Relationship Id="rId7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5" Type="http://schemas.openxmlformats.org/officeDocument/2006/relationships/slide" Target="slide15.xml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0.png"/><Relationship Id="rId7" Type="http://schemas.openxmlformats.org/officeDocument/2006/relationships/slide" Target="slide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9.png"/><Relationship Id="rId5" Type="http://schemas.openxmlformats.org/officeDocument/2006/relationships/slide" Target="slide3.xml"/><Relationship Id="rId4" Type="http://schemas.openxmlformats.org/officeDocument/2006/relationships/image" Target="../media/image10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hyperlink" Target="S1.pptx" TargetMode="External"/><Relationship Id="rId7" Type="http://schemas.openxmlformats.org/officeDocument/2006/relationships/hyperlink" Target="S5.pptx" TargetMode="External"/><Relationship Id="rId12" Type="http://schemas.openxmlformats.org/officeDocument/2006/relationships/slide" Target="slide10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11" Type="http://schemas.openxmlformats.org/officeDocument/2006/relationships/image" Target="../media/image16.png"/><Relationship Id="rId5" Type="http://schemas.openxmlformats.org/officeDocument/2006/relationships/hyperlink" Target="S3.pptx" TargetMode="External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hyperlink" Target="S2.pptx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png"/><Relationship Id="rId4" Type="http://schemas.openxmlformats.org/officeDocument/2006/relationships/image" Target="../media/image10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image" Target="../media/image108.png"/><Relationship Id="rId5" Type="http://schemas.openxmlformats.org/officeDocument/2006/relationships/image" Target="../media/image109.pn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4.gif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6" Type="http://schemas.openxmlformats.org/officeDocument/2006/relationships/image" Target="../media/image103.gif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6" Type="http://schemas.openxmlformats.org/officeDocument/2006/relationships/image" Target="../media/image108.png"/><Relationship Id="rId5" Type="http://schemas.openxmlformats.org/officeDocument/2006/relationships/image" Target="../media/image111.pn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6" Type="http://schemas.openxmlformats.org/officeDocument/2006/relationships/slide" Target="slide3.xml"/><Relationship Id="rId11" Type="http://schemas.openxmlformats.org/officeDocument/2006/relationships/image" Target="../media/image28.png"/><Relationship Id="rId5" Type="http://schemas.openxmlformats.org/officeDocument/2006/relationships/image" Target="../media/image112.png"/><Relationship Id="rId10" Type="http://schemas.openxmlformats.org/officeDocument/2006/relationships/slide" Target="slide2.xml"/><Relationship Id="rId4" Type="http://schemas.openxmlformats.org/officeDocument/2006/relationships/image" Target="../media/image107.png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.xml"/><Relationship Id="rId6" Type="http://schemas.openxmlformats.org/officeDocument/2006/relationships/image" Target="../media/image108.png"/><Relationship Id="rId5" Type="http://schemas.openxmlformats.org/officeDocument/2006/relationships/image" Target="../media/image113.png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slide" Target="slide10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slide" Target="slide21.xml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slide" Target="slide2.xml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4.gif"/><Relationship Id="rId17" Type="http://schemas.openxmlformats.org/officeDocument/2006/relationships/image" Target="../media/image48.png"/><Relationship Id="rId2" Type="http://schemas.openxmlformats.org/officeDocument/2006/relationships/image" Target="../media/image35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3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41.png"/><Relationship Id="rId5" Type="http://schemas.openxmlformats.org/officeDocument/2006/relationships/image" Target="../media/image51.png"/><Relationship Id="rId10" Type="http://schemas.openxmlformats.org/officeDocument/2006/relationships/image" Target="../media/image40.png"/><Relationship Id="rId4" Type="http://schemas.openxmlformats.org/officeDocument/2006/relationships/image" Target="../media/image50.png"/><Relationship Id="rId9" Type="http://schemas.openxmlformats.org/officeDocument/2006/relationships/image" Target="../media/image39.pn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37.pn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3.png"/><Relationship Id="rId3" Type="http://schemas.openxmlformats.org/officeDocument/2006/relationships/image" Target="../media/image69.gif"/><Relationship Id="rId7" Type="http://schemas.openxmlformats.org/officeDocument/2006/relationships/image" Target="../media/image73.png"/><Relationship Id="rId12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41.png"/><Relationship Id="rId5" Type="http://schemas.openxmlformats.org/officeDocument/2006/relationships/image" Target="../media/image71.png"/><Relationship Id="rId10" Type="http://schemas.openxmlformats.org/officeDocument/2006/relationships/image" Target="../media/image40.png"/><Relationship Id="rId4" Type="http://schemas.openxmlformats.org/officeDocument/2006/relationships/image" Target="../media/image70.png"/><Relationship Id="rId9" Type="http://schemas.openxmlformats.org/officeDocument/2006/relationships/image" Target="../media/image39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/>
          <p:nvPr/>
        </p:nvSpPr>
        <p:spPr>
          <a:xfrm>
            <a:off x="2767013" y="1117600"/>
            <a:ext cx="6237287" cy="3751263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8"/>
          <p:cNvSpPr txBox="1"/>
          <p:nvPr/>
        </p:nvSpPr>
        <p:spPr>
          <a:xfrm>
            <a:off x="2832100" y="6278563"/>
            <a:ext cx="7392988" cy="163512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11516" rIns="0" bIns="0"/>
          <a:lstStyle/>
          <a:p>
            <a:pPr marL="11516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This project is co-financed by the European Regional Development Fund through the Urban innovative Actions Initiative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86" name="Google Shape;86;p8"/>
          <p:cNvSpPr txBox="1"/>
          <p:nvPr/>
        </p:nvSpPr>
        <p:spPr>
          <a:xfrm>
            <a:off x="5594350" y="3765550"/>
            <a:ext cx="4505239" cy="341313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11516" rIns="0" bIns="0"/>
          <a:lstStyle/>
          <a:p>
            <a:pPr marL="11516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5B5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Connecter. Engager. Respirer.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8"/>
          <p:cNvSpPr/>
          <p:nvPr/>
        </p:nvSpPr>
        <p:spPr>
          <a:xfrm>
            <a:off x="5389563" y="5607050"/>
            <a:ext cx="635000" cy="403225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8"/>
          <p:cNvSpPr/>
          <p:nvPr/>
        </p:nvSpPr>
        <p:spPr>
          <a:xfrm>
            <a:off x="6302375" y="5529263"/>
            <a:ext cx="866775" cy="55086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8"/>
          <p:cNvSpPr/>
          <p:nvPr/>
        </p:nvSpPr>
        <p:spPr>
          <a:xfrm>
            <a:off x="6302375" y="6015038"/>
            <a:ext cx="141288" cy="0"/>
          </a:xfrm>
          <a:custGeom>
            <a:avLst/>
            <a:gdLst/>
            <a:ahLst/>
            <a:cxnLst/>
            <a:rect l="l" t="t" r="r" b="b"/>
            <a:pathLst>
              <a:path w="155575" h="120000" extrusionOk="0">
                <a:moveTo>
                  <a:pt x="0" y="0"/>
                </a:moveTo>
                <a:lnTo>
                  <a:pt x="155168" y="0"/>
                </a:lnTo>
              </a:path>
            </a:pathLst>
          </a:custGeom>
          <a:noFill/>
          <a:ln w="24275" cap="flat" cmpd="sng">
            <a:solidFill>
              <a:srgbClr val="ADD9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8"/>
          <p:cNvSpPr/>
          <p:nvPr/>
        </p:nvSpPr>
        <p:spPr>
          <a:xfrm>
            <a:off x="6954838" y="5961063"/>
            <a:ext cx="214312" cy="6985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8"/>
          <p:cNvSpPr/>
          <p:nvPr/>
        </p:nvSpPr>
        <p:spPr>
          <a:xfrm>
            <a:off x="7721600" y="5548313"/>
            <a:ext cx="311150" cy="22542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8"/>
          <p:cNvSpPr/>
          <p:nvPr/>
        </p:nvSpPr>
        <p:spPr>
          <a:xfrm>
            <a:off x="7613650" y="5805488"/>
            <a:ext cx="336550" cy="9525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8"/>
          <p:cNvSpPr/>
          <p:nvPr/>
        </p:nvSpPr>
        <p:spPr>
          <a:xfrm>
            <a:off x="7967663" y="5807075"/>
            <a:ext cx="160337" cy="92075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8"/>
          <p:cNvSpPr/>
          <p:nvPr/>
        </p:nvSpPr>
        <p:spPr>
          <a:xfrm>
            <a:off x="7612063" y="5927725"/>
            <a:ext cx="22225" cy="39688"/>
          </a:xfrm>
          <a:custGeom>
            <a:avLst/>
            <a:gdLst/>
            <a:ahLst/>
            <a:cxnLst/>
            <a:rect l="l" t="t" r="r" b="b"/>
            <a:pathLst>
              <a:path w="25400" h="44450" extrusionOk="0">
                <a:moveTo>
                  <a:pt x="24790" y="0"/>
                </a:moveTo>
                <a:lnTo>
                  <a:pt x="0" y="0"/>
                </a:lnTo>
                <a:lnTo>
                  <a:pt x="0" y="44208"/>
                </a:lnTo>
                <a:lnTo>
                  <a:pt x="24790" y="44208"/>
                </a:lnTo>
                <a:lnTo>
                  <a:pt x="24790" y="36385"/>
                </a:lnTo>
                <a:lnTo>
                  <a:pt x="8902" y="36385"/>
                </a:lnTo>
                <a:lnTo>
                  <a:pt x="8902" y="25692"/>
                </a:lnTo>
                <a:lnTo>
                  <a:pt x="24498" y="25692"/>
                </a:lnTo>
                <a:lnTo>
                  <a:pt x="24498" y="17856"/>
                </a:lnTo>
                <a:lnTo>
                  <a:pt x="8902" y="17856"/>
                </a:lnTo>
                <a:lnTo>
                  <a:pt x="8902" y="7823"/>
                </a:lnTo>
                <a:lnTo>
                  <a:pt x="24790" y="7823"/>
                </a:lnTo>
                <a:lnTo>
                  <a:pt x="2479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7640638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8"/>
          <p:cNvSpPr/>
          <p:nvPr/>
        </p:nvSpPr>
        <p:spPr>
          <a:xfrm>
            <a:off x="7678738" y="5927725"/>
            <a:ext cx="36512" cy="39688"/>
          </a:xfrm>
          <a:custGeom>
            <a:avLst/>
            <a:gdLst/>
            <a:ahLst/>
            <a:cxnLst/>
            <a:rect l="l" t="t" r="r" b="b"/>
            <a:pathLst>
              <a:path w="40639" h="44450" extrusionOk="0">
                <a:moveTo>
                  <a:pt x="9194" y="0"/>
                </a:moveTo>
                <a:lnTo>
                  <a:pt x="0" y="0"/>
                </a:lnTo>
                <a:lnTo>
                  <a:pt x="15773" y="44208"/>
                </a:lnTo>
                <a:lnTo>
                  <a:pt x="24790" y="44208"/>
                </a:lnTo>
                <a:lnTo>
                  <a:pt x="28598" y="33578"/>
                </a:lnTo>
                <a:lnTo>
                  <a:pt x="20256" y="33578"/>
                </a:lnTo>
                <a:lnTo>
                  <a:pt x="9194" y="0"/>
                </a:lnTo>
                <a:close/>
              </a:path>
              <a:path w="40639" h="44450" extrusionOk="0">
                <a:moveTo>
                  <a:pt x="40627" y="0"/>
                </a:moveTo>
                <a:lnTo>
                  <a:pt x="31419" y="0"/>
                </a:lnTo>
                <a:lnTo>
                  <a:pt x="20256" y="33578"/>
                </a:lnTo>
                <a:lnTo>
                  <a:pt x="28598" y="33578"/>
                </a:lnTo>
                <a:lnTo>
                  <a:pt x="40627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8"/>
          <p:cNvSpPr/>
          <p:nvPr/>
        </p:nvSpPr>
        <p:spPr>
          <a:xfrm>
            <a:off x="7720013" y="5927725"/>
            <a:ext cx="7937" cy="39688"/>
          </a:xfrm>
          <a:custGeom>
            <a:avLst/>
            <a:gdLst/>
            <a:ahLst/>
            <a:cxnLst/>
            <a:rect l="l" t="t" r="r" b="b"/>
            <a:pathLst>
              <a:path w="9525" h="44450" extrusionOk="0">
                <a:moveTo>
                  <a:pt x="0" y="0"/>
                </a:moveTo>
                <a:lnTo>
                  <a:pt x="8902" y="0"/>
                </a:lnTo>
                <a:lnTo>
                  <a:pt x="8902" y="44208"/>
                </a:lnTo>
                <a:lnTo>
                  <a:pt x="0" y="44208"/>
                </a:lnTo>
                <a:lnTo>
                  <a:pt x="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8"/>
          <p:cNvSpPr/>
          <p:nvPr/>
        </p:nvSpPr>
        <p:spPr>
          <a:xfrm>
            <a:off x="7735888" y="5927725"/>
            <a:ext cx="28575" cy="39688"/>
          </a:xfrm>
          <a:custGeom>
            <a:avLst/>
            <a:gdLst/>
            <a:ahLst/>
            <a:cxnLst/>
            <a:rect l="l" t="t" r="r" b="b"/>
            <a:pathLst>
              <a:path w="32384" h="44450" extrusionOk="0">
                <a:moveTo>
                  <a:pt x="20256" y="0"/>
                </a:moveTo>
                <a:lnTo>
                  <a:pt x="0" y="0"/>
                </a:lnTo>
                <a:lnTo>
                  <a:pt x="0" y="44208"/>
                </a:lnTo>
                <a:lnTo>
                  <a:pt x="8902" y="44208"/>
                </a:lnTo>
                <a:lnTo>
                  <a:pt x="8902" y="7823"/>
                </a:lnTo>
                <a:lnTo>
                  <a:pt x="31274" y="7823"/>
                </a:lnTo>
                <a:lnTo>
                  <a:pt x="30226" y="5435"/>
                </a:lnTo>
                <a:lnTo>
                  <a:pt x="24193" y="1079"/>
                </a:lnTo>
                <a:lnTo>
                  <a:pt x="20256" y="0"/>
                </a:lnTo>
                <a:close/>
              </a:path>
              <a:path w="32384" h="44450" extrusionOk="0">
                <a:moveTo>
                  <a:pt x="31274" y="7823"/>
                </a:moveTo>
                <a:lnTo>
                  <a:pt x="16611" y="7823"/>
                </a:lnTo>
                <a:lnTo>
                  <a:pt x="18757" y="8178"/>
                </a:lnTo>
                <a:lnTo>
                  <a:pt x="22339" y="10452"/>
                </a:lnTo>
                <a:lnTo>
                  <a:pt x="23660" y="12903"/>
                </a:lnTo>
                <a:lnTo>
                  <a:pt x="23660" y="18275"/>
                </a:lnTo>
                <a:lnTo>
                  <a:pt x="22580" y="20612"/>
                </a:lnTo>
                <a:lnTo>
                  <a:pt x="20853" y="22047"/>
                </a:lnTo>
                <a:lnTo>
                  <a:pt x="18999" y="23482"/>
                </a:lnTo>
                <a:lnTo>
                  <a:pt x="15836" y="23660"/>
                </a:lnTo>
                <a:lnTo>
                  <a:pt x="11176" y="23660"/>
                </a:lnTo>
                <a:lnTo>
                  <a:pt x="23063" y="44208"/>
                </a:lnTo>
                <a:lnTo>
                  <a:pt x="32372" y="44208"/>
                </a:lnTo>
                <a:lnTo>
                  <a:pt x="22517" y="27838"/>
                </a:lnTo>
                <a:lnTo>
                  <a:pt x="25387" y="27127"/>
                </a:lnTo>
                <a:lnTo>
                  <a:pt x="27901" y="25869"/>
                </a:lnTo>
                <a:lnTo>
                  <a:pt x="29806" y="23063"/>
                </a:lnTo>
                <a:lnTo>
                  <a:pt x="31305" y="20904"/>
                </a:lnTo>
                <a:lnTo>
                  <a:pt x="32123" y="18275"/>
                </a:lnTo>
                <a:lnTo>
                  <a:pt x="32194" y="9918"/>
                </a:lnTo>
                <a:lnTo>
                  <a:pt x="31274" y="7823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7767638" y="5926138"/>
            <a:ext cx="42862" cy="42862"/>
          </a:xfrm>
          <a:custGeom>
            <a:avLst/>
            <a:gdLst/>
            <a:ahLst/>
            <a:cxnLst/>
            <a:rect l="l" t="t" r="r" b="b"/>
            <a:pathLst>
              <a:path w="46990" h="46354" extrusionOk="0">
                <a:moveTo>
                  <a:pt x="23177" y="0"/>
                </a:moveTo>
                <a:lnTo>
                  <a:pt x="14364" y="1648"/>
                </a:lnTo>
                <a:lnTo>
                  <a:pt x="6973" y="6335"/>
                </a:lnTo>
                <a:lnTo>
                  <a:pt x="1890" y="13678"/>
                </a:lnTo>
                <a:lnTo>
                  <a:pt x="0" y="23355"/>
                </a:lnTo>
                <a:lnTo>
                  <a:pt x="1706" y="31861"/>
                </a:lnTo>
                <a:lnTo>
                  <a:pt x="6477" y="39047"/>
                </a:lnTo>
                <a:lnTo>
                  <a:pt x="13791" y="44016"/>
                </a:lnTo>
                <a:lnTo>
                  <a:pt x="23126" y="45872"/>
                </a:lnTo>
                <a:lnTo>
                  <a:pt x="32461" y="44053"/>
                </a:lnTo>
                <a:lnTo>
                  <a:pt x="39835" y="39109"/>
                </a:lnTo>
                <a:lnTo>
                  <a:pt x="40538" y="38049"/>
                </a:lnTo>
                <a:lnTo>
                  <a:pt x="14693" y="38049"/>
                </a:lnTo>
                <a:lnTo>
                  <a:pt x="8902" y="31000"/>
                </a:lnTo>
                <a:lnTo>
                  <a:pt x="8902" y="15112"/>
                </a:lnTo>
                <a:lnTo>
                  <a:pt x="14401" y="7823"/>
                </a:lnTo>
                <a:lnTo>
                  <a:pt x="40522" y="7823"/>
                </a:lnTo>
                <a:lnTo>
                  <a:pt x="39817" y="6762"/>
                </a:lnTo>
                <a:lnTo>
                  <a:pt x="32456" y="1819"/>
                </a:lnTo>
                <a:lnTo>
                  <a:pt x="23177" y="0"/>
                </a:lnTo>
                <a:close/>
              </a:path>
              <a:path w="46990" h="46354" extrusionOk="0">
                <a:moveTo>
                  <a:pt x="40522" y="7823"/>
                </a:moveTo>
                <a:lnTo>
                  <a:pt x="32258" y="7823"/>
                </a:lnTo>
                <a:lnTo>
                  <a:pt x="37515" y="15582"/>
                </a:lnTo>
                <a:lnTo>
                  <a:pt x="37515" y="30289"/>
                </a:lnTo>
                <a:lnTo>
                  <a:pt x="32258" y="38049"/>
                </a:lnTo>
                <a:lnTo>
                  <a:pt x="40538" y="38049"/>
                </a:lnTo>
                <a:lnTo>
                  <a:pt x="44677" y="31813"/>
                </a:lnTo>
                <a:lnTo>
                  <a:pt x="46418" y="22936"/>
                </a:lnTo>
                <a:lnTo>
                  <a:pt x="44669" y="14058"/>
                </a:lnTo>
                <a:lnTo>
                  <a:pt x="40522" y="7823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8"/>
          <p:cNvSpPr/>
          <p:nvPr/>
        </p:nvSpPr>
        <p:spPr>
          <a:xfrm>
            <a:off x="7815263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8"/>
          <p:cNvSpPr/>
          <p:nvPr/>
        </p:nvSpPr>
        <p:spPr>
          <a:xfrm>
            <a:off x="7856538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8"/>
          <p:cNvSpPr/>
          <p:nvPr/>
        </p:nvSpPr>
        <p:spPr>
          <a:xfrm>
            <a:off x="7897813" y="5927725"/>
            <a:ext cx="22225" cy="39688"/>
          </a:xfrm>
          <a:custGeom>
            <a:avLst/>
            <a:gdLst/>
            <a:ahLst/>
            <a:cxnLst/>
            <a:rect l="l" t="t" r="r" b="b"/>
            <a:pathLst>
              <a:path w="25400" h="44450" extrusionOk="0">
                <a:moveTo>
                  <a:pt x="24790" y="0"/>
                </a:moveTo>
                <a:lnTo>
                  <a:pt x="0" y="0"/>
                </a:lnTo>
                <a:lnTo>
                  <a:pt x="0" y="44208"/>
                </a:lnTo>
                <a:lnTo>
                  <a:pt x="24790" y="44208"/>
                </a:lnTo>
                <a:lnTo>
                  <a:pt x="24790" y="36385"/>
                </a:lnTo>
                <a:lnTo>
                  <a:pt x="8902" y="36385"/>
                </a:lnTo>
                <a:lnTo>
                  <a:pt x="8902" y="25692"/>
                </a:lnTo>
                <a:lnTo>
                  <a:pt x="24498" y="25692"/>
                </a:lnTo>
                <a:lnTo>
                  <a:pt x="24498" y="17856"/>
                </a:lnTo>
                <a:lnTo>
                  <a:pt x="8902" y="17856"/>
                </a:lnTo>
                <a:lnTo>
                  <a:pt x="8902" y="7823"/>
                </a:lnTo>
                <a:lnTo>
                  <a:pt x="24790" y="7823"/>
                </a:lnTo>
                <a:lnTo>
                  <a:pt x="2479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8"/>
          <p:cNvSpPr/>
          <p:nvPr/>
        </p:nvSpPr>
        <p:spPr>
          <a:xfrm>
            <a:off x="7926388" y="5926138"/>
            <a:ext cx="42862" cy="41275"/>
          </a:xfrm>
          <a:custGeom>
            <a:avLst/>
            <a:gdLst/>
            <a:ahLst/>
            <a:cxnLst/>
            <a:rect l="l" t="t" r="r" b="b"/>
            <a:pathLst>
              <a:path w="46990" h="44450" extrusionOk="0">
                <a:moveTo>
                  <a:pt x="12001" y="0"/>
                </a:moveTo>
                <a:lnTo>
                  <a:pt x="0" y="0"/>
                </a:lnTo>
                <a:lnTo>
                  <a:pt x="0" y="44208"/>
                </a:lnTo>
                <a:lnTo>
                  <a:pt x="8178" y="44208"/>
                </a:lnTo>
                <a:lnTo>
                  <a:pt x="7950" y="8788"/>
                </a:lnTo>
                <a:lnTo>
                  <a:pt x="15146" y="8788"/>
                </a:lnTo>
                <a:lnTo>
                  <a:pt x="12001" y="0"/>
                </a:lnTo>
                <a:close/>
              </a:path>
              <a:path w="46990" h="44450" extrusionOk="0">
                <a:moveTo>
                  <a:pt x="15146" y="8788"/>
                </a:moveTo>
                <a:lnTo>
                  <a:pt x="7950" y="8788"/>
                </a:lnTo>
                <a:lnTo>
                  <a:pt x="20370" y="44208"/>
                </a:lnTo>
                <a:lnTo>
                  <a:pt x="26225" y="44208"/>
                </a:lnTo>
                <a:lnTo>
                  <a:pt x="30585" y="31724"/>
                </a:lnTo>
                <a:lnTo>
                  <a:pt x="23355" y="31724"/>
                </a:lnTo>
                <a:lnTo>
                  <a:pt x="15146" y="8788"/>
                </a:lnTo>
                <a:close/>
              </a:path>
              <a:path w="46990" h="44450" extrusionOk="0">
                <a:moveTo>
                  <a:pt x="46596" y="8788"/>
                </a:moveTo>
                <a:lnTo>
                  <a:pt x="38595" y="8788"/>
                </a:lnTo>
                <a:lnTo>
                  <a:pt x="38354" y="44208"/>
                </a:lnTo>
                <a:lnTo>
                  <a:pt x="46596" y="44208"/>
                </a:lnTo>
                <a:lnTo>
                  <a:pt x="46596" y="8788"/>
                </a:lnTo>
                <a:close/>
              </a:path>
              <a:path w="46990" h="44450" extrusionOk="0">
                <a:moveTo>
                  <a:pt x="46596" y="0"/>
                </a:moveTo>
                <a:lnTo>
                  <a:pt x="34531" y="0"/>
                </a:lnTo>
                <a:lnTo>
                  <a:pt x="23355" y="31724"/>
                </a:lnTo>
                <a:lnTo>
                  <a:pt x="30585" y="31724"/>
                </a:lnTo>
                <a:lnTo>
                  <a:pt x="38595" y="8788"/>
                </a:lnTo>
                <a:lnTo>
                  <a:pt x="46596" y="8788"/>
                </a:lnTo>
                <a:lnTo>
                  <a:pt x="4659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8"/>
          <p:cNvSpPr/>
          <p:nvPr/>
        </p:nvSpPr>
        <p:spPr>
          <a:xfrm>
            <a:off x="7975600" y="5927725"/>
            <a:ext cx="23813" cy="39688"/>
          </a:xfrm>
          <a:custGeom>
            <a:avLst/>
            <a:gdLst/>
            <a:ahLst/>
            <a:cxnLst/>
            <a:rect l="l" t="t" r="r" b="b"/>
            <a:pathLst>
              <a:path w="25400" h="44450" extrusionOk="0">
                <a:moveTo>
                  <a:pt x="24790" y="0"/>
                </a:moveTo>
                <a:lnTo>
                  <a:pt x="0" y="0"/>
                </a:lnTo>
                <a:lnTo>
                  <a:pt x="0" y="44208"/>
                </a:lnTo>
                <a:lnTo>
                  <a:pt x="24790" y="44208"/>
                </a:lnTo>
                <a:lnTo>
                  <a:pt x="24790" y="36385"/>
                </a:lnTo>
                <a:lnTo>
                  <a:pt x="8902" y="36385"/>
                </a:lnTo>
                <a:lnTo>
                  <a:pt x="8902" y="25692"/>
                </a:lnTo>
                <a:lnTo>
                  <a:pt x="24498" y="25692"/>
                </a:lnTo>
                <a:lnTo>
                  <a:pt x="24498" y="17856"/>
                </a:lnTo>
                <a:lnTo>
                  <a:pt x="8902" y="17856"/>
                </a:lnTo>
                <a:lnTo>
                  <a:pt x="8902" y="7823"/>
                </a:lnTo>
                <a:lnTo>
                  <a:pt x="24790" y="7823"/>
                </a:lnTo>
                <a:lnTo>
                  <a:pt x="2479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8"/>
          <p:cNvSpPr/>
          <p:nvPr/>
        </p:nvSpPr>
        <p:spPr>
          <a:xfrm>
            <a:off x="8005763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8"/>
          <p:cNvSpPr/>
          <p:nvPr/>
        </p:nvSpPr>
        <p:spPr>
          <a:xfrm>
            <a:off x="8042275" y="5927725"/>
            <a:ext cx="25400" cy="39688"/>
          </a:xfrm>
          <a:custGeom>
            <a:avLst/>
            <a:gdLst/>
            <a:ahLst/>
            <a:cxnLst/>
            <a:rect l="l" t="t" r="r" b="b"/>
            <a:pathLst>
              <a:path w="28575" h="44450" extrusionOk="0">
                <a:moveTo>
                  <a:pt x="18465" y="7823"/>
                </a:moveTo>
                <a:lnTo>
                  <a:pt x="9563" y="7823"/>
                </a:lnTo>
                <a:lnTo>
                  <a:pt x="9563" y="44208"/>
                </a:lnTo>
                <a:lnTo>
                  <a:pt x="18465" y="44208"/>
                </a:lnTo>
                <a:lnTo>
                  <a:pt x="18465" y="7823"/>
                </a:lnTo>
                <a:close/>
              </a:path>
              <a:path w="28575" h="44450" extrusionOk="0">
                <a:moveTo>
                  <a:pt x="27965" y="0"/>
                </a:moveTo>
                <a:lnTo>
                  <a:pt x="0" y="0"/>
                </a:lnTo>
                <a:lnTo>
                  <a:pt x="0" y="7823"/>
                </a:lnTo>
                <a:lnTo>
                  <a:pt x="27965" y="7823"/>
                </a:lnTo>
                <a:lnTo>
                  <a:pt x="27965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8"/>
          <p:cNvSpPr/>
          <p:nvPr/>
        </p:nvSpPr>
        <p:spPr>
          <a:xfrm>
            <a:off x="8064500" y="5926138"/>
            <a:ext cx="39688" cy="41275"/>
          </a:xfrm>
          <a:custGeom>
            <a:avLst/>
            <a:gdLst/>
            <a:ahLst/>
            <a:cxnLst/>
            <a:rect l="l" t="t" r="r" b="b"/>
            <a:pathLst>
              <a:path w="43815" h="44450" extrusionOk="0">
                <a:moveTo>
                  <a:pt x="25755" y="0"/>
                </a:moveTo>
                <a:lnTo>
                  <a:pt x="17919" y="0"/>
                </a:lnTo>
                <a:lnTo>
                  <a:pt x="0" y="44208"/>
                </a:lnTo>
                <a:lnTo>
                  <a:pt x="9677" y="44208"/>
                </a:lnTo>
                <a:lnTo>
                  <a:pt x="12852" y="35547"/>
                </a:lnTo>
                <a:lnTo>
                  <a:pt x="39827" y="35547"/>
                </a:lnTo>
                <a:lnTo>
                  <a:pt x="37012" y="28435"/>
                </a:lnTo>
                <a:lnTo>
                  <a:pt x="15176" y="28435"/>
                </a:lnTo>
                <a:lnTo>
                  <a:pt x="21450" y="10515"/>
                </a:lnTo>
                <a:lnTo>
                  <a:pt x="29918" y="10515"/>
                </a:lnTo>
                <a:lnTo>
                  <a:pt x="25755" y="0"/>
                </a:lnTo>
                <a:close/>
              </a:path>
              <a:path w="43815" h="44450" extrusionOk="0">
                <a:moveTo>
                  <a:pt x="39827" y="35547"/>
                </a:moveTo>
                <a:lnTo>
                  <a:pt x="30289" y="35547"/>
                </a:lnTo>
                <a:lnTo>
                  <a:pt x="33515" y="44208"/>
                </a:lnTo>
                <a:lnTo>
                  <a:pt x="43256" y="44208"/>
                </a:lnTo>
                <a:lnTo>
                  <a:pt x="39827" y="35547"/>
                </a:lnTo>
                <a:close/>
              </a:path>
              <a:path w="43815" h="44450" extrusionOk="0">
                <a:moveTo>
                  <a:pt x="29918" y="10515"/>
                </a:moveTo>
                <a:lnTo>
                  <a:pt x="21450" y="10515"/>
                </a:lnTo>
                <a:lnTo>
                  <a:pt x="27901" y="28435"/>
                </a:lnTo>
                <a:lnTo>
                  <a:pt x="37012" y="28435"/>
                </a:lnTo>
                <a:lnTo>
                  <a:pt x="29918" y="10515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8108950" y="5927725"/>
            <a:ext cx="20638" cy="39688"/>
          </a:xfrm>
          <a:custGeom>
            <a:avLst/>
            <a:gdLst/>
            <a:ahLst/>
            <a:cxnLst/>
            <a:rect l="l" t="t" r="r" b="b"/>
            <a:pathLst>
              <a:path w="23495" h="44450" extrusionOk="0">
                <a:moveTo>
                  <a:pt x="8902" y="0"/>
                </a:moveTo>
                <a:lnTo>
                  <a:pt x="0" y="0"/>
                </a:lnTo>
                <a:lnTo>
                  <a:pt x="0" y="44208"/>
                </a:lnTo>
                <a:lnTo>
                  <a:pt x="23418" y="44208"/>
                </a:lnTo>
                <a:lnTo>
                  <a:pt x="23418" y="36385"/>
                </a:lnTo>
                <a:lnTo>
                  <a:pt x="8902" y="36385"/>
                </a:lnTo>
                <a:lnTo>
                  <a:pt x="8902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7359650" y="5519738"/>
            <a:ext cx="0" cy="511175"/>
          </a:xfrm>
          <a:custGeom>
            <a:avLst/>
            <a:gdLst/>
            <a:ahLst/>
            <a:cxnLst/>
            <a:rect l="l" t="t" r="r" b="b"/>
            <a:pathLst>
              <a:path w="120000" h="562609" extrusionOk="0">
                <a:moveTo>
                  <a:pt x="0" y="0"/>
                </a:moveTo>
                <a:lnTo>
                  <a:pt x="0" y="562267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7359650" y="54879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"/>
          <p:cNvSpPr/>
          <p:nvPr/>
        </p:nvSpPr>
        <p:spPr>
          <a:xfrm>
            <a:off x="7359650" y="60467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46" name="Google Shape;113;p8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5140325"/>
            <a:ext cx="16700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7" name="Ima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4570413"/>
            <a:ext cx="20161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Google Shape;83;p8"/>
          <p:cNvSpPr/>
          <p:nvPr/>
        </p:nvSpPr>
        <p:spPr>
          <a:xfrm rot="5400000">
            <a:off x="8442325" y="1506538"/>
            <a:ext cx="4672013" cy="2827337"/>
          </a:xfrm>
          <a:prstGeom prst="rect">
            <a:avLst/>
          </a:prstGeom>
          <a:blipFill rotWithShape="1">
            <a:blip r:embed="rId12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52" name="Image 12">
            <a:hlinkClick r:id="rId13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066" y="5970121"/>
            <a:ext cx="1731422" cy="69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>
            <a:extLst/>
          </p:cNvPr>
          <p:cNvSpPr>
            <a:spLocks noChangeArrowheads="1"/>
          </p:cNvSpPr>
          <p:nvPr/>
        </p:nvSpPr>
        <p:spPr bwMode="auto">
          <a:xfrm>
            <a:off x="10472449" y="595610"/>
            <a:ext cx="1719551" cy="889000"/>
          </a:xfrm>
          <a:prstGeom prst="rect">
            <a:avLst/>
          </a:prstGeom>
          <a:solidFill>
            <a:srgbClr val="00B0F0"/>
          </a:solidFill>
          <a:ln w="12700">
            <a:noFill/>
            <a:prstDash val="dash"/>
            <a:round/>
            <a:headEnd/>
            <a:tailEnd/>
          </a:ln>
          <a:effectLst/>
          <a:extLst/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kern="0" dirty="0">
                <a:solidFill>
                  <a:srgbClr val="173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 en cours de réalisation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kern="0" dirty="0">
                <a:solidFill>
                  <a:srgbClr val="173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Mars. 2021</a:t>
            </a:r>
          </a:p>
        </p:txBody>
      </p:sp>
    </p:spTree>
    <p:extLst>
      <p:ext uri="{BB962C8B-B14F-4D97-AF65-F5344CB8AC3E}">
        <p14:creationId xmlns:p14="http://schemas.microsoft.com/office/powerpoint/2010/main" val="3164209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03" y="1237753"/>
            <a:ext cx="1403775" cy="2411721"/>
          </a:xfrm>
          <a:prstGeom prst="rect">
            <a:avLst/>
          </a:prstGeom>
        </p:spPr>
      </p:pic>
      <p:sp>
        <p:nvSpPr>
          <p:cNvPr id="101404" name="Texte marcher"/>
          <p:cNvSpPr txBox="1">
            <a:spLocks noChangeArrowheads="1"/>
          </p:cNvSpPr>
          <p:nvPr/>
        </p:nvSpPr>
        <p:spPr bwMode="auto">
          <a:xfrm>
            <a:off x="1758946" y="3262653"/>
            <a:ext cx="3205162" cy="61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Marcher </a:t>
            </a:r>
            <a:b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(Pour les petits trajets)</a:t>
            </a:r>
          </a:p>
        </p:txBody>
      </p:sp>
      <p:pic>
        <p:nvPicPr>
          <p:cNvPr id="18" name="n°1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14" y="1553241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Btn_Video_Pollens">
            <a:hlinkClick r:id="rId5" tooltip="@ : Nécessite une connexion internet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6296025"/>
            <a:ext cx="40163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BackgroundTitle"/>
          <p:cNvSpPr/>
          <p:nvPr/>
        </p:nvSpPr>
        <p:spPr>
          <a:xfrm>
            <a:off x="1582738" y="87314"/>
            <a:ext cx="10460037" cy="1150439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45849" y="32053"/>
            <a:ext cx="9543314" cy="1260475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Que pouvons-nous faire pour réduire le nombre de voitures polluant l’air ?</a:t>
            </a:r>
            <a:endParaRPr lang="fr-FR" sz="3200" b="1" dirty="0">
              <a:solidFill>
                <a:schemeClr val="bg1"/>
              </a:solidFill>
              <a:latin typeface="+mn-lt"/>
              <a:ea typeface="+mn-ea"/>
              <a:cs typeface="Arial" pitchFamily="34" charset="0"/>
            </a:endParaRPr>
          </a:p>
        </p:txBody>
      </p:sp>
      <p:grpSp>
        <p:nvGrpSpPr>
          <p:cNvPr id="30" name="Groupe 22"/>
          <p:cNvGrpSpPr>
            <a:grpSpLocks/>
          </p:cNvGrpSpPr>
          <p:nvPr/>
        </p:nvGrpSpPr>
        <p:grpSpPr bwMode="auto">
          <a:xfrm>
            <a:off x="8753705" y="1325399"/>
            <a:ext cx="3048001" cy="2642767"/>
            <a:chOff x="-268891" y="3815909"/>
            <a:chExt cx="3242464" cy="2641544"/>
          </a:xfrm>
        </p:grpSpPr>
        <p:pic>
          <p:nvPicPr>
            <p:cNvPr id="32" name="Image 4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7616"/>
            <a:stretch/>
          </p:blipFill>
          <p:spPr bwMode="auto">
            <a:xfrm flipH="1">
              <a:off x="46202" y="3815909"/>
              <a:ext cx="2410471" cy="1788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>
              <a:off x="-268891" y="5565234"/>
              <a:ext cx="3242464" cy="892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Prendre les transports</a:t>
              </a:r>
              <a:b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</a:b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en commun</a:t>
              </a:r>
              <a:br>
                <a:rPr kumimoji="0" lang="fr-FR" alt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</a:br>
              <a:r>
                <a:rPr kumimoji="0" lang="fr-FR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(Tramway, métro, bus, TGV…)</a:t>
              </a:r>
            </a:p>
          </p:txBody>
        </p:sp>
      </p:grpSp>
      <p:grpSp>
        <p:nvGrpSpPr>
          <p:cNvPr id="33" name="Groupe 21"/>
          <p:cNvGrpSpPr>
            <a:grpSpLocks/>
          </p:cNvGrpSpPr>
          <p:nvPr/>
        </p:nvGrpSpPr>
        <p:grpSpPr bwMode="auto">
          <a:xfrm>
            <a:off x="3474239" y="4038572"/>
            <a:ext cx="2979738" cy="2266645"/>
            <a:chOff x="4801433" y="3202630"/>
            <a:chExt cx="3142544" cy="2466048"/>
          </a:xfrm>
        </p:grpSpPr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4801433" y="5167567"/>
              <a:ext cx="3142544" cy="369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Faire du covoiturage</a:t>
              </a:r>
              <a:endParaRPr kumimoji="0" lang="fr-FR" altLang="fr-FR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5" name="Imag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07116" y="3202630"/>
              <a:ext cx="2778148" cy="2466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e 44"/>
          <p:cNvGrpSpPr>
            <a:grpSpLocks/>
          </p:cNvGrpSpPr>
          <p:nvPr/>
        </p:nvGrpSpPr>
        <p:grpSpPr bwMode="auto">
          <a:xfrm>
            <a:off x="5124449" y="1271156"/>
            <a:ext cx="3286125" cy="2652570"/>
            <a:chOff x="5960695" y="4833736"/>
            <a:chExt cx="3286897" cy="2651665"/>
          </a:xfrm>
        </p:grpSpPr>
        <p:pic>
          <p:nvPicPr>
            <p:cNvPr id="39" name="Imag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51071" y="4833736"/>
              <a:ext cx="2428689" cy="217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3"/>
            <p:cNvSpPr txBox="1">
              <a:spLocks noChangeArrowheads="1"/>
            </p:cNvSpPr>
            <p:nvPr/>
          </p:nvSpPr>
          <p:spPr bwMode="auto">
            <a:xfrm>
              <a:off x="5960695" y="6870059"/>
              <a:ext cx="3286897" cy="615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Faire du vélo</a:t>
              </a:r>
              <a:b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</a:br>
              <a:r>
                <a:rPr kumimoji="0" lang="fr-FR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(Selon nos muscles !)</a:t>
              </a:r>
            </a:p>
          </p:txBody>
        </p:sp>
      </p:grpSp>
      <p:grpSp>
        <p:nvGrpSpPr>
          <p:cNvPr id="42" name="Groupe 12"/>
          <p:cNvGrpSpPr>
            <a:grpSpLocks/>
          </p:cNvGrpSpPr>
          <p:nvPr/>
        </p:nvGrpSpPr>
        <p:grpSpPr bwMode="auto">
          <a:xfrm>
            <a:off x="7161018" y="3877741"/>
            <a:ext cx="3105877" cy="2863078"/>
            <a:chOff x="6016364" y="3246707"/>
            <a:chExt cx="3334497" cy="3001262"/>
          </a:xfrm>
        </p:grpSpPr>
        <p:pic>
          <p:nvPicPr>
            <p:cNvPr id="44" name="Imag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7646" y="3246707"/>
              <a:ext cx="2842030" cy="2214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 Box 13"/>
            <p:cNvSpPr txBox="1">
              <a:spLocks noChangeArrowheads="1"/>
            </p:cNvSpPr>
            <p:nvPr/>
          </p:nvSpPr>
          <p:spPr bwMode="auto">
            <a:xfrm>
              <a:off x="6016364" y="5355981"/>
              <a:ext cx="3334497" cy="89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Privilégier les voitures propres ou moins polluantes</a:t>
              </a:r>
              <a:b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</a:br>
              <a:r>
                <a:rPr kumimoji="0" lang="fr-FR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(Electriques, GPL, avec filtres…)</a:t>
              </a:r>
            </a:p>
          </p:txBody>
        </p:sp>
      </p:grpSp>
      <p:pic>
        <p:nvPicPr>
          <p:cNvPr id="48" name="Image 47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956" y="4214159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48"/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853" y="1585004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 50"/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506" y="1562926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51"/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57" y="4292711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Imag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E0470391-885F-4EA1-A0A9-D5ADE631F86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A251215-109F-4451-871A-40946CA410D4}"/>
              </a:ext>
            </a:extLst>
          </p:cNvPr>
          <p:cNvSpPr txBox="1"/>
          <p:nvPr/>
        </p:nvSpPr>
        <p:spPr>
          <a:xfrm>
            <a:off x="601858" y="6246813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M.V.TC.Co.VNP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014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ackgroundTitle"/>
          <p:cNvSpPr/>
          <p:nvPr/>
        </p:nvSpPr>
        <p:spPr>
          <a:xfrm>
            <a:off x="1607055" y="69393"/>
            <a:ext cx="10460037" cy="1150439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e 3"/>
          <p:cNvGrpSpPr>
            <a:grpSpLocks/>
          </p:cNvGrpSpPr>
          <p:nvPr/>
        </p:nvGrpSpPr>
        <p:grpSpPr bwMode="auto">
          <a:xfrm>
            <a:off x="2249475" y="1388620"/>
            <a:ext cx="4065672" cy="2412401"/>
            <a:chOff x="513807" y="1342425"/>
            <a:chExt cx="4248913" cy="2650016"/>
          </a:xfrm>
        </p:grpSpPr>
        <p:sp>
          <p:nvSpPr>
            <p:cNvPr id="105494" name="Text Box 13"/>
            <p:cNvSpPr txBox="1">
              <a:spLocks noChangeArrowheads="1"/>
            </p:cNvSpPr>
            <p:nvPr/>
          </p:nvSpPr>
          <p:spPr bwMode="auto">
            <a:xfrm>
              <a:off x="513807" y="3282448"/>
              <a:ext cx="4248913" cy="70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En nous habillant plus quand il fait froid et moins quand il fait chaud !</a:t>
              </a:r>
            </a:p>
          </p:txBody>
        </p:sp>
        <p:pic>
          <p:nvPicPr>
            <p:cNvPr id="105495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342425"/>
              <a:ext cx="1572542" cy="200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Image 18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220" y="1619952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52388" y="6538913"/>
            <a:ext cx="395287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hrni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3048" y="0"/>
            <a:ext cx="9710191" cy="1260475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Comment réduire la pollution de l’air liée au chauffage et à la climatisation ?</a:t>
            </a:r>
          </a:p>
        </p:txBody>
      </p:sp>
      <p:grpSp>
        <p:nvGrpSpPr>
          <p:cNvPr id="25" name="Groupe 22"/>
          <p:cNvGrpSpPr>
            <a:grpSpLocks/>
          </p:cNvGrpSpPr>
          <p:nvPr/>
        </p:nvGrpSpPr>
        <p:grpSpPr bwMode="auto">
          <a:xfrm>
            <a:off x="2266424" y="3819276"/>
            <a:ext cx="4015038" cy="2587803"/>
            <a:chOff x="-439228" y="2829542"/>
            <a:chExt cx="4013913" cy="2590038"/>
          </a:xfrm>
        </p:grpSpPr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-439228" y="4772690"/>
              <a:ext cx="4013913" cy="6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En s’équipant de systèmes de chauffage et de climatisation moins polluants</a:t>
              </a:r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0464" y="2829542"/>
              <a:ext cx="1857274" cy="2080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Image 34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815" y="4296101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e 29"/>
          <p:cNvGrpSpPr>
            <a:grpSpLocks/>
          </p:cNvGrpSpPr>
          <p:nvPr/>
        </p:nvGrpSpPr>
        <p:grpSpPr bwMode="auto">
          <a:xfrm>
            <a:off x="7950790" y="3496106"/>
            <a:ext cx="2270858" cy="2697173"/>
            <a:chOff x="3226083" y="3055060"/>
            <a:chExt cx="2270902" cy="2303024"/>
          </a:xfrm>
        </p:grpSpPr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3338457" y="4988760"/>
              <a:ext cx="2009814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En isolant</a:t>
              </a:r>
            </a:p>
          </p:txBody>
        </p:sp>
        <p:pic>
          <p:nvPicPr>
            <p:cNvPr id="38" name="Image 27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6083" y="3055060"/>
              <a:ext cx="2270902" cy="212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e 30"/>
          <p:cNvGrpSpPr>
            <a:grpSpLocks/>
          </p:cNvGrpSpPr>
          <p:nvPr/>
        </p:nvGrpSpPr>
        <p:grpSpPr bwMode="auto">
          <a:xfrm>
            <a:off x="7600854" y="1091690"/>
            <a:ext cx="3219547" cy="2450580"/>
            <a:chOff x="6607092" y="3273884"/>
            <a:chExt cx="3220898" cy="2449934"/>
          </a:xfrm>
        </p:grpSpPr>
        <p:sp>
          <p:nvSpPr>
            <p:cNvPr id="40" name="Text Box 13"/>
            <p:cNvSpPr txBox="1">
              <a:spLocks noChangeArrowheads="1"/>
            </p:cNvSpPr>
            <p:nvPr/>
          </p:nvSpPr>
          <p:spPr bwMode="auto">
            <a:xfrm>
              <a:off x="6607092" y="5354583"/>
              <a:ext cx="3220898" cy="369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En réduisant sa consommation</a:t>
              </a:r>
            </a:p>
          </p:txBody>
        </p:sp>
        <p:pic>
          <p:nvPicPr>
            <p:cNvPr id="41" name="Imag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61567" y="3273884"/>
              <a:ext cx="2836840" cy="2401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Image 41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49" y="4296101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2"/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49" y="1650432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Imag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0BD48A7-3049-4F7A-B057-5FC5AF7FD3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1591D37-6F4C-468F-80CF-93FF96E5A578}"/>
              </a:ext>
            </a:extLst>
          </p:cNvPr>
          <p:cNvSpPr txBox="1"/>
          <p:nvPr/>
        </p:nvSpPr>
        <p:spPr>
          <a:xfrm>
            <a:off x="597096" y="5299082"/>
            <a:ext cx="917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Ha.Réd.Ch/ClMP.Is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ackgroundTitle"/>
          <p:cNvSpPr/>
          <p:nvPr/>
        </p:nvSpPr>
        <p:spPr>
          <a:xfrm>
            <a:off x="1582738" y="87314"/>
            <a:ext cx="10460037" cy="1150439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30175" y="6608763"/>
            <a:ext cx="40322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at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535" name="Titre 1"/>
          <p:cNvSpPr>
            <a:spLocks noGrp="1"/>
          </p:cNvSpPr>
          <p:nvPr>
            <p:ph type="title" idx="4294967295"/>
          </p:nvPr>
        </p:nvSpPr>
        <p:spPr>
          <a:xfrm>
            <a:off x="1715112" y="12594"/>
            <a:ext cx="10347997" cy="1260475"/>
          </a:xfrm>
        </p:spPr>
        <p:txBody>
          <a:bodyPr/>
          <a:lstStyle/>
          <a:p>
            <a:pPr eaLnBrk="1" hangingPunct="1"/>
            <a:r>
              <a:rPr lang="fr-FR" altLang="fr-FR" sz="3200" b="1" dirty="0">
                <a:solidFill>
                  <a:schemeClr val="bg1"/>
                </a:solidFill>
                <a:latin typeface="+mn-lt"/>
              </a:rPr>
              <a:t>Comment puis-je réduire la pollution de l’air intérieur ?</a:t>
            </a:r>
            <a:endParaRPr lang="fr-FR" altLang="fr-FR" sz="32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8" name="Groupe 13"/>
          <p:cNvGrpSpPr>
            <a:grpSpLocks/>
          </p:cNvGrpSpPr>
          <p:nvPr/>
        </p:nvGrpSpPr>
        <p:grpSpPr bwMode="auto">
          <a:xfrm>
            <a:off x="7765482" y="2061611"/>
            <a:ext cx="2938015" cy="3046316"/>
            <a:chOff x="3483024" y="1440715"/>
            <a:chExt cx="2939185" cy="3047074"/>
          </a:xfrm>
        </p:grpSpPr>
        <p:grpSp>
          <p:nvGrpSpPr>
            <p:cNvPr id="19" name="Groupe 14"/>
            <p:cNvGrpSpPr>
              <a:grpSpLocks/>
            </p:cNvGrpSpPr>
            <p:nvPr/>
          </p:nvGrpSpPr>
          <p:grpSpPr bwMode="auto">
            <a:xfrm>
              <a:off x="3568987" y="1440715"/>
              <a:ext cx="2853222" cy="3047074"/>
              <a:chOff x="3568987" y="1440569"/>
              <a:chExt cx="2853222" cy="3047177"/>
            </a:xfrm>
          </p:grpSpPr>
          <p:sp>
            <p:nvSpPr>
              <p:cNvPr id="21" name="ZoneTexte 9"/>
              <p:cNvSpPr txBox="1">
                <a:spLocks noChangeArrowheads="1"/>
              </p:cNvSpPr>
              <p:nvPr/>
            </p:nvSpPr>
            <p:spPr bwMode="auto">
              <a:xfrm>
                <a:off x="3568987" y="3841311"/>
                <a:ext cx="2853222" cy="646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altLang="fr-FR" sz="1800" b="1" dirty="0">
                    <a:solidFill>
                      <a:srgbClr val="002060"/>
                    </a:solidFill>
                    <a:latin typeface="Calibri"/>
                    <a:cs typeface="Arial" panose="020B0604020202020204" pitchFamily="34" charset="0"/>
                  </a:rPr>
                  <a:t>En évitant d’utiliser des produits toxiques</a:t>
                </a:r>
              </a:p>
            </p:txBody>
          </p:sp>
          <p:pic>
            <p:nvPicPr>
              <p:cNvPr id="22" name="Imag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91122" y="1440569"/>
                <a:ext cx="1126795" cy="2299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83024" y="1997873"/>
              <a:ext cx="2271495" cy="164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e 8"/>
          <p:cNvGrpSpPr>
            <a:grpSpLocks/>
          </p:cNvGrpSpPr>
          <p:nvPr/>
        </p:nvGrpSpPr>
        <p:grpSpPr bwMode="auto">
          <a:xfrm>
            <a:off x="2377586" y="2061611"/>
            <a:ext cx="3748487" cy="3317111"/>
            <a:chOff x="-514168" y="77718"/>
            <a:chExt cx="3749938" cy="3320860"/>
          </a:xfrm>
        </p:grpSpPr>
        <p:sp>
          <p:nvSpPr>
            <p:cNvPr id="24" name="ZoneTexte 9"/>
            <p:cNvSpPr txBox="1">
              <a:spLocks noChangeArrowheads="1"/>
            </p:cNvSpPr>
            <p:nvPr/>
          </p:nvSpPr>
          <p:spPr bwMode="auto">
            <a:xfrm>
              <a:off x="-339359" y="2557398"/>
              <a:ext cx="3575129" cy="84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fr-FR" altLang="fr-FR" sz="1800" b="1" dirty="0">
                  <a:solidFill>
                    <a:srgbClr val="002060"/>
                  </a:solidFill>
                  <a:latin typeface="Calibri"/>
                  <a:cs typeface="Arial" panose="020B0604020202020204" pitchFamily="34" charset="0"/>
                </a:rPr>
                <a:t>Il est conseillé d’aérer 10 minutes  le matin, 10 minutes le soir et après chaque  activité polluant l’air</a:t>
              </a:r>
            </a:p>
          </p:txBody>
        </p:sp>
        <p:pic>
          <p:nvPicPr>
            <p:cNvPr id="25" name="Imag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514168" y="77718"/>
              <a:ext cx="3617520" cy="256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Num01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64" y="2517911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Num02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258" y="2517911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4829C06-05BB-499E-B5D1-A4E9777583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E527FD-6B85-4047-ABC9-3B126997EFE3}"/>
              </a:ext>
            </a:extLst>
          </p:cNvPr>
          <p:cNvSpPr txBox="1"/>
          <p:nvPr/>
        </p:nvSpPr>
        <p:spPr>
          <a:xfrm>
            <a:off x="1007390" y="5966847"/>
            <a:ext cx="133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O.PT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ackgroundTitle"/>
          <p:cNvSpPr/>
          <p:nvPr/>
        </p:nvSpPr>
        <p:spPr>
          <a:xfrm>
            <a:off x="1582738" y="87314"/>
            <a:ext cx="10460037" cy="1150439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e 27"/>
          <p:cNvGrpSpPr>
            <a:grpSpLocks/>
          </p:cNvGrpSpPr>
          <p:nvPr/>
        </p:nvGrpSpPr>
        <p:grpSpPr bwMode="auto">
          <a:xfrm>
            <a:off x="6577766" y="4022112"/>
            <a:ext cx="4938713" cy="2232431"/>
            <a:chOff x="3944043" y="4468103"/>
            <a:chExt cx="4936841" cy="2231964"/>
          </a:xfrm>
        </p:grpSpPr>
        <p:sp>
          <p:nvSpPr>
            <p:cNvPr id="109589" name="Text Box 13"/>
            <p:cNvSpPr txBox="1">
              <a:spLocks noChangeArrowheads="1"/>
            </p:cNvSpPr>
            <p:nvPr/>
          </p:nvSpPr>
          <p:spPr bwMode="auto">
            <a:xfrm>
              <a:off x="3944043" y="6330786"/>
              <a:ext cx="4936841" cy="369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Favoriser les ventes de produits de saison</a:t>
              </a:r>
            </a:p>
          </p:txBody>
        </p:sp>
        <p:pic>
          <p:nvPicPr>
            <p:cNvPr id="109590" name="Imag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831" y="4468103"/>
              <a:ext cx="1589204" cy="175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Image 20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123" y="4336353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0" y="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1934" y="217692"/>
            <a:ext cx="9648825" cy="874713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Comment réduire la pollution de l’air liée aux activités agricoles ?</a:t>
            </a:r>
          </a:p>
        </p:txBody>
      </p:sp>
      <p:grpSp>
        <p:nvGrpSpPr>
          <p:cNvPr id="23" name="Groupe 22"/>
          <p:cNvGrpSpPr>
            <a:grpSpLocks/>
          </p:cNvGrpSpPr>
          <p:nvPr/>
        </p:nvGrpSpPr>
        <p:grpSpPr bwMode="auto">
          <a:xfrm>
            <a:off x="2547144" y="1194628"/>
            <a:ext cx="3205162" cy="2806359"/>
            <a:chOff x="812519" y="1051120"/>
            <a:chExt cx="3205184" cy="2808367"/>
          </a:xfrm>
        </p:grpSpPr>
        <p:pic>
          <p:nvPicPr>
            <p:cNvPr id="27" name="Imag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67644" y="1051120"/>
              <a:ext cx="1698534" cy="230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812519" y="3212733"/>
              <a:ext cx="3205184" cy="646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Utiliser moins de </a:t>
              </a:r>
              <a:b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</a:b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produits toxiques</a:t>
              </a:r>
            </a:p>
          </p:txBody>
        </p:sp>
      </p:grpSp>
      <p:grpSp>
        <p:nvGrpSpPr>
          <p:cNvPr id="29" name="Groupe 23"/>
          <p:cNvGrpSpPr>
            <a:grpSpLocks/>
          </p:cNvGrpSpPr>
          <p:nvPr/>
        </p:nvGrpSpPr>
        <p:grpSpPr bwMode="auto">
          <a:xfrm>
            <a:off x="2065321" y="4152899"/>
            <a:ext cx="4135717" cy="2101643"/>
            <a:chOff x="-283019" y="4442429"/>
            <a:chExt cx="5594514" cy="2645427"/>
          </a:xfrm>
        </p:grpSpPr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-25965" y="6622962"/>
              <a:ext cx="5337460" cy="46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Favoriser les ventes à courte distance</a:t>
              </a:r>
            </a:p>
          </p:txBody>
        </p:sp>
        <p:pic>
          <p:nvPicPr>
            <p:cNvPr id="31" name="Imag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83019" y="4442429"/>
              <a:ext cx="5336931" cy="2427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e 16"/>
          <p:cNvGrpSpPr>
            <a:grpSpLocks/>
          </p:cNvGrpSpPr>
          <p:nvPr/>
        </p:nvGrpSpPr>
        <p:grpSpPr bwMode="auto">
          <a:xfrm>
            <a:off x="7406731" y="1234755"/>
            <a:ext cx="3489869" cy="2695906"/>
            <a:chOff x="-229822" y="3756631"/>
            <a:chExt cx="3811167" cy="2898361"/>
          </a:xfrm>
        </p:grpSpPr>
        <p:pic>
          <p:nvPicPr>
            <p:cNvPr id="38" name="Imag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0158" y="3756631"/>
              <a:ext cx="2891204" cy="2574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-229822" y="6026302"/>
              <a:ext cx="3811167" cy="62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Faire de l’agriculture biologique </a:t>
              </a:r>
              <a:r>
                <a:rPr kumimoji="0" lang="fr-FR" altLang="fr-FR" sz="1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Utiliser des produits biodégradables…)</a:t>
              </a:r>
            </a:p>
          </p:txBody>
        </p:sp>
      </p:grpSp>
      <p:pic>
        <p:nvPicPr>
          <p:cNvPr id="40" name="Imag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123" y="1704459"/>
            <a:ext cx="1080000" cy="148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 40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725" y="4336353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/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725" y="1728020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135638" y="6356350"/>
            <a:ext cx="1142087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D784B27-3199-46F6-B347-AC7B1900F8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6A39A7-354F-43A9-8639-4892B41CE69C}"/>
              </a:ext>
            </a:extLst>
          </p:cNvPr>
          <p:cNvSpPr txBox="1"/>
          <p:nvPr/>
        </p:nvSpPr>
        <p:spPr>
          <a:xfrm>
            <a:off x="531157" y="5897046"/>
            <a:ext cx="172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RédPT.AB.Loc.PS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ckgroundTitle"/>
          <p:cNvSpPr/>
          <p:nvPr/>
        </p:nvSpPr>
        <p:spPr>
          <a:xfrm>
            <a:off x="1582738" y="87314"/>
            <a:ext cx="10460037" cy="1150439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618" name="Image 33" descr="AEMec3-59- Producteur local-hd-co-v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122363"/>
            <a:ext cx="54260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Image 41" descr="AEMec2-39- bome a+®rosol-hd-co-v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35" y="3911520"/>
            <a:ext cx="1145251" cy="233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Image 31" descr="AEMec3-58- Voiture 4x4-hd-co-v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983" y="3883496"/>
            <a:ext cx="344011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Image 30" descr="AEMec3-58- suremballage biscuits.-hd-co-v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387" y="1271469"/>
            <a:ext cx="31511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Num-02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93" y="1684338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576160" y="5957888"/>
            <a:ext cx="4978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Eviter les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produits toxiques </a:t>
            </a:r>
            <a:b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(Leur fabrication et utilisation polluent l’air)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6716713" y="5970391"/>
            <a:ext cx="442753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Eviter les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produits énergivores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lang="fr-FR" b="1" dirty="0">
                <a:solidFill>
                  <a:srgbClr val="002060"/>
                </a:solidFill>
                <a:latin typeface="Calibri"/>
                <a:cs typeface="Arial" pitchFamily="34" charset="0"/>
              </a:rPr>
              <a:t>                   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(Qui utilisent beaucoup d’énergie)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854042" y="3292090"/>
            <a:ext cx="458724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Choisir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des produits locaux et de saison </a:t>
            </a:r>
            <a:b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(Pour limiter le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transport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de marchandises)</a:t>
            </a: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7308215" y="3159913"/>
            <a:ext cx="33496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Eviter les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produits sur-emballés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(Ils ne sont pas utiles et leur fabrication pollue l’air)</a:t>
            </a:r>
          </a:p>
        </p:txBody>
      </p:sp>
      <p:pic>
        <p:nvPicPr>
          <p:cNvPr id="49" name="Num-01"/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62" y="1695129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22"/>
          <p:cNvGrpSpPr>
            <a:grpSpLocks/>
          </p:cNvGrpSpPr>
          <p:nvPr/>
        </p:nvGrpSpPr>
        <p:grpSpPr bwMode="auto">
          <a:xfrm rot="2700000">
            <a:off x="3349399" y="4412294"/>
            <a:ext cx="1441450" cy="1439863"/>
            <a:chOff x="3857620" y="2703380"/>
            <a:chExt cx="1440000" cy="1440000"/>
          </a:xfrm>
        </p:grpSpPr>
        <p:cxnSp>
          <p:nvCxnSpPr>
            <p:cNvPr id="24" name="Connecteur droit 23"/>
            <p:cNvCxnSpPr/>
            <p:nvPr/>
          </p:nvCxnSpPr>
          <p:spPr>
            <a:xfrm rot="5400000">
              <a:off x="3850892" y="3423381"/>
              <a:ext cx="143999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3857059" y="3428432"/>
              <a:ext cx="144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Image 1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60" y="4412225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34"/>
          <p:cNvGrpSpPr>
            <a:grpSpLocks/>
          </p:cNvGrpSpPr>
          <p:nvPr/>
        </p:nvGrpSpPr>
        <p:grpSpPr bwMode="auto">
          <a:xfrm rot="2700000">
            <a:off x="8263095" y="4276504"/>
            <a:ext cx="1439862" cy="1439863"/>
            <a:chOff x="3857620" y="2703380"/>
            <a:chExt cx="1440000" cy="1440000"/>
          </a:xfrm>
        </p:grpSpPr>
        <p:cxnSp>
          <p:nvCxnSpPr>
            <p:cNvPr id="36" name="Connecteur droit 35"/>
            <p:cNvCxnSpPr/>
            <p:nvPr/>
          </p:nvCxnSpPr>
          <p:spPr>
            <a:xfrm rot="5400000">
              <a:off x="3851446" y="3423942"/>
              <a:ext cx="143999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3857059" y="3428432"/>
              <a:ext cx="144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Image 16"/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819" y="4292006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0" y="-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0212" y="30163"/>
            <a:ext cx="9665652" cy="1260475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Au moment d’acheter, que pouvons-nous faire pour limiter la pollution de l’air ?</a:t>
            </a:r>
          </a:p>
        </p:txBody>
      </p:sp>
      <p:sp>
        <p:nvSpPr>
          <p:cNvPr id="27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190288" y="6356350"/>
            <a:ext cx="1087437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9C26165-D7A9-4B73-BB94-F90A137D94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D71708B-6022-4CED-8390-19A50510BE27}"/>
              </a:ext>
            </a:extLst>
          </p:cNvPr>
          <p:cNvSpPr txBox="1"/>
          <p:nvPr/>
        </p:nvSpPr>
        <p:spPr>
          <a:xfrm>
            <a:off x="475763" y="6100035"/>
            <a:ext cx="1653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Loc.Emb.PT.PEn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1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vegetalisati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4880" y="3509212"/>
            <a:ext cx="2647463" cy="239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trottinette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303" y="1392218"/>
            <a:ext cx="1343972" cy="1730397"/>
          </a:xfrm>
          <a:prstGeom prst="rect">
            <a:avLst/>
          </a:prstGeom>
        </p:spPr>
      </p:pic>
      <p:pic>
        <p:nvPicPr>
          <p:cNvPr id="31" name="Image 22" descr="AEMec2-36- petite fille joue autoroute-hd-co-v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923" y="3810452"/>
            <a:ext cx="3229249" cy="197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Imag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4254500"/>
            <a:ext cx="13144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1563688"/>
            <a:ext cx="260667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l'activité domestique"/>
          <p:cNvSpPr>
            <a:spLocks noChangeArrowheads="1"/>
          </p:cNvSpPr>
          <p:nvPr/>
        </p:nvSpPr>
        <p:spPr bwMode="auto">
          <a:xfrm>
            <a:off x="8821914" y="5573299"/>
            <a:ext cx="26436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002060"/>
                </a:solidFill>
                <a:cs typeface="Calibri" panose="020F0502020204030204" pitchFamily="34" charset="0"/>
              </a:rPr>
              <a:t>Créer des espaces piétons</a:t>
            </a:r>
          </a:p>
        </p:txBody>
      </p:sp>
      <p:sp>
        <p:nvSpPr>
          <p:cNvPr id="66" name="texte pollens"/>
          <p:cNvSpPr>
            <a:spLocks noChangeArrowheads="1"/>
          </p:cNvSpPr>
          <p:nvPr/>
        </p:nvSpPr>
        <p:spPr bwMode="auto">
          <a:xfrm>
            <a:off x="5069929" y="3142388"/>
            <a:ext cx="33200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Augmenter l’efficacité des transports en commun</a:t>
            </a:r>
          </a:p>
        </p:txBody>
      </p:sp>
      <p:sp>
        <p:nvSpPr>
          <p:cNvPr id="67" name="Texte n°3"/>
          <p:cNvSpPr>
            <a:spLocks noChangeArrowheads="1"/>
          </p:cNvSpPr>
          <p:nvPr/>
        </p:nvSpPr>
        <p:spPr bwMode="auto">
          <a:xfrm>
            <a:off x="8519318" y="3138626"/>
            <a:ext cx="33750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002060"/>
                </a:solidFill>
              </a:rPr>
              <a:t>Inciter les citadins à se déplacer autrement </a:t>
            </a:r>
            <a:r>
              <a:rPr lang="fr-FR" altLang="fr-FR" sz="1400" dirty="0">
                <a:solidFill>
                  <a:srgbClr val="002060"/>
                </a:solidFill>
              </a:rPr>
              <a:t>(exemple : vélos, trottinette…)</a:t>
            </a:r>
          </a:p>
        </p:txBody>
      </p:sp>
      <p:grpSp>
        <p:nvGrpSpPr>
          <p:cNvPr id="68" name="train"/>
          <p:cNvGrpSpPr>
            <a:grpSpLocks/>
          </p:cNvGrpSpPr>
          <p:nvPr/>
        </p:nvGrpSpPr>
        <p:grpSpPr bwMode="auto">
          <a:xfrm>
            <a:off x="1648036" y="1791855"/>
            <a:ext cx="3114464" cy="1700092"/>
            <a:chOff x="1591026" y="4638450"/>
            <a:chExt cx="3113559" cy="1700244"/>
          </a:xfrm>
        </p:grpSpPr>
        <p:sp>
          <p:nvSpPr>
            <p:cNvPr id="69" name="Rectangle 11"/>
            <p:cNvSpPr>
              <a:spLocks noChangeArrowheads="1"/>
            </p:cNvSpPr>
            <p:nvPr/>
          </p:nvSpPr>
          <p:spPr bwMode="auto">
            <a:xfrm>
              <a:off x="1649536" y="5969329"/>
              <a:ext cx="3055049" cy="36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800" b="1" dirty="0">
                  <a:solidFill>
                    <a:srgbClr val="002060"/>
                  </a:solidFill>
                  <a:latin typeface="+mn-lt"/>
                </a:rPr>
                <a:t>Utiliser des transports propres</a:t>
              </a:r>
            </a:p>
          </p:txBody>
        </p:sp>
        <p:pic>
          <p:nvPicPr>
            <p:cNvPr id="70" name="Imag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1" r="8742"/>
            <a:stretch/>
          </p:blipFill>
          <p:spPr bwMode="auto">
            <a:xfrm>
              <a:off x="1591026" y="4638450"/>
              <a:ext cx="2997370" cy="1486349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" name="l'activité domestique"/>
          <p:cNvSpPr>
            <a:spLocks noChangeArrowheads="1"/>
          </p:cNvSpPr>
          <p:nvPr/>
        </p:nvSpPr>
        <p:spPr bwMode="auto">
          <a:xfrm>
            <a:off x="5233673" y="5587675"/>
            <a:ext cx="329518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002060"/>
                </a:solidFill>
                <a:cs typeface="Calibri" panose="020F0502020204030204" pitchFamily="34" charset="0"/>
              </a:rPr>
              <a:t>Proposer des parkings gratuits en périphérie </a:t>
            </a:r>
            <a:r>
              <a:rPr lang="fr-FR" altLang="fr-FR" sz="1600" dirty="0">
                <a:solidFill>
                  <a:srgbClr val="002060"/>
                </a:solidFill>
                <a:cs typeface="Calibri" panose="020F0502020204030204" pitchFamily="34" charset="0"/>
              </a:rPr>
              <a:t>(pour les utilisateurs des transports en commun venant de l’extérieur)</a:t>
            </a:r>
          </a:p>
        </p:txBody>
      </p:sp>
      <p:sp>
        <p:nvSpPr>
          <p:cNvPr id="78" name="Texte végétaliser"/>
          <p:cNvSpPr>
            <a:spLocks noChangeArrowheads="1"/>
          </p:cNvSpPr>
          <p:nvPr/>
        </p:nvSpPr>
        <p:spPr bwMode="auto">
          <a:xfrm>
            <a:off x="2151383" y="5572065"/>
            <a:ext cx="278923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002060"/>
                </a:solidFill>
                <a:cs typeface="Calibri" panose="020F0502020204030204" pitchFamily="34" charset="0"/>
              </a:rPr>
              <a:t>Végétaliser les espaces </a:t>
            </a:r>
            <a:r>
              <a:rPr lang="fr-FR" altLang="fr-FR" sz="1400" dirty="0">
                <a:solidFill>
                  <a:srgbClr val="002060"/>
                </a:solidFill>
                <a:cs typeface="Calibri" panose="020F0502020204030204" pitchFamily="34" charset="0"/>
              </a:rPr>
              <a:t>(exemples : toitures végétales, parcs, végétation en bord de route)</a:t>
            </a:r>
          </a:p>
        </p:txBody>
      </p:sp>
      <p:pic>
        <p:nvPicPr>
          <p:cNvPr id="79" name="Plus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111" y="1693069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lus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19" y="1782851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Image 80"/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14" y="1702427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Image 81"/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475" y="4090919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n°3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362" y="1702388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Image 83"/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66" y="1692728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n°4"/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14" y="4114800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Img_Vign6"/>
          <p:cNvPicPr preferRelativeResize="0"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275" y="4143927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BackgroundTitle"/>
          <p:cNvSpPr/>
          <p:nvPr/>
        </p:nvSpPr>
        <p:spPr>
          <a:xfrm>
            <a:off x="1579563" y="47625"/>
            <a:ext cx="10182225" cy="115723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3200" b="1" dirty="0">
                <a:solidFill>
                  <a:schemeClr val="bg1"/>
                </a:solidFill>
                <a:cs typeface="Arial" pitchFamily="34" charset="0"/>
              </a:rPr>
              <a:t>Qu’est-ce que les décisionnaires peuvent faire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3200" b="1" dirty="0">
                <a:solidFill>
                  <a:schemeClr val="bg1"/>
                </a:solidFill>
                <a:cs typeface="Arial" pitchFamily="34" charset="0"/>
              </a:rPr>
              <a:t>pour limiter la pollution de l’air ?</a:t>
            </a:r>
            <a:endParaRPr lang="fr-FR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2" name="Plus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62" y="3845704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>
            <a:hlinkClick r:id="rId20" action="ppaction://hlinksldjump"/>
          </p:cNvPr>
          <p:cNvPicPr preferRelativeResize="0"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172" y="402862"/>
            <a:ext cx="1080000" cy="540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2D7D589-3726-41C0-930A-37EB153CF2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8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71" grpId="0"/>
      <p:bldP spid="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Imag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1ere explication"/>
          <p:cNvSpPr>
            <a:spLocks noChangeArrowheads="1"/>
          </p:cNvSpPr>
          <p:nvPr/>
        </p:nvSpPr>
        <p:spPr bwMode="auto">
          <a:xfrm>
            <a:off x="1474477" y="1707444"/>
            <a:ext cx="539651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rgbClr val="173847"/>
                </a:solidFill>
              </a:rPr>
              <a:t>Les transports électriques ne polluent pas l’air lors de leur fonctionnement </a:t>
            </a:r>
            <a:r>
              <a:rPr lang="fr-FR" altLang="fr-FR" sz="2000" dirty="0">
                <a:solidFill>
                  <a:srgbClr val="1C8C77"/>
                </a:solidFill>
              </a:rPr>
              <a:t>(les trains, les métros, tramways…)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2000" dirty="0">
              <a:solidFill>
                <a:srgbClr val="4794A1"/>
              </a:solidFill>
              <a:latin typeface="Corbel" pitchFamily="34" charset="0"/>
            </a:endParaRPr>
          </a:p>
        </p:txBody>
      </p:sp>
      <p:sp>
        <p:nvSpPr>
          <p:cNvPr id="53" name="Rectangle 12"/>
          <p:cNvSpPr>
            <a:spLocks noChangeArrowheads="1"/>
          </p:cNvSpPr>
          <p:nvPr/>
        </p:nvSpPr>
        <p:spPr bwMode="auto">
          <a:xfrm>
            <a:off x="5514355" y="3954184"/>
            <a:ext cx="3803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FR" altLang="fr-FR" sz="2000" dirty="0">
              <a:solidFill>
                <a:srgbClr val="173847"/>
              </a:solidFill>
            </a:endParaRPr>
          </a:p>
        </p:txBody>
      </p:sp>
      <p:pic>
        <p:nvPicPr>
          <p:cNvPr id="56" name="Picture 33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027" y="5369945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ackgroundTitle"/>
          <p:cNvSpPr/>
          <p:nvPr/>
        </p:nvSpPr>
        <p:spPr>
          <a:xfrm>
            <a:off x="667750" y="56114"/>
            <a:ext cx="1139217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32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Les </a:t>
            </a:r>
            <a:r>
              <a:rPr lang="fr-FR" altLang="fr-FR" sz="3200" b="1" dirty="0">
                <a:solidFill>
                  <a:srgbClr val="1ED1AF"/>
                </a:solidFill>
                <a:ea typeface="+mj-ea"/>
                <a:cs typeface="Arial" pitchFamily="34" charset="0"/>
              </a:rPr>
              <a:t>transports « propres » </a:t>
            </a:r>
            <a:r>
              <a:rPr lang="fr-FR" altLang="fr-FR" sz="32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vers une mobilité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32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électrique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 pitchFamily="34" charset="0"/>
            </a:endParaRPr>
          </a:p>
        </p:txBody>
      </p:sp>
      <p:pic>
        <p:nvPicPr>
          <p:cNvPr id="14" name="Image 50" descr="AEMec2-17- M+®tro-hd-co-v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51" y="2957542"/>
            <a:ext cx="6254023" cy="355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48" descr="AEMec2-16-Tramway-hd-co-v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78" y="1228075"/>
            <a:ext cx="3876681" cy="360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6963978" y="5017754"/>
            <a:ext cx="408657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50" indent="-6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350" marR="0" lvl="0" indent="-6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 dirty="0">
                <a:solidFill>
                  <a:srgbClr val="173847"/>
                </a:solidFill>
              </a:rPr>
              <a:t>En revanche, il peut y avoir une pollution de l’air sur le lieu où l’électricité a été produite et </a:t>
            </a:r>
            <a:r>
              <a:rPr lang="fr-FR" altLang="fr-FR" sz="1800" dirty="0">
                <a:solidFill>
                  <a:srgbClr val="1C8C77"/>
                </a:solidFill>
              </a:rPr>
              <a:t>au moment de la production.</a:t>
            </a:r>
          </a:p>
        </p:txBody>
      </p:sp>
      <p:pic>
        <p:nvPicPr>
          <p:cNvPr id="12" name="Image 11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740" y="363170"/>
            <a:ext cx="108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7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Imag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81"/>
          <p:cNvSpPr>
            <a:spLocks noChangeArrowheads="1"/>
          </p:cNvSpPr>
          <p:nvPr/>
        </p:nvSpPr>
        <p:spPr bwMode="auto">
          <a:xfrm>
            <a:off x="1569732" y="2120771"/>
            <a:ext cx="5379579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000" b="1" dirty="0">
                <a:solidFill>
                  <a:srgbClr val="173847"/>
                </a:solidFill>
              </a:rPr>
              <a:t>Pour une ville plus propre, il est important de renouveler le parc automobile avec des transports plus récents et moins polluants. 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fr-FR" altLang="fr-FR" sz="2000" b="1" dirty="0">
              <a:solidFill>
                <a:srgbClr val="173847"/>
              </a:solidFill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000" dirty="0">
                <a:solidFill>
                  <a:srgbClr val="173847"/>
                </a:solidFill>
              </a:rPr>
              <a:t>Les bus transportent plus de personnes que les voitures. Ils diminuent donc le trafic routier et polluent donc moins.</a:t>
            </a:r>
            <a:endParaRPr lang="fr-FR" altLang="fr-FR" sz="2000" b="1" dirty="0">
              <a:solidFill>
                <a:srgbClr val="173847"/>
              </a:solidFill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000" dirty="0">
                <a:solidFill>
                  <a:srgbClr val="173847"/>
                </a:solidFill>
              </a:rPr>
              <a:t>Plus un réseau de bus/navettes sera</a:t>
            </a:r>
            <a:r>
              <a:rPr lang="fr-FR" altLang="fr-FR" sz="1800" dirty="0">
                <a:solidFill>
                  <a:srgbClr val="1C8C77"/>
                </a:solidFill>
              </a:rPr>
              <a:t> </a:t>
            </a:r>
            <a:r>
              <a:rPr lang="fr-FR" altLang="fr-FR" sz="2000" dirty="0">
                <a:solidFill>
                  <a:srgbClr val="1C8C77"/>
                </a:solidFill>
              </a:rPr>
              <a:t>efficace et accessible</a:t>
            </a:r>
            <a:r>
              <a:rPr lang="fr-FR" altLang="fr-FR" sz="1800" dirty="0">
                <a:solidFill>
                  <a:srgbClr val="1C8C77"/>
                </a:solidFill>
              </a:rPr>
              <a:t> </a:t>
            </a:r>
            <a:r>
              <a:rPr lang="fr-FR" altLang="fr-FR" sz="2000" dirty="0">
                <a:solidFill>
                  <a:srgbClr val="173847"/>
                </a:solidFill>
              </a:rPr>
              <a:t>et plus les citoyens l’utiliseront !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686" y="2110463"/>
            <a:ext cx="5217514" cy="317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BackgroundTitle"/>
          <p:cNvSpPr/>
          <p:nvPr/>
        </p:nvSpPr>
        <p:spPr>
          <a:xfrm>
            <a:off x="762000" y="73962"/>
            <a:ext cx="10989957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3200" b="1" dirty="0">
                <a:solidFill>
                  <a:schemeClr val="bg1"/>
                </a:solidFill>
                <a:ea typeface="+mj-ea"/>
                <a:cs typeface="Arial" pitchFamily="34" charset="0"/>
              </a:rPr>
              <a:t>Augmenter l’efficacité des </a:t>
            </a:r>
            <a:r>
              <a:rPr lang="fr-FR" altLang="fr-FR" sz="3200" b="1" dirty="0">
                <a:solidFill>
                  <a:srgbClr val="1ED1AF"/>
                </a:solidFill>
                <a:ea typeface="+mj-ea"/>
                <a:cs typeface="Arial" pitchFamily="34" charset="0"/>
              </a:rPr>
              <a:t>transports en commun</a:t>
            </a:r>
            <a:endParaRPr lang="fr-FR" sz="3200" b="1" dirty="0">
              <a:solidFill>
                <a:srgbClr val="1ED1AF"/>
              </a:solidFill>
              <a:ea typeface="+mj-ea"/>
              <a:cs typeface="Arial" pitchFamily="34" charset="0"/>
            </a:endParaRPr>
          </a:p>
        </p:txBody>
      </p:sp>
      <p:pic>
        <p:nvPicPr>
          <p:cNvPr id="25" name="Picture 33">
            <a:hlinkClick r:id="rId5" action="ppaction://hlinksldjump"/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000" y="5371511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15" y="381018"/>
            <a:ext cx="108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6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6199" y="138208"/>
            <a:ext cx="9543314" cy="126047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fr-FR" altLang="fr-FR" sz="32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Les points de vigilance</a:t>
            </a:r>
          </a:p>
        </p:txBody>
      </p:sp>
      <p:sp>
        <p:nvSpPr>
          <p:cNvPr id="45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Imag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068218" y="4800481"/>
            <a:ext cx="43834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fr-FR" sz="1800" dirty="0">
                <a:solidFill>
                  <a:srgbClr val="173847"/>
                </a:solidFill>
              </a:rPr>
              <a:t>Attention, il faut </a:t>
            </a:r>
            <a:r>
              <a:rPr lang="fr-FR" altLang="fr-FR" sz="1800" b="1" dirty="0">
                <a:solidFill>
                  <a:srgbClr val="173847"/>
                </a:solidFill>
              </a:rPr>
              <a:t>réfléchir à l’aménagement de la végétation </a:t>
            </a:r>
            <a:r>
              <a:rPr lang="fr-FR" altLang="fr-FR" sz="1800" dirty="0">
                <a:solidFill>
                  <a:srgbClr val="173847"/>
                </a:solidFill>
              </a:rPr>
              <a:t>car les polluants peuvent se retrouver piégés au niveau des usagers.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12" y="1741272"/>
            <a:ext cx="5906405" cy="393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ackgroundTitle"/>
          <p:cNvSpPr/>
          <p:nvPr/>
        </p:nvSpPr>
        <p:spPr>
          <a:xfrm>
            <a:off x="1569732" y="73962"/>
            <a:ext cx="10182225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3200" b="1" dirty="0">
                <a:solidFill>
                  <a:srgbClr val="1ED1AF"/>
                </a:solidFill>
                <a:ea typeface="+mj-ea"/>
                <a:cs typeface="Arial" pitchFamily="34" charset="0"/>
              </a:rPr>
              <a:t>Végétaliser </a:t>
            </a:r>
            <a:r>
              <a:rPr lang="fr-FR" altLang="fr-FR" sz="3200" b="1" dirty="0">
                <a:solidFill>
                  <a:schemeClr val="bg1"/>
                </a:solidFill>
                <a:ea typeface="+mj-ea"/>
                <a:cs typeface="Arial" pitchFamily="34" charset="0"/>
              </a:rPr>
              <a:t>les espaces</a:t>
            </a:r>
            <a:endParaRPr lang="fr-FR" sz="3200" b="1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20" name="Rectangle 81"/>
          <p:cNvSpPr>
            <a:spLocks noChangeArrowheads="1"/>
          </p:cNvSpPr>
          <p:nvPr/>
        </p:nvSpPr>
        <p:spPr bwMode="auto">
          <a:xfrm>
            <a:off x="1068218" y="1741272"/>
            <a:ext cx="4077219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  <a:defRPr/>
            </a:pPr>
            <a:r>
              <a:rPr lang="fr-FR" altLang="fr-FR" sz="2200" b="1" dirty="0">
                <a:solidFill>
                  <a:srgbClr val="1C8C77"/>
                </a:solidFill>
              </a:rPr>
              <a:t>Les arbres et autre végétaux fonctionnent comme un filtre à air. Ils éliminent les fines particules de poussière et autres polluants.</a:t>
            </a:r>
            <a:endParaRPr lang="fr-FR" altLang="fr-FR" sz="2000" b="1" dirty="0">
              <a:solidFill>
                <a:srgbClr val="173847"/>
              </a:solidFill>
            </a:endParaRPr>
          </a:p>
        </p:txBody>
      </p:sp>
      <p:pic>
        <p:nvPicPr>
          <p:cNvPr id="10" name="Image 9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735" y="381018"/>
            <a:ext cx="1080000" cy="540000"/>
          </a:xfrm>
          <a:prstGeom prst="rect">
            <a:avLst/>
          </a:prstGeom>
        </p:spPr>
      </p:pic>
      <p:pic>
        <p:nvPicPr>
          <p:cNvPr id="11" name="Picture 33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000" y="5335283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EA0E7D-F298-46B8-B7BE-3D0C268545B6}"/>
              </a:ext>
            </a:extLst>
          </p:cNvPr>
          <p:cNvSpPr/>
          <p:nvPr/>
        </p:nvSpPr>
        <p:spPr>
          <a:xfrm>
            <a:off x="1068218" y="3474073"/>
            <a:ext cx="4383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dirty="0">
                <a:solidFill>
                  <a:srgbClr val="173847"/>
                </a:solidFill>
              </a:rPr>
              <a:t>Leurs feuilles </a:t>
            </a:r>
            <a:r>
              <a:rPr lang="fr-FR" altLang="fr-FR" dirty="0">
                <a:solidFill>
                  <a:srgbClr val="1C8C77"/>
                </a:solidFill>
              </a:rPr>
              <a:t>fixent les particules fines sur leur surface </a:t>
            </a:r>
            <a:r>
              <a:rPr lang="fr-FR" altLang="fr-FR" dirty="0">
                <a:solidFill>
                  <a:srgbClr val="173847"/>
                </a:solidFill>
              </a:rPr>
              <a:t>et </a:t>
            </a:r>
            <a:r>
              <a:rPr lang="fr-FR" altLang="fr-FR" dirty="0">
                <a:solidFill>
                  <a:srgbClr val="1C8C77"/>
                </a:solidFill>
              </a:rPr>
              <a:t>absorbent la pollution gazeuse </a:t>
            </a:r>
            <a:r>
              <a:rPr lang="fr-FR" altLang="fr-FR" dirty="0">
                <a:solidFill>
                  <a:srgbClr val="173847"/>
                </a:solidFill>
              </a:rPr>
              <a:t>comme le dioxyde de carbone et l’ozone par leurs stomates. </a:t>
            </a:r>
          </a:p>
        </p:txBody>
      </p:sp>
    </p:spTree>
    <p:extLst>
      <p:ext uri="{BB962C8B-B14F-4D97-AF65-F5344CB8AC3E}">
        <p14:creationId xmlns:p14="http://schemas.microsoft.com/office/powerpoint/2010/main" val="109155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F518-D37E-49E5-8640-8D764B222672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D784B27-3199-46F6-B347-AC7B1900F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615" y="1912420"/>
            <a:ext cx="7844269" cy="53978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29" y="-231370"/>
            <a:ext cx="5208733" cy="3508473"/>
          </a:xfrm>
          <a:prstGeom prst="rect">
            <a:avLst/>
          </a:prstGeom>
        </p:spPr>
      </p:pic>
      <p:sp>
        <p:nvSpPr>
          <p:cNvPr id="15" name="Espace réservé du numéro de diapositive 1"/>
          <p:cNvSpPr txBox="1">
            <a:spLocks/>
          </p:cNvSpPr>
          <p:nvPr/>
        </p:nvSpPr>
        <p:spPr bwMode="auto">
          <a:xfrm>
            <a:off x="11135638" y="6356350"/>
            <a:ext cx="1142087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fr-FR" altLang="fr-FR" sz="1600" b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P </a:t>
            </a:r>
            <a:r>
              <a:rPr lang="fr-FR" altLang="fr-FR" sz="2000" b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14</a:t>
            </a:r>
            <a:endParaRPr lang="fr-FR" altLang="fr-FR" sz="1400" b="1" dirty="0">
              <a:solidFill>
                <a:srgbClr val="FFFFFF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4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>
            <a:extLst>
              <a:ext uri="{FF2B5EF4-FFF2-40B4-BE49-F238E27FC236}">
                <a16:creationId xmlns:a16="http://schemas.microsoft.com/office/drawing/2014/main" id="{1B764DDD-5EFD-4D9B-8030-7E5D9CFE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680" y="1263443"/>
            <a:ext cx="10232590" cy="5390957"/>
          </a:xfrm>
          <a:prstGeom prst="roundRect">
            <a:avLst/>
          </a:prstGeom>
          <a:solidFill>
            <a:srgbClr val="BBF7EC">
              <a:alpha val="70000"/>
            </a:srgbClr>
          </a:solidFill>
          <a:ln w="12700">
            <a:noFill/>
            <a:prstDash val="solid"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BackgroundTitle">
            <a:extLst>
              <a:ext uri="{FF2B5EF4-FFF2-40B4-BE49-F238E27FC236}">
                <a16:creationId xmlns:a16="http://schemas.microsoft.com/office/drawing/2014/main" id="{2CA1286D-1AC8-420C-82B9-31158361BB2B}"/>
              </a:ext>
            </a:extLst>
          </p:cNvPr>
          <p:cNvSpPr/>
          <p:nvPr/>
        </p:nvSpPr>
        <p:spPr>
          <a:xfrm>
            <a:off x="452438" y="-115888"/>
            <a:ext cx="11658600" cy="917576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27" name="Google Shape;120;p9"/>
          <p:cNvSpPr>
            <a:spLocks noGrp="1"/>
          </p:cNvSpPr>
          <p:nvPr>
            <p:ph type="title"/>
          </p:nvPr>
        </p:nvSpPr>
        <p:spPr>
          <a:xfrm>
            <a:off x="171450" y="87313"/>
            <a:ext cx="12020550" cy="635000"/>
          </a:xfrm>
        </p:spPr>
        <p:txBody>
          <a:bodyPr lIns="0" tIns="12700" rIns="0" bIns="0" anchor="t"/>
          <a:lstStyle/>
          <a:p>
            <a:pPr marL="12700" algn="ctr">
              <a:lnSpc>
                <a:spcPct val="100000"/>
              </a:lnSpc>
              <a:defRPr/>
            </a:pPr>
            <a:r>
              <a:rPr lang="fr-FR" altLang="fr-FR" sz="3600" b="1" dirty="0">
                <a:solidFill>
                  <a:srgbClr val="173847"/>
                </a:solidFill>
                <a:latin typeface="+mn-lt"/>
                <a:cs typeface="Roboto" charset="0"/>
              </a:rPr>
              <a:t>SOMMAIRE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186B9EE-9ECF-407E-8FF4-19DF16836E37}"/>
              </a:ext>
            </a:extLst>
          </p:cNvPr>
          <p:cNvSpPr txBox="1"/>
          <p:nvPr/>
        </p:nvSpPr>
        <p:spPr>
          <a:xfrm>
            <a:off x="2134870" y="1335014"/>
            <a:ext cx="9785350" cy="630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3" action="ppaction://hlinkpres?slideindex=1&amp;slidetitle="/>
              </a:rPr>
              <a:t>SÉANCE 1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L’IMPORTANCE DE L’AIR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 que j’ai l’air de connaître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4" action="ppaction://hlinkpres?slideindex=1&amp;slidetitle="/>
              </a:rPr>
              <a:t>SÉANCE 2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LES CAUSES ET CONSEQUENCES DE LA POLLUTION DE L’AIR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Devenir un vrai sentinelle de l’air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5" action="ppaction://hlinkpres?slideindex=1&amp;slidetitle="/>
              </a:rPr>
              <a:t>SÉANCE 3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LA SURVEILLANCE DE LA POLLUTION ATMOSPHERIQUE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Quel air est-il 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6" action="ppaction://hlinksldjump"/>
              </a:rPr>
              <a:t>SÉANCE 4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AGIR POUR LA QUALITE DE L’AIR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Lutter contre la pollution de l’air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200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7" action="ppaction://hlinkpres?slideindex=1&amp;slidetitle="/>
              </a:rPr>
              <a:t>SÉANCE 5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LA JOURNÉE DE RESTITUTION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2400" dirty="0">
                <a:solidFill>
                  <a:srgbClr val="173847"/>
                </a:solidFill>
                <a:cs typeface="Arial" panose="020B0604020202020204" pitchFamily="34" charset="0"/>
              </a:rPr>
              <a:t>Valoriser son projet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1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" pitchFamily="-100" charset="0"/>
              <a:cs typeface="Arial" pitchFamily="-100" charset="0"/>
            </a:endParaRPr>
          </a:p>
        </p:txBody>
      </p:sp>
      <p:sp>
        <p:nvSpPr>
          <p:cNvPr id="38" name="Google Shape;83;p8">
            <a:extLst>
              <a:ext uri="{FF2B5EF4-FFF2-40B4-BE49-F238E27FC236}">
                <a16:creationId xmlns:a16="http://schemas.microsoft.com/office/drawing/2014/main" id="{C0DA0E7D-C626-47CB-8392-C253AA0A2065}"/>
              </a:ext>
            </a:extLst>
          </p:cNvPr>
          <p:cNvSpPr/>
          <p:nvPr/>
        </p:nvSpPr>
        <p:spPr>
          <a:xfrm>
            <a:off x="7635240" y="-52206"/>
            <a:ext cx="6163310" cy="4121286"/>
          </a:xfrm>
          <a:prstGeom prst="rect">
            <a:avLst/>
          </a:prstGeom>
          <a:blipFill rotWithShape="1">
            <a:blip r:embed="rId8">
              <a:alphaModFix/>
            </a:blip>
            <a:srcRect/>
            <a:stretch>
              <a:fillRect l="-45786" r="2" b="-27615"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3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B9F62-1D52-456A-B6E0-ACD0C4C0C4E4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7" name="Google Shape;118;p9"/>
          <p:cNvSpPr>
            <a:spLocks noChangeArrowheads="1"/>
          </p:cNvSpPr>
          <p:nvPr/>
        </p:nvSpPr>
        <p:spPr bwMode="auto">
          <a:xfrm rot="-380822">
            <a:off x="153988" y="427038"/>
            <a:ext cx="1595437" cy="138112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552949BE-CC07-43E9-BE82-1E96A220B6FD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lvl="0" algn="l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2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1" b="20247"/>
          <a:stretch/>
        </p:blipFill>
        <p:spPr>
          <a:xfrm>
            <a:off x="1229628" y="2370220"/>
            <a:ext cx="930234" cy="954084"/>
          </a:xfrm>
          <a:prstGeom prst="rect">
            <a:avLst/>
          </a:prstGeom>
        </p:spPr>
      </p:pic>
      <p:pic>
        <p:nvPicPr>
          <p:cNvPr id="5" name="Image 4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75" y="3661765"/>
            <a:ext cx="792467" cy="755486"/>
          </a:xfrm>
          <a:prstGeom prst="rect">
            <a:avLst/>
          </a:prstGeom>
        </p:spPr>
      </p:pic>
      <p:pic>
        <p:nvPicPr>
          <p:cNvPr id="8" name="Imag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98" y="1402698"/>
            <a:ext cx="920420" cy="883847"/>
          </a:xfrm>
          <a:prstGeom prst="rect">
            <a:avLst/>
          </a:prstGeom>
        </p:spPr>
      </p:pic>
      <p:pic>
        <p:nvPicPr>
          <p:cNvPr id="9" name="Image 8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03" y="4613851"/>
            <a:ext cx="891190" cy="86244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201" y="627147"/>
            <a:ext cx="787065" cy="422901"/>
          </a:xfrm>
          <a:prstGeom prst="rect">
            <a:avLst/>
          </a:prstGeom>
        </p:spPr>
      </p:pic>
      <p:pic>
        <p:nvPicPr>
          <p:cNvPr id="17" name="Imag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94993" y="5694108"/>
            <a:ext cx="805150" cy="73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7317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Title"/>
          <p:cNvSpPr/>
          <p:nvPr/>
        </p:nvSpPr>
        <p:spPr>
          <a:xfrm>
            <a:off x="1582738" y="87314"/>
            <a:ext cx="10460037" cy="1150439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212476"/>
            <a:ext cx="9648825" cy="900113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Connais-tu l’histoire du colibri ?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720348" y="1597422"/>
            <a:ext cx="5014452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2400" dirty="0">
                <a:solidFill>
                  <a:srgbClr val="1157A3"/>
                </a:solidFill>
                <a:latin typeface="Calibri"/>
                <a:cs typeface="Arial" panose="020B0604020202020204" pitchFamily="34" charset="0"/>
              </a:rPr>
              <a:t>Un immense incendie ravage la jungle. Affolés, les animaux fuient en tous sens. Seul un colibri, sans relâche, fait l’aller-retour de la rivière au brasier, une minuscule goutte d’eau dans son bec, pour l’y déposer sur le feu. Un toucan à l’énorme bec l’interpelle :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2400" dirty="0">
                <a:solidFill>
                  <a:srgbClr val="1157A3"/>
                </a:solidFill>
                <a:latin typeface="Calibri"/>
                <a:cs typeface="Arial" panose="020B0604020202020204" pitchFamily="34" charset="0"/>
              </a:rPr>
              <a:t>« Tu es fou, colibri, tu vois bien que cela ne sert à rien »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2400" dirty="0">
                <a:solidFill>
                  <a:srgbClr val="1157A3"/>
                </a:solidFill>
                <a:latin typeface="Calibri"/>
                <a:cs typeface="Arial" panose="020B0604020202020204" pitchFamily="34" charset="0"/>
              </a:rPr>
              <a:t>« Oui, je sais » répond le colibri, « mais je fais ma part »…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2" y="1112589"/>
            <a:ext cx="6338472" cy="57285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784B27-3199-46F6-B347-AC7B1900F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sp>
        <p:nvSpPr>
          <p:cNvPr id="15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135638" y="6356350"/>
            <a:ext cx="1142087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15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ackgroundTitle"/>
          <p:cNvSpPr/>
          <p:nvPr/>
        </p:nvSpPr>
        <p:spPr>
          <a:xfrm>
            <a:off x="1063873" y="251282"/>
            <a:ext cx="10675270" cy="976312"/>
          </a:xfrm>
          <a:prstGeom prst="roundRect">
            <a:avLst/>
          </a:prstGeom>
          <a:solidFill>
            <a:srgbClr val="1BB8DB">
              <a:alpha val="3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Source Sans Pro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7359650" y="54879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"/>
          <p:cNvSpPr/>
          <p:nvPr/>
        </p:nvSpPr>
        <p:spPr>
          <a:xfrm>
            <a:off x="7359650" y="60467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83;p8"/>
          <p:cNvSpPr/>
          <p:nvPr/>
        </p:nvSpPr>
        <p:spPr>
          <a:xfrm rot="5400000">
            <a:off x="8442325" y="1506538"/>
            <a:ext cx="4672013" cy="2827337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1112907" y="365188"/>
            <a:ext cx="11176000" cy="700088"/>
          </a:xfrm>
          <a:prstGeom prst="rect">
            <a:avLst/>
          </a:prstGeom>
        </p:spPr>
        <p:txBody>
          <a:bodyPr/>
          <a:lstStyle/>
          <a:p>
            <a:pPr marL="12700"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Votre avis sur la </a:t>
            </a:r>
            <a:r>
              <a:rPr lang="fr-FR" sz="3600" b="1" dirty="0">
                <a:solidFill>
                  <a:srgbClr val="29CFB1"/>
                </a:solidFill>
                <a:latin typeface="Calibri" panose="020F0502020204030204" pitchFamily="34" charset="0"/>
                <a:cs typeface="Arial" pitchFamily="34" charset="0"/>
              </a:rPr>
              <a:t>séance n°4 </a:t>
            </a:r>
            <a:r>
              <a:rPr lang="fr-FR" sz="36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: questionnaire </a:t>
            </a:r>
            <a:r>
              <a:rPr lang="fr-FR" sz="3600" b="1" dirty="0">
                <a:solidFill>
                  <a:srgbClr val="1ED1AF"/>
                </a:solidFill>
                <a:latin typeface="Calibri" panose="020F0502020204030204" pitchFamily="34" charset="0"/>
                <a:cs typeface="Arial" pitchFamily="34" charset="0"/>
              </a:rPr>
              <a:t>10 minutes</a:t>
            </a:r>
          </a:p>
        </p:txBody>
      </p:sp>
      <p:sp>
        <p:nvSpPr>
          <p:cNvPr id="9322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11305190" y="6415790"/>
            <a:ext cx="972536" cy="30092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B65CD63-5050-4052-95E3-BAE8DC888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5" t="5888" r="7230" b="2670"/>
          <a:stretch/>
        </p:blipFill>
        <p:spPr>
          <a:xfrm>
            <a:off x="2724997" y="1608900"/>
            <a:ext cx="6951437" cy="482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14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2192399" y="2290911"/>
            <a:ext cx="9375714" cy="4248001"/>
          </a:xfrm>
        </p:spPr>
        <p:txBody>
          <a:bodyPr/>
          <a:lstStyle/>
          <a:p>
            <a:r>
              <a:rPr lang="fr-FR" dirty="0"/>
              <a:t>Enormément</a:t>
            </a:r>
          </a:p>
          <a:p>
            <a:r>
              <a:rPr lang="fr-FR" dirty="0"/>
              <a:t>Beaucoup</a:t>
            </a:r>
          </a:p>
          <a:p>
            <a:r>
              <a:rPr lang="fr-FR" dirty="0"/>
              <a:t>Assez</a:t>
            </a:r>
          </a:p>
          <a:p>
            <a:r>
              <a:rPr lang="fr-FR" dirty="0"/>
              <a:t>Pas tellement</a:t>
            </a:r>
          </a:p>
          <a:p>
            <a:r>
              <a:rPr lang="fr-FR" dirty="0"/>
              <a:t>Pas du tout</a:t>
            </a:r>
          </a:p>
        </p:txBody>
      </p:sp>
      <p:sp>
        <p:nvSpPr>
          <p:cNvPr id="19" name="BackgroundTitle"/>
          <p:cNvSpPr/>
          <p:nvPr/>
        </p:nvSpPr>
        <p:spPr>
          <a:xfrm>
            <a:off x="1579563" y="197526"/>
            <a:ext cx="10458450" cy="1001686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F1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As-tu aimé l’animation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72310" y="6415790"/>
            <a:ext cx="1005416" cy="30092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20" name="Imag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3" descr="AEMec2-9- Atmo pancarte question-hd-co-v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96" y="1460215"/>
            <a:ext cx="3210646" cy="53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Miniatur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649015" y="3147934"/>
            <a:ext cx="1090250" cy="936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90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2192399" y="2290911"/>
            <a:ext cx="9375714" cy="4248001"/>
          </a:xfrm>
        </p:spPr>
        <p:txBody>
          <a:bodyPr/>
          <a:lstStyle/>
          <a:p>
            <a:r>
              <a:rPr lang="fr-FR" dirty="0"/>
              <a:t>Enormément</a:t>
            </a:r>
          </a:p>
          <a:p>
            <a:r>
              <a:rPr lang="fr-FR" dirty="0"/>
              <a:t>Beaucoup</a:t>
            </a:r>
          </a:p>
          <a:p>
            <a:r>
              <a:rPr lang="fr-FR" dirty="0"/>
              <a:t>Assez</a:t>
            </a:r>
          </a:p>
          <a:p>
            <a:r>
              <a:rPr lang="fr-FR" dirty="0"/>
              <a:t>Pas tellement</a:t>
            </a:r>
          </a:p>
          <a:p>
            <a:r>
              <a:rPr lang="fr-FR" dirty="0"/>
              <a:t>Pas du tout</a:t>
            </a:r>
          </a:p>
        </p:txBody>
      </p:sp>
      <p:sp>
        <p:nvSpPr>
          <p:cNvPr id="19" name="BackgroundTitle"/>
          <p:cNvSpPr/>
          <p:nvPr/>
        </p:nvSpPr>
        <p:spPr>
          <a:xfrm>
            <a:off x="1579563" y="197526"/>
            <a:ext cx="10458450" cy="1001686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F2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As-tu compris l’animation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5" name="Image 13" descr="AEMec2-9- Atmo pancarte question-hd-co-v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96" y="1460215"/>
            <a:ext cx="3210646" cy="53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72310" y="6415790"/>
            <a:ext cx="1005416" cy="30092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20" name="Imag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810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Title"/>
          <p:cNvSpPr/>
          <p:nvPr/>
        </p:nvSpPr>
        <p:spPr>
          <a:xfrm>
            <a:off x="1579563" y="47625"/>
            <a:ext cx="10458450" cy="127952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F3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Avant l’animation, savais-tu que tu pouvais agir, à ton échelle, pour améliorer la qualité de l’air ?</a:t>
            </a:r>
            <a:endParaRPr lang="fr-FR" altLang="fr-FR" sz="36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0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72310" y="6415790"/>
            <a:ext cx="1005416" cy="30092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081" y="2862017"/>
            <a:ext cx="5807032" cy="399598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49" y="1348570"/>
            <a:ext cx="3855972" cy="2597287"/>
          </a:xfrm>
          <a:prstGeom prst="rect">
            <a:avLst/>
          </a:prstGeom>
        </p:spPr>
      </p:pic>
      <p:sp>
        <p:nvSpPr>
          <p:cNvPr id="22" name="Espace réservé du texte 2"/>
          <p:cNvSpPr txBox="1">
            <a:spLocks/>
          </p:cNvSpPr>
          <p:nvPr/>
        </p:nvSpPr>
        <p:spPr bwMode="auto">
          <a:xfrm>
            <a:off x="2192399" y="2290911"/>
            <a:ext cx="9375714" cy="42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Oui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vraiment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5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Title"/>
          <p:cNvSpPr/>
          <p:nvPr/>
        </p:nvSpPr>
        <p:spPr>
          <a:xfrm>
            <a:off x="1579563" y="47625"/>
            <a:ext cx="10458450" cy="127952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F4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Dans ton cas, peux-tu utiliser d’autres moyens de transport que la voiture pour venir à l’école?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Espace réservé du texte 2"/>
          <p:cNvSpPr txBox="1">
            <a:spLocks/>
          </p:cNvSpPr>
          <p:nvPr/>
        </p:nvSpPr>
        <p:spPr bwMode="auto">
          <a:xfrm>
            <a:off x="2192399" y="2290911"/>
            <a:ext cx="9375714" cy="42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Oui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vraiment</a:t>
            </a:r>
          </a:p>
        </p:txBody>
      </p: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72310" y="6415790"/>
            <a:ext cx="1005416" cy="30092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4719" y="1982946"/>
            <a:ext cx="7133157" cy="404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17" name="Imag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8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Title"/>
          <p:cNvSpPr/>
          <p:nvPr/>
        </p:nvSpPr>
        <p:spPr>
          <a:xfrm>
            <a:off x="1579563" y="47625"/>
            <a:ext cx="10458450" cy="127952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F5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As-tu des propositions pour améliorer la qualité de l’air à l’intérieur et autour de ton école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Image 24" descr="AEM DS GTP pedibus 1v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28" y="1998000"/>
            <a:ext cx="5064171" cy="390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72310" y="6415790"/>
            <a:ext cx="1005416" cy="30092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 1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18" y="693812"/>
            <a:ext cx="1080000" cy="54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19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2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8" y="6056239"/>
            <a:ext cx="1080000" cy="540000"/>
          </a:xfrm>
          <a:prstGeom prst="rect">
            <a:avLst/>
          </a:prstGeom>
        </p:spPr>
      </p:pic>
      <p:sp>
        <p:nvSpPr>
          <p:cNvPr id="15" name="Espace réservé du texte 2"/>
          <p:cNvSpPr txBox="1">
            <a:spLocks/>
          </p:cNvSpPr>
          <p:nvPr/>
        </p:nvSpPr>
        <p:spPr bwMode="auto">
          <a:xfrm>
            <a:off x="2192399" y="2290911"/>
            <a:ext cx="9375714" cy="42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Oui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vraiment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855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Title"/>
          <p:cNvSpPr/>
          <p:nvPr/>
        </p:nvSpPr>
        <p:spPr>
          <a:xfrm>
            <a:off x="1579563" y="47625"/>
            <a:ext cx="10458450" cy="127952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F6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As-tu pris des résolutions pour lutter contre la pollution de l’air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0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72310" y="6415790"/>
            <a:ext cx="1005416" cy="30092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9789" y="2163295"/>
            <a:ext cx="4684308" cy="332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2192399" y="2290911"/>
            <a:ext cx="9375714" cy="4248001"/>
          </a:xfrm>
        </p:spPr>
        <p:txBody>
          <a:bodyPr/>
          <a:lstStyle/>
          <a:p>
            <a:r>
              <a:rPr lang="fr-FR" dirty="0"/>
              <a:t>Enormément</a:t>
            </a:r>
          </a:p>
          <a:p>
            <a:r>
              <a:rPr lang="fr-FR" dirty="0"/>
              <a:t>Beaucoup</a:t>
            </a:r>
          </a:p>
          <a:p>
            <a:r>
              <a:rPr lang="fr-FR" dirty="0"/>
              <a:t>Assez</a:t>
            </a:r>
          </a:p>
          <a:p>
            <a:r>
              <a:rPr lang="fr-FR" dirty="0"/>
              <a:t>Pas tellement</a:t>
            </a:r>
          </a:p>
          <a:p>
            <a:r>
              <a:rPr lang="fr-FR" dirty="0"/>
              <a:t>Pas du tout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16" name="Imag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408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à coins arrondis 31">
            <a:extLst>
              <a:ext uri="{FF2B5EF4-FFF2-40B4-BE49-F238E27FC236}">
                <a16:creationId xmlns:a16="http://schemas.microsoft.com/office/drawing/2014/main" id="{554C2FBC-9919-4529-B469-32ADE8F648B7}"/>
              </a:ext>
            </a:extLst>
          </p:cNvPr>
          <p:cNvSpPr/>
          <p:nvPr/>
        </p:nvSpPr>
        <p:spPr>
          <a:xfrm>
            <a:off x="5907267" y="1186409"/>
            <a:ext cx="6000750" cy="2578746"/>
          </a:xfrm>
          <a:prstGeom prst="roundRect">
            <a:avLst/>
          </a:prstGeom>
          <a:solidFill>
            <a:srgbClr val="BBF7E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2AFE3A71-8E78-4E9C-9A01-12DD41A3DC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9234111" y="1817101"/>
            <a:ext cx="491537" cy="502069"/>
          </a:xfrm>
          <a:prstGeom prst="rect">
            <a:avLst/>
          </a:prstGeom>
        </p:spPr>
      </p:pic>
      <p:sp>
        <p:nvSpPr>
          <p:cNvPr id="42" name="BackgroundTitle">
            <a:extLst>
              <a:ext uri="{FF2B5EF4-FFF2-40B4-BE49-F238E27FC236}">
                <a16:creationId xmlns:a16="http://schemas.microsoft.com/office/drawing/2014/main" id="{2A20A0F6-32CD-4A3D-B69A-B7794A373745}"/>
              </a:ext>
            </a:extLst>
          </p:cNvPr>
          <p:cNvSpPr/>
          <p:nvPr/>
        </p:nvSpPr>
        <p:spPr>
          <a:xfrm>
            <a:off x="452438" y="-115888"/>
            <a:ext cx="11658600" cy="917576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4" name="Google Shape;120;p9"/>
          <p:cNvSpPr>
            <a:spLocks noGrp="1"/>
          </p:cNvSpPr>
          <p:nvPr>
            <p:ph type="title"/>
          </p:nvPr>
        </p:nvSpPr>
        <p:spPr>
          <a:xfrm>
            <a:off x="452438" y="87313"/>
            <a:ext cx="11658600" cy="635000"/>
          </a:xfrm>
        </p:spPr>
        <p:txBody>
          <a:bodyPr lIns="0" tIns="12700" rIns="0" bIns="0" anchor="t"/>
          <a:lstStyle/>
          <a:p>
            <a:pPr marL="12700" algn="ctr">
              <a:lnSpc>
                <a:spcPct val="100000"/>
              </a:lnSpc>
              <a:defRPr/>
            </a:pPr>
            <a:r>
              <a:rPr lang="fr-FR" altLang="fr-FR" sz="3600" b="1" dirty="0">
                <a:solidFill>
                  <a:srgbClr val="173847"/>
                </a:solidFill>
                <a:latin typeface="+mn-lt"/>
                <a:ea typeface="Roboto" charset="0"/>
                <a:cs typeface="Calibri" panose="020F0502020204030204" pitchFamily="34" charset="0"/>
              </a:rPr>
              <a:t>SÉANCE 4</a:t>
            </a:r>
            <a:r>
              <a:rPr lang="fr-FR" altLang="fr-FR" sz="3600" b="1" dirty="0">
                <a:solidFill>
                  <a:srgbClr val="1AD2AF"/>
                </a:solidFill>
                <a:latin typeface="+mn-lt"/>
                <a:ea typeface="Roboto" charset="0"/>
                <a:cs typeface="Calibri" panose="020F0502020204030204" pitchFamily="34" charset="0"/>
              </a:rPr>
              <a:t> / </a:t>
            </a:r>
            <a:r>
              <a:rPr lang="fr-FR" altLang="fr-FR" sz="3600" b="1" dirty="0">
                <a:solidFill>
                  <a:srgbClr val="173847"/>
                </a:solidFill>
                <a:latin typeface="+mn-lt"/>
                <a:ea typeface="Roboto" charset="0"/>
                <a:cs typeface="Calibri" panose="020F0502020204030204" pitchFamily="34" charset="0"/>
              </a:rPr>
              <a:t>Lutter contre la pollution de l’air</a:t>
            </a:r>
          </a:p>
        </p:txBody>
      </p:sp>
      <p:sp>
        <p:nvSpPr>
          <p:cNvPr id="13320" name="Google Shape;145;p11"/>
          <p:cNvSpPr>
            <a:spLocks noChangeArrowheads="1"/>
          </p:cNvSpPr>
          <p:nvPr/>
        </p:nvSpPr>
        <p:spPr bwMode="auto">
          <a:xfrm>
            <a:off x="6143625" y="1500867"/>
            <a:ext cx="106363" cy="2127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21" name="Google Shape;147;p11"/>
          <p:cNvSpPr txBox="1">
            <a:spLocks noChangeArrowheads="1"/>
          </p:cNvSpPr>
          <p:nvPr/>
        </p:nvSpPr>
        <p:spPr bwMode="auto">
          <a:xfrm>
            <a:off x="6366855" y="1449381"/>
            <a:ext cx="51482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Restitution du travail réalisé : </a:t>
            </a:r>
            <a:r>
              <a:rPr lang="fr-FR" altLang="fr-FR" sz="1800" b="1" noProof="0" dirty="0">
                <a:solidFill>
                  <a:srgbClr val="1157A3"/>
                </a:solidFill>
                <a:cs typeface="Source Sans Pro" charset="0"/>
                <a:sym typeface="Source Sans Pro" charset="0"/>
              </a:rPr>
              <a:t>5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0 min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3" name="Google Shape;151;p11"/>
          <p:cNvSpPr>
            <a:spLocks noChangeArrowheads="1"/>
          </p:cNvSpPr>
          <p:nvPr/>
        </p:nvSpPr>
        <p:spPr bwMode="auto">
          <a:xfrm rot="-905109">
            <a:off x="11182350" y="-1588"/>
            <a:ext cx="889000" cy="77311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47152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978FA2B5-0D36-49DC-B408-0CCEEFDD1030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9014" y="4971842"/>
            <a:ext cx="91212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Faire le lien entre son échelle d’action et celle des décisionnaires, ainsi que sur les données récoltées et les événements</a:t>
            </a:r>
          </a:p>
        </p:txBody>
      </p:sp>
      <p:sp>
        <p:nvSpPr>
          <p:cNvPr id="26" name="Google Shape;146;p11"/>
          <p:cNvSpPr>
            <a:spLocks noChangeArrowheads="1"/>
          </p:cNvSpPr>
          <p:nvPr/>
        </p:nvSpPr>
        <p:spPr bwMode="auto">
          <a:xfrm>
            <a:off x="6164449" y="2524724"/>
            <a:ext cx="106363" cy="21431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7" name="Google Shape;147;p11"/>
          <p:cNvSpPr txBox="1">
            <a:spLocks noChangeArrowheads="1"/>
          </p:cNvSpPr>
          <p:nvPr/>
        </p:nvSpPr>
        <p:spPr bwMode="auto">
          <a:xfrm>
            <a:off x="6366855" y="2453100"/>
            <a:ext cx="51435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Accompagnement sur le projet </a:t>
            </a:r>
            <a:r>
              <a:rPr lang="fr-FR" altLang="fr-FR" sz="1800" b="1" dirty="0">
                <a:solidFill>
                  <a:srgbClr val="000000"/>
                </a:solidFill>
                <a:cs typeface="Source Sans Pro" charset="0"/>
                <a:sym typeface="Source Sans Pro" charset="0"/>
              </a:rPr>
              <a:t>et préparation de la demi-journée de restitution : :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1 heure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8188E500-FB8B-470A-B360-9613A19C5A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37" y="5071281"/>
            <a:ext cx="232919" cy="25450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188E500-FB8B-470A-B360-9613A19C5A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71" y="5973873"/>
            <a:ext cx="232919" cy="254504"/>
          </a:xfrm>
          <a:prstGeom prst="rect">
            <a:avLst/>
          </a:prstGeom>
        </p:spPr>
      </p:pic>
      <p:pic>
        <p:nvPicPr>
          <p:cNvPr id="21" name="Image 2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37" y="972746"/>
            <a:ext cx="4674025" cy="2996690"/>
          </a:xfrm>
          <a:prstGeom prst="rect">
            <a:avLst/>
          </a:prstGeom>
          <a:noFill/>
        </p:spPr>
      </p:pic>
      <p:pic>
        <p:nvPicPr>
          <p:cNvPr id="22" name="Image 21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7" y="6073158"/>
            <a:ext cx="1080000" cy="540000"/>
          </a:xfrm>
          <a:prstGeom prst="rect">
            <a:avLst/>
          </a:prstGeom>
        </p:spPr>
      </p:pic>
      <p:sp>
        <p:nvSpPr>
          <p:cNvPr id="23" name="Google Shape;146;p11"/>
          <p:cNvSpPr>
            <a:spLocks noChangeArrowheads="1"/>
          </p:cNvSpPr>
          <p:nvPr/>
        </p:nvSpPr>
        <p:spPr bwMode="auto">
          <a:xfrm>
            <a:off x="6152338" y="3230699"/>
            <a:ext cx="106363" cy="21431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4" name="Imag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597099">
            <a:off x="9804240" y="3104354"/>
            <a:ext cx="329776" cy="497281"/>
          </a:xfrm>
          <a:prstGeom prst="rect">
            <a:avLst/>
          </a:prstGeom>
        </p:spPr>
      </p:pic>
      <p:pic>
        <p:nvPicPr>
          <p:cNvPr id="37" name="Imag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54"/>
          <p:cNvSpPr>
            <a:spLocks noChangeArrowheads="1"/>
          </p:cNvSpPr>
          <p:nvPr/>
        </p:nvSpPr>
        <p:spPr bwMode="auto">
          <a:xfrm>
            <a:off x="1439014" y="4153979"/>
            <a:ext cx="98953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Découvrir les gestes simples pour améliorer la qualité de l’air</a:t>
            </a:r>
            <a:r>
              <a:rPr kumimoji="0" lang="fr-FR" altLang="fr-FR" sz="2000" b="0" i="0" u="none" strike="noStrike" kern="1200" cap="none" spc="0" normalizeH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et p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roposer des solutions citoyennes, dont des bons choix de mode de déplacement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8188E500-FB8B-470A-B360-9613A19C5A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79" y="4168507"/>
            <a:ext cx="235377" cy="2329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12965" y="5884057"/>
            <a:ext cx="7736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2000" dirty="0">
                <a:solidFill>
                  <a:srgbClr val="1157A3"/>
                </a:solidFill>
                <a:latin typeface="Calibri"/>
                <a:cs typeface="Arial" panose="020B0604020202020204" pitchFamily="34" charset="0"/>
              </a:rPr>
              <a:t>Imaginer et mettre en place avec ses camarades de classe une méthode pour représenter des résultats numériques</a:t>
            </a:r>
          </a:p>
        </p:txBody>
      </p:sp>
      <p:sp>
        <p:nvSpPr>
          <p:cNvPr id="40" name="Google Shape;145;p11"/>
          <p:cNvSpPr>
            <a:spLocks noChangeArrowheads="1"/>
          </p:cNvSpPr>
          <p:nvPr/>
        </p:nvSpPr>
        <p:spPr bwMode="auto">
          <a:xfrm>
            <a:off x="6135008" y="2003858"/>
            <a:ext cx="106363" cy="2127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8905" y="3162908"/>
            <a:ext cx="264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b="1" dirty="0">
                <a:solidFill>
                  <a:prstClr val="black"/>
                </a:solidFill>
                <a:latin typeface="Calibri" panose="020F0502020204030204" pitchFamily="34" charset="0"/>
                <a:cs typeface="Source Sans Pro" charset="0"/>
                <a:sym typeface="Source Sans Pro" charset="0"/>
              </a:rPr>
              <a:t>Formulaire d’avis : </a:t>
            </a:r>
            <a:r>
              <a:rPr lang="fr-FR" altLang="fr-FR" b="1" dirty="0">
                <a:solidFill>
                  <a:srgbClr val="1157A3"/>
                </a:solidFill>
                <a:cs typeface="Source Sans Pro" charset="0"/>
                <a:sym typeface="Source Sans Pro" charset="0"/>
              </a:rPr>
              <a:t>10</a:t>
            </a:r>
            <a:r>
              <a:rPr lang="fr-FR" altLang="fr-FR" b="1" dirty="0">
                <a:solidFill>
                  <a:srgbClr val="1157A3"/>
                </a:solidFill>
                <a:latin typeface="Calibri" panose="020F0502020204030204" pitchFamily="34" charset="0"/>
                <a:cs typeface="Source Sans Pro" charset="0"/>
                <a:sym typeface="Source Sans Pro" charset="0"/>
              </a:rPr>
              <a:t> min</a:t>
            </a:r>
          </a:p>
        </p:txBody>
      </p:sp>
      <p:sp>
        <p:nvSpPr>
          <p:cNvPr id="41" name="Google Shape;147;p11"/>
          <p:cNvSpPr txBox="1">
            <a:spLocks noChangeArrowheads="1"/>
          </p:cNvSpPr>
          <p:nvPr/>
        </p:nvSpPr>
        <p:spPr bwMode="auto">
          <a:xfrm>
            <a:off x="6386703" y="1959390"/>
            <a:ext cx="51482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altLang="fr-FR" sz="1800" b="1" dirty="0">
                <a:solidFill>
                  <a:prstClr val="black"/>
                </a:solidFill>
                <a:cs typeface="Source Sans Pro" charset="0"/>
                <a:sym typeface="Source Sans Pro" charset="0"/>
              </a:rPr>
              <a:t>Animation ludique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 </a:t>
            </a:r>
            <a:r>
              <a:rPr kumimoji="0" lang="fr-FR" altLang="fr-FR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: </a:t>
            </a:r>
            <a:r>
              <a:rPr lang="fr-FR" altLang="fr-FR" sz="1800" b="1" dirty="0">
                <a:solidFill>
                  <a:srgbClr val="1157A3"/>
                </a:solidFill>
                <a:cs typeface="Source Sans Pro" charset="0"/>
                <a:sym typeface="Source Sans Pro" charset="0"/>
              </a:rPr>
              <a:t>3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0 min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454" y="1165095"/>
            <a:ext cx="520299" cy="737932"/>
          </a:xfrm>
          <a:prstGeom prst="rect">
            <a:avLst/>
          </a:prstGeom>
        </p:spPr>
      </p:pic>
      <p:pic>
        <p:nvPicPr>
          <p:cNvPr id="45" name="Image 4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9149810" y="3134911"/>
            <a:ext cx="455550" cy="449845"/>
          </a:xfrm>
          <a:prstGeom prst="rect">
            <a:avLst/>
          </a:prstGeom>
        </p:spPr>
      </p:pic>
      <p:pic>
        <p:nvPicPr>
          <p:cNvPr id="25" name="Plus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557" y="3249395"/>
            <a:ext cx="404812" cy="39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lus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450" y="1959765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768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Title"/>
          <p:cNvSpPr/>
          <p:nvPr/>
        </p:nvSpPr>
        <p:spPr>
          <a:xfrm>
            <a:off x="1582738" y="87314"/>
            <a:ext cx="10460037" cy="1150439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/>
              <a:t>H</a:t>
            </a:r>
            <a:fld id="{EC719B81-5178-4A29-8661-869388FCE31E}" type="slidenum">
              <a:rPr lang="fr-FR" altLang="fr-FR" smtClean="0"/>
              <a:pPr>
                <a:defRPr/>
              </a:pPr>
              <a:t>4</a:t>
            </a:fld>
            <a:endParaRPr lang="fr-FR" altLang="fr-FR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30400" y="0"/>
            <a:ext cx="9637713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pollution de l’air est bien souvent liée </a:t>
            </a:r>
            <a:b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l’utilisation d’énergie</a:t>
            </a:r>
            <a:endParaRPr lang="fr-FR" sz="32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785989" y="5450669"/>
            <a:ext cx="94916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rgbClr val="1157A3"/>
                </a:solidFill>
                <a:latin typeface="Calibri"/>
                <a:cs typeface="Arial" panose="020B0604020202020204" pitchFamily="34" charset="0"/>
              </a:rPr>
              <a:t>La combustion des énergies fossiles (pétrole, charbon, gaz…) et de la biomasse pollue l’air.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rgbClr val="1157A3"/>
                </a:solidFill>
                <a:latin typeface="Calibri"/>
                <a:cs typeface="Arial" panose="020B0604020202020204" pitchFamily="34" charset="0"/>
              </a:rPr>
              <a:t>C’est pour cela qu’il est important de limiter la consommation d’énergie.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0470391-885F-4EA1-A0A9-D5ADE631F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691356"/>
            <a:ext cx="7839075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47152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fr-FR" altLang="fr-FR" sz="1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P</a:t>
            </a:r>
            <a:r>
              <a:rPr lang="fr-FR" altLang="fr-FR" sz="1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4</a:t>
            </a:r>
            <a:endParaRPr lang="fr-FR" altLang="fr-FR" sz="1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3" name="Imag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34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ackgroundTitle"/>
          <p:cNvSpPr/>
          <p:nvPr/>
        </p:nvSpPr>
        <p:spPr>
          <a:xfrm>
            <a:off x="1582738" y="87314"/>
            <a:ext cx="10460037" cy="1150439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/>
              <a:t>H</a:t>
            </a:r>
            <a:fld id="{EC719B81-5178-4A29-8661-869388FCE31E}" type="slidenum">
              <a:rPr lang="fr-FR" altLang="fr-FR" smtClean="0"/>
              <a:pPr>
                <a:defRPr/>
              </a:pPr>
              <a:t>5</a:t>
            </a:fld>
            <a:endParaRPr lang="fr-FR" altLang="fr-FR" dirty="0"/>
          </a:p>
        </p:txBody>
      </p:sp>
      <p:grpSp>
        <p:nvGrpSpPr>
          <p:cNvPr id="6" name="Groupe 7"/>
          <p:cNvGrpSpPr>
            <a:grpSpLocks/>
          </p:cNvGrpSpPr>
          <p:nvPr/>
        </p:nvGrpSpPr>
        <p:grpSpPr bwMode="auto">
          <a:xfrm>
            <a:off x="5259466" y="1659731"/>
            <a:ext cx="3004980" cy="2055559"/>
            <a:chOff x="2666883" y="1415862"/>
            <a:chExt cx="3320697" cy="2219970"/>
          </a:xfrm>
        </p:grpSpPr>
        <p:sp>
          <p:nvSpPr>
            <p:cNvPr id="7" name="ZoneTexte 4"/>
            <p:cNvSpPr txBox="1">
              <a:spLocks noChangeArrowheads="1"/>
            </p:cNvSpPr>
            <p:nvPr/>
          </p:nvSpPr>
          <p:spPr bwMode="auto">
            <a:xfrm>
              <a:off x="2666883" y="3203720"/>
              <a:ext cx="3320697" cy="43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Le gaz naturel</a:t>
              </a:r>
            </a:p>
          </p:txBody>
        </p:sp>
        <p:pic>
          <p:nvPicPr>
            <p:cNvPr id="8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900" y="1415862"/>
              <a:ext cx="2588223" cy="1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e 11"/>
          <p:cNvGrpSpPr>
            <a:grpSpLocks/>
          </p:cNvGrpSpPr>
          <p:nvPr/>
        </p:nvGrpSpPr>
        <p:grpSpPr bwMode="auto">
          <a:xfrm>
            <a:off x="8524466" y="1295420"/>
            <a:ext cx="2865714" cy="2403218"/>
            <a:chOff x="5687543" y="1060250"/>
            <a:chExt cx="3168606" cy="2593643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3150" y="1060250"/>
              <a:ext cx="2140005" cy="2173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5"/>
            <p:cNvSpPr txBox="1">
              <a:spLocks noChangeArrowheads="1"/>
            </p:cNvSpPr>
            <p:nvPr/>
          </p:nvSpPr>
          <p:spPr bwMode="auto">
            <a:xfrm>
              <a:off x="5687543" y="3222079"/>
              <a:ext cx="3168606" cy="43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Le charbon</a:t>
              </a:r>
            </a:p>
          </p:txBody>
        </p:sp>
      </p:grpSp>
      <p:grpSp>
        <p:nvGrpSpPr>
          <p:cNvPr id="14" name="Groupe 9"/>
          <p:cNvGrpSpPr>
            <a:grpSpLocks/>
          </p:cNvGrpSpPr>
          <p:nvPr/>
        </p:nvGrpSpPr>
        <p:grpSpPr bwMode="auto">
          <a:xfrm>
            <a:off x="1919288" y="1365549"/>
            <a:ext cx="2888686" cy="2403009"/>
            <a:chOff x="24489" y="1380914"/>
            <a:chExt cx="3194425" cy="2593330"/>
          </a:xfrm>
        </p:grpSpPr>
        <p:pic>
          <p:nvPicPr>
            <p:cNvPr id="15" name="Imag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605" y="1380914"/>
              <a:ext cx="2461985" cy="2210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3"/>
            <p:cNvSpPr txBox="1">
              <a:spLocks noChangeArrowheads="1"/>
            </p:cNvSpPr>
            <p:nvPr/>
          </p:nvSpPr>
          <p:spPr bwMode="auto">
            <a:xfrm>
              <a:off x="24489" y="3542445"/>
              <a:ext cx="3194425" cy="43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>
                  <a:solidFill>
                    <a:srgbClr val="002060"/>
                  </a:solidFill>
                  <a:latin typeface="Calibri"/>
                  <a:cs typeface="Arial" panose="020B0604020202020204" pitchFamily="34" charset="0"/>
                </a:rPr>
                <a:t>Le pétrole</a:t>
              </a:r>
            </a:p>
          </p:txBody>
        </p:sp>
      </p:grp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919288" y="313578"/>
            <a:ext cx="9685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 dirty="0">
                <a:solidFill>
                  <a:schemeClr val="bg1"/>
                </a:solidFill>
                <a:cs typeface="Calibri" panose="020F0502020204030204" pitchFamily="34" charset="0"/>
              </a:rPr>
              <a:t>Quelles sont les principales sources d’énergie fossile ? </a:t>
            </a:r>
          </a:p>
        </p:txBody>
      </p:sp>
      <p:grpSp>
        <p:nvGrpSpPr>
          <p:cNvPr id="19" name="Groupe 19"/>
          <p:cNvGrpSpPr>
            <a:grpSpLocks/>
          </p:cNvGrpSpPr>
          <p:nvPr/>
        </p:nvGrpSpPr>
        <p:grpSpPr bwMode="auto">
          <a:xfrm>
            <a:off x="3309460" y="4055441"/>
            <a:ext cx="3164194" cy="2492997"/>
            <a:chOff x="-275823" y="1403137"/>
            <a:chExt cx="3499448" cy="2693907"/>
          </a:xfrm>
        </p:grpSpPr>
        <p:pic>
          <p:nvPicPr>
            <p:cNvPr id="20" name="Imag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28" y="1403137"/>
              <a:ext cx="2839298" cy="2259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-275823" y="3664689"/>
              <a:ext cx="3499448" cy="432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20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L’uranium et le plutonium</a:t>
              </a:r>
            </a:p>
          </p:txBody>
        </p:sp>
      </p:grpSp>
      <p:grpSp>
        <p:nvGrpSpPr>
          <p:cNvPr id="23" name="Groupe 20"/>
          <p:cNvGrpSpPr>
            <a:grpSpLocks/>
          </p:cNvGrpSpPr>
          <p:nvPr/>
        </p:nvGrpSpPr>
        <p:grpSpPr bwMode="auto">
          <a:xfrm>
            <a:off x="7541683" y="3941783"/>
            <a:ext cx="2344545" cy="992376"/>
            <a:chOff x="7712272" y="4110121"/>
            <a:chExt cx="2594738" cy="1071830"/>
          </a:xfrm>
        </p:grpSpPr>
        <p:sp>
          <p:nvSpPr>
            <p:cNvPr id="24" name="Bulle ronde 23"/>
            <p:cNvSpPr/>
            <p:nvPr/>
          </p:nvSpPr>
          <p:spPr bwMode="auto">
            <a:xfrm>
              <a:off x="7712272" y="4110121"/>
              <a:ext cx="2594738" cy="1071830"/>
            </a:xfrm>
            <a:prstGeom prst="wedgeEllipseCallout">
              <a:avLst>
                <a:gd name="adj1" fmla="val -36614"/>
                <a:gd name="adj2" fmla="val 63397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>
                <a:latin typeface="Candara" panose="020E0502030303020204" pitchFamily="34" charset="0"/>
              </a:endParaRPr>
            </a:p>
          </p:txBody>
        </p:sp>
        <p:sp>
          <p:nvSpPr>
            <p:cNvPr id="25" name="ZoneTexte 14"/>
            <p:cNvSpPr txBox="1">
              <a:spLocks noChangeArrowheads="1"/>
            </p:cNvSpPr>
            <p:nvPr/>
          </p:nvSpPr>
          <p:spPr bwMode="auto">
            <a:xfrm>
              <a:off x="7733703" y="4230732"/>
              <a:ext cx="2573282" cy="831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cs typeface="Calibri" panose="020F0502020204030204" pitchFamily="34" charset="0"/>
                </a:rPr>
                <a:t>Et d’autres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cs typeface="Calibri" panose="020F0502020204030204" pitchFamily="34" charset="0"/>
                </a:rPr>
                <a:t>encore comme les gaz de schiste…</a:t>
              </a: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0" y="6489700"/>
            <a:ext cx="512763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pgcua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E0470391-885F-4EA1-A0A9-D5ADE631F8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pic>
        <p:nvPicPr>
          <p:cNvPr id="40" name="1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14" y="1553241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5"/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956" y="4214159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3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853" y="1585004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2"/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506" y="1562926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57" y="4292711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51"/>
          <a:stretch/>
        </p:blipFill>
        <p:spPr>
          <a:xfrm>
            <a:off x="6849478" y="4632226"/>
            <a:ext cx="1403775" cy="1320385"/>
          </a:xfrm>
          <a:prstGeom prst="rect">
            <a:avLst/>
          </a:prstGeom>
        </p:spPr>
      </p:pic>
      <p:sp>
        <p:nvSpPr>
          <p:cNvPr id="4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47152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fr-FR" altLang="fr-FR" sz="1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P</a:t>
            </a:r>
            <a:r>
              <a:rPr lang="fr-FR" altLang="fr-FR" sz="1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5</a:t>
            </a:r>
            <a:endParaRPr lang="fr-FR" altLang="fr-FR" sz="1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47" name="Imag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g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68" y="2455226"/>
            <a:ext cx="1273026" cy="95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g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21" y="2536370"/>
            <a:ext cx="1019454" cy="66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g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524" y="2291575"/>
            <a:ext cx="515796" cy="100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 5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50" y="4856011"/>
            <a:ext cx="1805424" cy="180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1C64E39-F626-486D-A00C-D16FA4D1F91D}"/>
              </a:ext>
            </a:extLst>
          </p:cNvPr>
          <p:cNvSpPr txBox="1"/>
          <p:nvPr/>
        </p:nvSpPr>
        <p:spPr>
          <a:xfrm>
            <a:off x="867905" y="6246813"/>
            <a:ext cx="1076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P.G.C.Nuc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031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ackgroundTitle"/>
          <p:cNvSpPr/>
          <p:nvPr/>
        </p:nvSpPr>
        <p:spPr>
          <a:xfrm>
            <a:off x="1582738" y="87314"/>
            <a:ext cx="10460037" cy="1150439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H</a:t>
            </a:r>
            <a:fld id="{EC719B81-5178-4A29-8661-869388FCE31E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  <p:sp>
        <p:nvSpPr>
          <p:cNvPr id="34" name="ZoneTexte 33"/>
          <p:cNvSpPr txBox="1"/>
          <p:nvPr/>
        </p:nvSpPr>
        <p:spPr>
          <a:xfrm>
            <a:off x="31750" y="6478588"/>
            <a:ext cx="644525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sehhagb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1970087" y="336264"/>
            <a:ext cx="96853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 dirty="0">
                <a:solidFill>
                  <a:schemeClr val="bg1"/>
                </a:solidFill>
                <a:cs typeface="Calibri" panose="020F0502020204030204" pitchFamily="34" charset="0"/>
              </a:rPr>
              <a:t>Quelles sont les principales énergies renouvelables 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E0470391-885F-4EA1-A0A9-D5ADE631F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3927475"/>
            <a:ext cx="24495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3910013"/>
            <a:ext cx="2447925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1152525"/>
            <a:ext cx="269081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4397375"/>
            <a:ext cx="320833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1303338"/>
            <a:ext cx="2287588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13" y="893763"/>
            <a:ext cx="2652712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ZoneTexte 10"/>
          <p:cNvSpPr txBox="1">
            <a:spLocks noChangeArrowheads="1"/>
          </p:cNvSpPr>
          <p:nvPr/>
        </p:nvSpPr>
        <p:spPr bwMode="auto">
          <a:xfrm>
            <a:off x="5172075" y="6108700"/>
            <a:ext cx="3311525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Les énergies géothermique et aérothermique</a:t>
            </a:r>
          </a:p>
        </p:txBody>
      </p:sp>
      <p:sp>
        <p:nvSpPr>
          <p:cNvPr id="54" name="ZoneTexte 3"/>
          <p:cNvSpPr txBox="1">
            <a:spLocks noChangeArrowheads="1"/>
          </p:cNvSpPr>
          <p:nvPr/>
        </p:nvSpPr>
        <p:spPr bwMode="auto">
          <a:xfrm>
            <a:off x="1955800" y="5978525"/>
            <a:ext cx="269557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L’énergie animale et humaine</a:t>
            </a:r>
          </a:p>
        </p:txBody>
      </p:sp>
      <p:sp>
        <p:nvSpPr>
          <p:cNvPr id="55" name="ZoneTexte 5"/>
          <p:cNvSpPr txBox="1">
            <a:spLocks noChangeArrowheads="1"/>
          </p:cNvSpPr>
          <p:nvPr/>
        </p:nvSpPr>
        <p:spPr bwMode="auto">
          <a:xfrm>
            <a:off x="8623300" y="3273425"/>
            <a:ext cx="3090863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350" indent="-6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L’énergie hydraulique</a:t>
            </a:r>
          </a:p>
        </p:txBody>
      </p:sp>
      <p:sp>
        <p:nvSpPr>
          <p:cNvPr id="56" name="ZoneTexte 10"/>
          <p:cNvSpPr txBox="1">
            <a:spLocks noChangeArrowheads="1"/>
          </p:cNvSpPr>
          <p:nvPr/>
        </p:nvSpPr>
        <p:spPr bwMode="auto">
          <a:xfrm>
            <a:off x="8455025" y="6145213"/>
            <a:ext cx="3178175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La biomasse </a:t>
            </a:r>
          </a:p>
        </p:txBody>
      </p:sp>
      <p:sp>
        <p:nvSpPr>
          <p:cNvPr id="57" name="ZoneTexte 6"/>
          <p:cNvSpPr txBox="1">
            <a:spLocks noChangeArrowheads="1"/>
          </p:cNvSpPr>
          <p:nvPr/>
        </p:nvSpPr>
        <p:spPr bwMode="auto">
          <a:xfrm>
            <a:off x="2292350" y="3284538"/>
            <a:ext cx="2651125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L’énergie solaire</a:t>
            </a:r>
          </a:p>
        </p:txBody>
      </p:sp>
      <p:sp>
        <p:nvSpPr>
          <p:cNvPr id="58" name="ZoneTexte 46"/>
          <p:cNvSpPr txBox="1">
            <a:spLocks noChangeArrowheads="1"/>
          </p:cNvSpPr>
          <p:nvPr/>
        </p:nvSpPr>
        <p:spPr bwMode="auto">
          <a:xfrm>
            <a:off x="5565775" y="3109913"/>
            <a:ext cx="2165350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L’énergie du vent</a:t>
            </a:r>
            <a:br>
              <a:rPr lang="fr-FR" altLang="fr-FR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fr-FR" altLang="fr-FR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(éolienne)</a:t>
            </a:r>
          </a:p>
        </p:txBody>
      </p:sp>
      <p:sp>
        <p:nvSpPr>
          <p:cNvPr id="59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47152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fr-FR" altLang="fr-FR" sz="1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P</a:t>
            </a:r>
            <a:r>
              <a:rPr lang="fr-FR" altLang="fr-FR" sz="1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6</a:t>
            </a:r>
            <a:endParaRPr lang="fr-FR" altLang="fr-FR" sz="1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61" name="1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14" y="1702427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5"/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475" y="4090919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3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362" y="1702388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2"/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66" y="1692728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4"/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14" y="4114800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6"/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275" y="4143927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217C069-411C-4823-B6AE-E30F0C50EE37}"/>
              </a:ext>
            </a:extLst>
          </p:cNvPr>
          <p:cNvSpPr txBox="1"/>
          <p:nvPr/>
        </p:nvSpPr>
        <p:spPr>
          <a:xfrm>
            <a:off x="485123" y="6243677"/>
            <a:ext cx="1717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S.V.E.An.Geo.Bio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818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BackgroundTitle"/>
          <p:cNvSpPr/>
          <p:nvPr/>
        </p:nvSpPr>
        <p:spPr>
          <a:xfrm>
            <a:off x="1582738" y="87314"/>
            <a:ext cx="10460037" cy="1150439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H</a:t>
            </a:r>
            <a:fld id="{EC719B81-5178-4A29-8661-869388FCE31E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grpSp>
        <p:nvGrpSpPr>
          <p:cNvPr id="6" name="Groupe 7"/>
          <p:cNvGrpSpPr>
            <a:grpSpLocks/>
          </p:cNvGrpSpPr>
          <p:nvPr/>
        </p:nvGrpSpPr>
        <p:grpSpPr bwMode="auto">
          <a:xfrm>
            <a:off x="5346908" y="3370944"/>
            <a:ext cx="1936750" cy="1259816"/>
            <a:chOff x="3643461" y="2742129"/>
            <a:chExt cx="1936750" cy="1259339"/>
          </a:xfrm>
        </p:grpSpPr>
        <p:sp>
          <p:nvSpPr>
            <p:cNvPr id="7" name="ZoneTexte 4"/>
            <p:cNvSpPr txBox="1">
              <a:spLocks noChangeArrowheads="1"/>
            </p:cNvSpPr>
            <p:nvPr/>
          </p:nvSpPr>
          <p:spPr bwMode="auto">
            <a:xfrm>
              <a:off x="3643461" y="3601509"/>
              <a:ext cx="1936750" cy="399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Le gaz naturel</a:t>
              </a:r>
            </a:p>
          </p:txBody>
        </p:sp>
        <p:pic>
          <p:nvPicPr>
            <p:cNvPr id="8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767" y="2742129"/>
              <a:ext cx="1145698" cy="769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e 11"/>
          <p:cNvGrpSpPr>
            <a:grpSpLocks/>
          </p:cNvGrpSpPr>
          <p:nvPr/>
        </p:nvGrpSpPr>
        <p:grpSpPr bwMode="auto">
          <a:xfrm>
            <a:off x="9940644" y="1356285"/>
            <a:ext cx="1574800" cy="1831875"/>
            <a:chOff x="6568299" y="2193139"/>
            <a:chExt cx="1574945" cy="1831272"/>
          </a:xfrm>
        </p:grpSpPr>
        <p:pic>
          <p:nvPicPr>
            <p:cNvPr id="10" name="Image 1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827" y="2193139"/>
              <a:ext cx="1350939" cy="1372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ZoneTexte 5"/>
            <p:cNvSpPr txBox="1">
              <a:spLocks noChangeArrowheads="1"/>
            </p:cNvSpPr>
            <p:nvPr/>
          </p:nvSpPr>
          <p:spPr bwMode="auto">
            <a:xfrm>
              <a:off x="6568299" y="3624433"/>
              <a:ext cx="1574945" cy="39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Le charbon</a:t>
              </a:r>
            </a:p>
          </p:txBody>
        </p:sp>
      </p:grpSp>
      <p:grpSp>
        <p:nvGrpSpPr>
          <p:cNvPr id="12" name="Groupe 9"/>
          <p:cNvGrpSpPr>
            <a:grpSpLocks/>
          </p:cNvGrpSpPr>
          <p:nvPr/>
        </p:nvGrpSpPr>
        <p:grpSpPr bwMode="auto">
          <a:xfrm>
            <a:off x="1579564" y="1427636"/>
            <a:ext cx="1483624" cy="1747046"/>
            <a:chOff x="1209613" y="2152683"/>
            <a:chExt cx="1485177" cy="1746956"/>
          </a:xfrm>
        </p:grpSpPr>
        <p:pic>
          <p:nvPicPr>
            <p:cNvPr id="13" name="Image 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636" y="2152683"/>
              <a:ext cx="1384154" cy="1242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ZoneTexte 3"/>
            <p:cNvSpPr txBox="1">
              <a:spLocks noChangeArrowheads="1"/>
            </p:cNvSpPr>
            <p:nvPr/>
          </p:nvSpPr>
          <p:spPr bwMode="auto">
            <a:xfrm>
              <a:off x="1209613" y="3499549"/>
              <a:ext cx="1288918" cy="4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Le pétrole</a:t>
              </a:r>
            </a:p>
          </p:txBody>
        </p:sp>
      </p:grpSp>
      <p:grpSp>
        <p:nvGrpSpPr>
          <p:cNvPr id="15" name="Groupe 19"/>
          <p:cNvGrpSpPr>
            <a:grpSpLocks/>
          </p:cNvGrpSpPr>
          <p:nvPr/>
        </p:nvGrpSpPr>
        <p:grpSpPr bwMode="auto">
          <a:xfrm>
            <a:off x="6833879" y="4947747"/>
            <a:ext cx="2136769" cy="1653779"/>
            <a:chOff x="618530" y="2794269"/>
            <a:chExt cx="2136799" cy="1654073"/>
          </a:xfrm>
        </p:grpSpPr>
        <p:pic>
          <p:nvPicPr>
            <p:cNvPr id="16" name="Image 18" descr="AM centrale nucl+®aire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705" y="2794269"/>
              <a:ext cx="1214455" cy="964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618530" y="3740330"/>
              <a:ext cx="2136799" cy="70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L’uranium et le plutonium</a:t>
              </a:r>
            </a:p>
          </p:txBody>
        </p:sp>
      </p:grpSp>
      <p:grpSp>
        <p:nvGrpSpPr>
          <p:cNvPr id="18" name="Groupe 36"/>
          <p:cNvGrpSpPr>
            <a:grpSpLocks/>
          </p:cNvGrpSpPr>
          <p:nvPr/>
        </p:nvGrpSpPr>
        <p:grpSpPr bwMode="auto">
          <a:xfrm>
            <a:off x="3060404" y="4736092"/>
            <a:ext cx="3236052" cy="1893558"/>
            <a:chOff x="4376962" y="4725517"/>
            <a:chExt cx="3236063" cy="1893713"/>
          </a:xfrm>
        </p:grpSpPr>
        <p:pic>
          <p:nvPicPr>
            <p:cNvPr id="19" name="Image 32" descr="G17 géothermie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160" y="4725517"/>
              <a:ext cx="1394235" cy="1185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ZoneTexte 10"/>
            <p:cNvSpPr txBox="1">
              <a:spLocks noChangeArrowheads="1"/>
            </p:cNvSpPr>
            <p:nvPr/>
          </p:nvSpPr>
          <p:spPr bwMode="auto">
            <a:xfrm>
              <a:off x="4376962" y="5911286"/>
              <a:ext cx="3236063" cy="707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Les énergies géothermique et aérothermique</a:t>
              </a:r>
            </a:p>
          </p:txBody>
        </p:sp>
      </p:grpSp>
      <p:grpSp>
        <p:nvGrpSpPr>
          <p:cNvPr id="21" name="Groupe 9"/>
          <p:cNvGrpSpPr>
            <a:grpSpLocks/>
          </p:cNvGrpSpPr>
          <p:nvPr/>
        </p:nvGrpSpPr>
        <p:grpSpPr bwMode="auto">
          <a:xfrm>
            <a:off x="2033952" y="3354661"/>
            <a:ext cx="2087563" cy="1257794"/>
            <a:chOff x="556905" y="4924356"/>
            <a:chExt cx="2088177" cy="1257858"/>
          </a:xfrm>
        </p:grpSpPr>
        <p:sp>
          <p:nvSpPr>
            <p:cNvPr id="22" name="ZoneTexte 3"/>
            <p:cNvSpPr txBox="1">
              <a:spLocks noChangeArrowheads="1"/>
            </p:cNvSpPr>
            <p:nvPr/>
          </p:nvSpPr>
          <p:spPr bwMode="auto">
            <a:xfrm>
              <a:off x="556905" y="5782084"/>
              <a:ext cx="2088177" cy="40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L’énergie animale</a:t>
              </a:r>
            </a:p>
          </p:txBody>
        </p:sp>
        <p:pic>
          <p:nvPicPr>
            <p:cNvPr id="23" name="Imag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12" y="4924356"/>
              <a:ext cx="1570517" cy="905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e 29"/>
          <p:cNvGrpSpPr>
            <a:grpSpLocks/>
          </p:cNvGrpSpPr>
          <p:nvPr/>
        </p:nvGrpSpPr>
        <p:grpSpPr bwMode="auto">
          <a:xfrm>
            <a:off x="8104181" y="3170765"/>
            <a:ext cx="2935980" cy="1457259"/>
            <a:chOff x="7011560" y="1760516"/>
            <a:chExt cx="2934630" cy="1457611"/>
          </a:xfrm>
        </p:grpSpPr>
        <p:sp>
          <p:nvSpPr>
            <p:cNvPr id="25" name="ZoneTexte 5"/>
            <p:cNvSpPr txBox="1">
              <a:spLocks noChangeArrowheads="1"/>
            </p:cNvSpPr>
            <p:nvPr/>
          </p:nvSpPr>
          <p:spPr bwMode="auto">
            <a:xfrm>
              <a:off x="7011560" y="2817920"/>
              <a:ext cx="2934630" cy="40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6350" indent="-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L’énergie hydraulique</a:t>
              </a:r>
            </a:p>
          </p:txBody>
        </p:sp>
        <p:pic>
          <p:nvPicPr>
            <p:cNvPr id="26" name="Imag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236" y="1760516"/>
              <a:ext cx="925089" cy="1057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e 30"/>
          <p:cNvGrpSpPr>
            <a:grpSpLocks/>
          </p:cNvGrpSpPr>
          <p:nvPr/>
        </p:nvGrpSpPr>
        <p:grpSpPr bwMode="auto">
          <a:xfrm>
            <a:off x="6858039" y="1569953"/>
            <a:ext cx="2227263" cy="1618205"/>
            <a:chOff x="283881" y="4894732"/>
            <a:chExt cx="2228604" cy="1617560"/>
          </a:xfrm>
        </p:grpSpPr>
        <p:sp>
          <p:nvSpPr>
            <p:cNvPr id="28" name="ZoneTexte 3"/>
            <p:cNvSpPr txBox="1">
              <a:spLocks noChangeArrowheads="1"/>
            </p:cNvSpPr>
            <p:nvPr/>
          </p:nvSpPr>
          <p:spPr bwMode="auto">
            <a:xfrm>
              <a:off x="283881" y="6112342"/>
              <a:ext cx="2228604" cy="39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L’énergie humaine</a:t>
              </a:r>
            </a:p>
          </p:txBody>
        </p:sp>
        <p:pic>
          <p:nvPicPr>
            <p:cNvPr id="29" name="Imag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045" y="4894732"/>
              <a:ext cx="1219965" cy="1142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e 37"/>
          <p:cNvGrpSpPr>
            <a:grpSpLocks/>
          </p:cNvGrpSpPr>
          <p:nvPr/>
        </p:nvGrpSpPr>
        <p:grpSpPr bwMode="auto">
          <a:xfrm>
            <a:off x="10381093" y="5076825"/>
            <a:ext cx="1643063" cy="1209896"/>
            <a:chOff x="6572264" y="4899707"/>
            <a:chExt cx="1643074" cy="1209196"/>
          </a:xfrm>
        </p:grpSpPr>
        <p:pic>
          <p:nvPicPr>
            <p:cNvPr id="31" name="Image 35" descr="G18 résidus forestier.g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578" y="4899707"/>
              <a:ext cx="1245531" cy="815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ZoneTexte 10"/>
            <p:cNvSpPr txBox="1">
              <a:spLocks noChangeArrowheads="1"/>
            </p:cNvSpPr>
            <p:nvPr/>
          </p:nvSpPr>
          <p:spPr bwMode="auto">
            <a:xfrm>
              <a:off x="6572264" y="5709024"/>
              <a:ext cx="1643074" cy="39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La biomasse </a:t>
              </a:r>
            </a:p>
          </p:txBody>
        </p:sp>
      </p:grpSp>
      <p:grpSp>
        <p:nvGrpSpPr>
          <p:cNvPr id="33" name="Groupe 21"/>
          <p:cNvGrpSpPr>
            <a:grpSpLocks/>
          </p:cNvGrpSpPr>
          <p:nvPr/>
        </p:nvGrpSpPr>
        <p:grpSpPr bwMode="auto">
          <a:xfrm>
            <a:off x="351520" y="4068790"/>
            <a:ext cx="2418503" cy="2307860"/>
            <a:chOff x="-185315" y="1983917"/>
            <a:chExt cx="2139507" cy="1987056"/>
          </a:xfrm>
        </p:grpSpPr>
        <p:sp>
          <p:nvSpPr>
            <p:cNvPr id="34" name="ZoneTexte 6"/>
            <p:cNvSpPr txBox="1">
              <a:spLocks noChangeArrowheads="1"/>
            </p:cNvSpPr>
            <p:nvPr/>
          </p:nvSpPr>
          <p:spPr bwMode="auto">
            <a:xfrm>
              <a:off x="-185315" y="3570655"/>
              <a:ext cx="2139507" cy="40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L’énergie solaire</a:t>
              </a:r>
            </a:p>
          </p:txBody>
        </p:sp>
        <p:pic>
          <p:nvPicPr>
            <p:cNvPr id="35" name="Imag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50" y="1983917"/>
              <a:ext cx="1410729" cy="150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e 36"/>
          <p:cNvGrpSpPr>
            <a:grpSpLocks/>
          </p:cNvGrpSpPr>
          <p:nvPr/>
        </p:nvGrpSpPr>
        <p:grpSpPr bwMode="auto">
          <a:xfrm>
            <a:off x="3613706" y="1480687"/>
            <a:ext cx="2427693" cy="1679547"/>
            <a:chOff x="1414182" y="2336176"/>
            <a:chExt cx="2427202" cy="1680069"/>
          </a:xfrm>
        </p:grpSpPr>
        <p:sp>
          <p:nvSpPr>
            <p:cNvPr id="37" name="ZoneTexte 46"/>
            <p:cNvSpPr txBox="1">
              <a:spLocks noChangeArrowheads="1"/>
            </p:cNvSpPr>
            <p:nvPr/>
          </p:nvSpPr>
          <p:spPr bwMode="auto">
            <a:xfrm>
              <a:off x="1414182" y="3616011"/>
              <a:ext cx="2427202" cy="400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L’énergie éolienne</a:t>
              </a:r>
            </a:p>
          </p:txBody>
        </p:sp>
        <p:pic>
          <p:nvPicPr>
            <p:cNvPr id="38" name="Image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80810" y="2336176"/>
              <a:ext cx="685039" cy="1243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Ellipse 38"/>
          <p:cNvSpPr/>
          <p:nvPr/>
        </p:nvSpPr>
        <p:spPr>
          <a:xfrm>
            <a:off x="9999571" y="1264032"/>
            <a:ext cx="1628775" cy="1557338"/>
          </a:xfrm>
          <a:prstGeom prst="ellipse">
            <a:avLst/>
          </a:prstGeom>
          <a:noFill/>
          <a:ln w="41275">
            <a:solidFill>
              <a:srgbClr val="E362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E36255"/>
              </a:solidFill>
              <a:latin typeface="Candara" panose="020E0502030303020204" pitchFamily="34" charset="0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1513302" y="1381308"/>
            <a:ext cx="1500188" cy="1401763"/>
          </a:xfrm>
          <a:prstGeom prst="ellipse">
            <a:avLst/>
          </a:prstGeom>
          <a:noFill/>
          <a:ln w="41275">
            <a:solidFill>
              <a:srgbClr val="E362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E36255"/>
              </a:solidFill>
              <a:latin typeface="Candara" panose="020E0502030303020204" pitchFamily="34" charset="0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5545480" y="3265645"/>
            <a:ext cx="1428750" cy="1035050"/>
          </a:xfrm>
          <a:prstGeom prst="ellipse">
            <a:avLst/>
          </a:prstGeom>
          <a:noFill/>
          <a:ln w="41275">
            <a:solidFill>
              <a:srgbClr val="E362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E36255"/>
              </a:solidFill>
              <a:latin typeface="Candara" panose="020E0502030303020204" pitchFamily="34" charset="0"/>
            </a:endParaRPr>
          </a:p>
        </p:txBody>
      </p:sp>
      <p:sp>
        <p:nvSpPr>
          <p:cNvPr id="42" name="Rectangle 28"/>
          <p:cNvSpPr>
            <a:spLocks noChangeArrowheads="1"/>
          </p:cNvSpPr>
          <p:nvPr/>
        </p:nvSpPr>
        <p:spPr bwMode="auto">
          <a:xfrm rot="20761507">
            <a:off x="3776601" y="5272880"/>
            <a:ext cx="1655762" cy="261938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43" name="Rectangle 28"/>
          <p:cNvSpPr>
            <a:spLocks noChangeArrowheads="1"/>
          </p:cNvSpPr>
          <p:nvPr/>
        </p:nvSpPr>
        <p:spPr bwMode="auto">
          <a:xfrm rot="20761507">
            <a:off x="7142995" y="2085792"/>
            <a:ext cx="1657350" cy="26193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44" name="Rectangle 28"/>
          <p:cNvSpPr>
            <a:spLocks noChangeArrowheads="1"/>
          </p:cNvSpPr>
          <p:nvPr/>
        </p:nvSpPr>
        <p:spPr bwMode="auto">
          <a:xfrm rot="20760000">
            <a:off x="816834" y="5288795"/>
            <a:ext cx="1657350" cy="261938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45" name="Rectangle 28"/>
          <p:cNvSpPr>
            <a:spLocks noChangeArrowheads="1"/>
          </p:cNvSpPr>
          <p:nvPr/>
        </p:nvSpPr>
        <p:spPr bwMode="auto">
          <a:xfrm rot="20760000">
            <a:off x="8718238" y="3728806"/>
            <a:ext cx="1655762" cy="26193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46" name="Rectangle 28"/>
          <p:cNvSpPr>
            <a:spLocks noChangeArrowheads="1"/>
          </p:cNvSpPr>
          <p:nvPr/>
        </p:nvSpPr>
        <p:spPr bwMode="auto">
          <a:xfrm rot="20761507">
            <a:off x="2306843" y="3801751"/>
            <a:ext cx="1655763" cy="26193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47" name="Titre 1"/>
          <p:cNvSpPr txBox="1">
            <a:spLocks/>
          </p:cNvSpPr>
          <p:nvPr/>
        </p:nvSpPr>
        <p:spPr>
          <a:xfrm>
            <a:off x="1919288" y="0"/>
            <a:ext cx="9685337" cy="1196975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fr-FR" sz="3200" b="1" kern="0" dirty="0">
                <a:solidFill>
                  <a:schemeClr val="bg1"/>
                </a:solidFill>
                <a:ea typeface="+mj-ea"/>
                <a:cs typeface="+mj-cs"/>
              </a:rPr>
              <a:t>Récapitulons… Parmi ces énergies, </a:t>
            </a:r>
            <a:br>
              <a:rPr lang="fr-FR" sz="3200" b="1" kern="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fr-FR" sz="3200" b="1" kern="0" dirty="0">
                <a:solidFill>
                  <a:schemeClr val="bg1"/>
                </a:solidFill>
                <a:ea typeface="+mj-ea"/>
                <a:cs typeface="+mj-cs"/>
              </a:rPr>
              <a:t>entoure celles qui polluent l’air.</a:t>
            </a:r>
            <a:br>
              <a:rPr lang="fr-FR" sz="3200" b="1" kern="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fr-FR" altLang="fr-FR" sz="1400" b="1" i="1" dirty="0">
                <a:solidFill>
                  <a:srgbClr val="00B0F0"/>
                </a:solidFill>
              </a:rPr>
              <a:t>→ </a:t>
            </a:r>
            <a:r>
              <a:rPr lang="fr-FR" sz="1400" i="1" kern="0" dirty="0">
                <a:solidFill>
                  <a:srgbClr val="00B0F0"/>
                </a:solidFill>
                <a:ea typeface="+mj-ea"/>
                <a:cs typeface="+mj-cs"/>
              </a:rPr>
              <a:t>Clique sur chaque énergie pour connaître la réponse !</a:t>
            </a:r>
          </a:p>
        </p:txBody>
      </p:sp>
      <p:sp>
        <p:nvSpPr>
          <p:cNvPr id="48" name="Rectangle 28"/>
          <p:cNvSpPr>
            <a:spLocks noChangeArrowheads="1"/>
          </p:cNvSpPr>
          <p:nvPr/>
        </p:nvSpPr>
        <p:spPr bwMode="auto">
          <a:xfrm rot="20761507">
            <a:off x="6573181" y="5124549"/>
            <a:ext cx="2665413" cy="431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0070C0"/>
                </a:solidFill>
                <a:latin typeface="Candara" panose="020E0502030303020204" pitchFamily="34" charset="0"/>
                <a:ea typeface="+mj-ea"/>
                <a:cs typeface="+mj-cs"/>
              </a:rPr>
              <a:t>POLLUE PEU L’AIR MAIS POSE D’AUTRES PROBLÈMES ENVIRONNEMENTAUX !</a:t>
            </a:r>
          </a:p>
        </p:txBody>
      </p:sp>
      <p:sp>
        <p:nvSpPr>
          <p:cNvPr id="49" name="Rectangle 28"/>
          <p:cNvSpPr>
            <a:spLocks noChangeArrowheads="1"/>
          </p:cNvSpPr>
          <p:nvPr/>
        </p:nvSpPr>
        <p:spPr bwMode="auto">
          <a:xfrm rot="20761507">
            <a:off x="4147343" y="2191391"/>
            <a:ext cx="1655763" cy="261938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50" name="Ellipse 49"/>
          <p:cNvSpPr/>
          <p:nvPr/>
        </p:nvSpPr>
        <p:spPr>
          <a:xfrm>
            <a:off x="10539511" y="5020370"/>
            <a:ext cx="1357312" cy="928688"/>
          </a:xfrm>
          <a:prstGeom prst="ellipse">
            <a:avLst/>
          </a:prstGeom>
          <a:noFill/>
          <a:ln w="41275">
            <a:solidFill>
              <a:srgbClr val="E362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E36255"/>
              </a:solidFill>
              <a:latin typeface="Candara" panose="020E0502030303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E0470391-885F-4EA1-A0A9-D5ADE631F8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sp>
        <p:nvSpPr>
          <p:cNvPr id="64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47152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fr-FR" altLang="fr-FR" sz="1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P</a:t>
            </a:r>
            <a:r>
              <a:rPr lang="fr-FR" altLang="fr-FR" sz="1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7</a:t>
            </a:r>
            <a:endParaRPr lang="fr-FR" altLang="fr-FR" sz="1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69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Title"/>
          <p:cNvSpPr/>
          <p:nvPr/>
        </p:nvSpPr>
        <p:spPr>
          <a:xfrm>
            <a:off x="1582738" y="87314"/>
            <a:ext cx="10460037" cy="1150439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H</a:t>
            </a:r>
            <a:fld id="{EC719B81-5178-4A29-8661-869388FCE31E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  <p:pic>
        <p:nvPicPr>
          <p:cNvPr id="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94" y="3074988"/>
            <a:ext cx="5864225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952625" y="219869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L’énergie électrique pollue-t-elle l’air ?</a:t>
            </a:r>
          </a:p>
        </p:txBody>
      </p:sp>
      <p:pic>
        <p:nvPicPr>
          <p:cNvPr id="8" name="Image 7" descr="AM Nonon NON mai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604" y="980033"/>
            <a:ext cx="16160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1579564" y="2084112"/>
            <a:ext cx="7593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dirty="0">
                <a:solidFill>
                  <a:srgbClr val="1157A3"/>
                </a:solidFill>
                <a:latin typeface="Calibri"/>
                <a:cs typeface="Arial" panose="020B0604020202020204" pitchFamily="34" charset="0"/>
              </a:rPr>
              <a:t>L’énergie électrique ne pollue pas l’air sur le lieu de son utilisation</a:t>
            </a: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age 9" descr="AM abeill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286125"/>
            <a:ext cx="1079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1608368" y="4813813"/>
            <a:ext cx="41074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indent="-176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dirty="0">
                <a:solidFill>
                  <a:srgbClr val="1157A3"/>
                </a:solidFill>
                <a:latin typeface="Calibri"/>
                <a:cs typeface="Arial" panose="020B0604020202020204" pitchFamily="34" charset="0"/>
              </a:rPr>
              <a:t>En revanche, il peut y avoir une pollution de l’air sur le lieu où l’électricité a été produite et au moment de la production</a:t>
            </a: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NivSu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700" y="6388100"/>
            <a:ext cx="3032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0470391-885F-4EA1-A0A9-D5ADE631F8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sp>
        <p:nvSpPr>
          <p:cNvPr id="24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47152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fr-FR" altLang="fr-FR" sz="1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P</a:t>
            </a:r>
            <a:r>
              <a:rPr lang="fr-FR" altLang="fr-FR" sz="1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8</a:t>
            </a:r>
            <a:endParaRPr lang="fr-FR" altLang="fr-FR" sz="1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8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H</a:t>
            </a:r>
            <a:fld id="{EC719B81-5178-4A29-8661-869388FCE31E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  <p:sp>
        <p:nvSpPr>
          <p:cNvPr id="7" name="BackgroundTitle"/>
          <p:cNvSpPr/>
          <p:nvPr/>
        </p:nvSpPr>
        <p:spPr>
          <a:xfrm>
            <a:off x="1582738" y="87314"/>
            <a:ext cx="10460037" cy="1150439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0470391-885F-4EA1-A0A9-D5ADE631F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29" y="1357518"/>
            <a:ext cx="2440653" cy="1717656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947369" y="109996"/>
            <a:ext cx="9730769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 dirty="0">
                <a:solidFill>
                  <a:schemeClr val="bg1"/>
                </a:solidFill>
                <a:ea typeface="+mj-ea"/>
                <a:cs typeface="Calibri" panose="020F0502020204030204" pitchFamily="34" charset="0"/>
              </a:rPr>
              <a:t>Quels gestes permettent de limiter l’utilisation d’énergie polluant l’air ? </a:t>
            </a:r>
          </a:p>
        </p:txBody>
      </p:sp>
      <p:sp>
        <p:nvSpPr>
          <p:cNvPr id="19" name="ZoneTexte 13"/>
          <p:cNvSpPr txBox="1">
            <a:spLocks noChangeArrowheads="1"/>
          </p:cNvSpPr>
          <p:nvPr/>
        </p:nvSpPr>
        <p:spPr bwMode="auto">
          <a:xfrm>
            <a:off x="5310677" y="3086173"/>
            <a:ext cx="29527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N’éclairer qu’en fonction </a:t>
            </a:r>
            <a:br>
              <a:rPr lang="fr-FR" altLang="fr-FR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fr-FR" altLang="fr-FR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de ses besoins</a:t>
            </a:r>
          </a:p>
        </p:txBody>
      </p:sp>
      <p:grpSp>
        <p:nvGrpSpPr>
          <p:cNvPr id="20" name="Groupe 18"/>
          <p:cNvGrpSpPr>
            <a:grpSpLocks/>
          </p:cNvGrpSpPr>
          <p:nvPr/>
        </p:nvGrpSpPr>
        <p:grpSpPr bwMode="auto">
          <a:xfrm>
            <a:off x="2159261" y="4353929"/>
            <a:ext cx="2466563" cy="2105848"/>
            <a:chOff x="45371" y="4005263"/>
            <a:chExt cx="2877449" cy="2834486"/>
          </a:xfrm>
        </p:grpSpPr>
        <p:pic>
          <p:nvPicPr>
            <p:cNvPr id="21" name="Imag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90" y="4005263"/>
              <a:ext cx="2484558" cy="2506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ZoneTexte 14"/>
            <p:cNvSpPr txBox="1">
              <a:spLocks noChangeArrowheads="1"/>
            </p:cNvSpPr>
            <p:nvPr/>
          </p:nvSpPr>
          <p:spPr bwMode="auto">
            <a:xfrm>
              <a:off x="45371" y="6391242"/>
              <a:ext cx="2877449" cy="448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Economiser l’eau</a:t>
              </a:r>
            </a:p>
          </p:txBody>
        </p:sp>
      </p:grpSp>
      <p:grpSp>
        <p:nvGrpSpPr>
          <p:cNvPr id="23" name="Groupe 15"/>
          <p:cNvGrpSpPr>
            <a:grpSpLocks/>
          </p:cNvGrpSpPr>
          <p:nvPr/>
        </p:nvGrpSpPr>
        <p:grpSpPr bwMode="auto">
          <a:xfrm>
            <a:off x="1623758" y="1387579"/>
            <a:ext cx="3427536" cy="2545383"/>
            <a:chOff x="382375" y="1396180"/>
            <a:chExt cx="4182661" cy="2990171"/>
          </a:xfrm>
        </p:grpSpPr>
        <p:pic>
          <p:nvPicPr>
            <p:cNvPr id="24" name="Imag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253" y="1396180"/>
              <a:ext cx="2407898" cy="2006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ZoneTexte 14"/>
            <p:cNvSpPr txBox="1">
              <a:spLocks noChangeArrowheads="1"/>
            </p:cNvSpPr>
            <p:nvPr/>
          </p:nvSpPr>
          <p:spPr bwMode="auto">
            <a:xfrm>
              <a:off x="382375" y="3351328"/>
              <a:ext cx="4182661" cy="1035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Utiliser les appareils connectés avec sobriété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400" dirty="0">
                  <a:solidFill>
                    <a:srgbClr val="002060"/>
                  </a:solidFill>
                  <a:cs typeface="Calibri" panose="020F0502020204030204" pitchFamily="34" charset="0"/>
                </a:rPr>
                <a:t>(Limiter l’utilisation de moteurs de recherche…)</a:t>
              </a:r>
            </a:p>
          </p:txBody>
        </p:sp>
      </p:grpSp>
      <p:grpSp>
        <p:nvGrpSpPr>
          <p:cNvPr id="26" name="Groupe 17"/>
          <p:cNvGrpSpPr>
            <a:grpSpLocks/>
          </p:cNvGrpSpPr>
          <p:nvPr/>
        </p:nvGrpSpPr>
        <p:grpSpPr bwMode="auto">
          <a:xfrm>
            <a:off x="8835158" y="1330987"/>
            <a:ext cx="2635874" cy="2473191"/>
            <a:chOff x="6619314" y="1401285"/>
            <a:chExt cx="3185200" cy="2965334"/>
          </a:xfrm>
        </p:grpSpPr>
        <p:pic>
          <p:nvPicPr>
            <p:cNvPr id="27" name="Imag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4881" y="1401285"/>
              <a:ext cx="2350383" cy="218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ZoneTexte 12"/>
            <p:cNvSpPr txBox="1">
              <a:spLocks noChangeArrowheads="1"/>
            </p:cNvSpPr>
            <p:nvPr/>
          </p:nvSpPr>
          <p:spPr bwMode="auto">
            <a:xfrm>
              <a:off x="6619314" y="3517870"/>
              <a:ext cx="3185200" cy="848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Eteindre les appareils en veille</a:t>
              </a:r>
            </a:p>
          </p:txBody>
        </p:sp>
      </p:grpSp>
      <p:sp>
        <p:nvSpPr>
          <p:cNvPr id="37" name="Abrév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000">
                <a:latin typeface="Candara" panose="020E0502030303020204" pitchFamily="34" charset="0"/>
                <a:cs typeface="Arial" panose="020B0604020202020204" pitchFamily="34" charset="0"/>
              </a:rPr>
              <a:t>sleeta</a:t>
            </a:r>
          </a:p>
        </p:txBody>
      </p:sp>
      <p:grpSp>
        <p:nvGrpSpPr>
          <p:cNvPr id="67" name="Groupe 19"/>
          <p:cNvGrpSpPr>
            <a:grpSpLocks/>
          </p:cNvGrpSpPr>
          <p:nvPr/>
        </p:nvGrpSpPr>
        <p:grpSpPr bwMode="auto">
          <a:xfrm>
            <a:off x="5169692" y="4040187"/>
            <a:ext cx="3286125" cy="2492445"/>
            <a:chOff x="2846077" y="4219581"/>
            <a:chExt cx="3285685" cy="2491931"/>
          </a:xfrm>
        </p:grpSpPr>
        <p:sp>
          <p:nvSpPr>
            <p:cNvPr id="68" name="ZoneTexte 14"/>
            <p:cNvSpPr txBox="1">
              <a:spLocks noChangeArrowheads="1"/>
            </p:cNvSpPr>
            <p:nvPr/>
          </p:nvSpPr>
          <p:spPr bwMode="auto">
            <a:xfrm>
              <a:off x="2846077" y="6311485"/>
              <a:ext cx="3285685" cy="40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Trier ses déchets</a:t>
              </a:r>
            </a:p>
          </p:txBody>
        </p:sp>
        <p:pic>
          <p:nvPicPr>
            <p:cNvPr id="69" name="Imag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5207" y="4219581"/>
              <a:ext cx="3098462" cy="2105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" name="Groupe 20"/>
          <p:cNvGrpSpPr>
            <a:grpSpLocks/>
          </p:cNvGrpSpPr>
          <p:nvPr/>
        </p:nvGrpSpPr>
        <p:grpSpPr bwMode="auto">
          <a:xfrm>
            <a:off x="9871587" y="4296697"/>
            <a:ext cx="1818436" cy="855328"/>
            <a:chOff x="7712272" y="4110121"/>
            <a:chExt cx="2594738" cy="1071830"/>
          </a:xfrm>
        </p:grpSpPr>
        <p:sp>
          <p:nvSpPr>
            <p:cNvPr id="71" name="Bulle ronde 70"/>
            <p:cNvSpPr/>
            <p:nvPr/>
          </p:nvSpPr>
          <p:spPr bwMode="auto">
            <a:xfrm>
              <a:off x="7712272" y="4110121"/>
              <a:ext cx="2594738" cy="1071830"/>
            </a:xfrm>
            <a:prstGeom prst="wedgeEllipseCallout">
              <a:avLst>
                <a:gd name="adj1" fmla="val -36614"/>
                <a:gd name="adj2" fmla="val 63397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latin typeface="Candara" panose="020E0502030303020204" pitchFamily="34" charset="0"/>
              </a:endParaRPr>
            </a:p>
          </p:txBody>
        </p:sp>
        <p:sp>
          <p:nvSpPr>
            <p:cNvPr id="72" name="ZoneTexte 14"/>
            <p:cNvSpPr txBox="1">
              <a:spLocks noChangeArrowheads="1"/>
            </p:cNvSpPr>
            <p:nvPr/>
          </p:nvSpPr>
          <p:spPr bwMode="auto">
            <a:xfrm>
              <a:off x="7712272" y="4300146"/>
              <a:ext cx="2573282" cy="631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cs typeface="Calibri" panose="020F0502020204030204" pitchFamily="34" charset="0"/>
                </a:rPr>
                <a:t>Et d’autres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cs typeface="Calibri" panose="020F0502020204030204" pitchFamily="34" charset="0"/>
                </a:rPr>
                <a:t>Encore !</a:t>
              </a:r>
            </a:p>
          </p:txBody>
        </p:sp>
      </p:grpSp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51"/>
          <a:stretch/>
        </p:blipFill>
        <p:spPr>
          <a:xfrm>
            <a:off x="9068461" y="4724361"/>
            <a:ext cx="1403775" cy="1320385"/>
          </a:xfrm>
          <a:prstGeom prst="rect">
            <a:avLst/>
          </a:prstGeom>
        </p:spPr>
      </p:pic>
      <p:pic>
        <p:nvPicPr>
          <p:cNvPr id="74" name="1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14" y="1702427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5"/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475" y="4090919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3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362" y="1702388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2"/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66" y="1692728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4"/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14" y="4114800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6"/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275" y="4143927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47152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fr-FR" altLang="fr-FR" sz="1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P</a:t>
            </a:r>
            <a:r>
              <a:rPr lang="fr-FR" altLang="fr-FR" sz="1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9</a:t>
            </a:r>
            <a:endParaRPr lang="fr-FR" altLang="fr-FR" sz="1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629C41-007F-4E4B-A287-299340296848}"/>
              </a:ext>
            </a:extLst>
          </p:cNvPr>
          <p:cNvSpPr txBox="1"/>
          <p:nvPr/>
        </p:nvSpPr>
        <p:spPr>
          <a:xfrm>
            <a:off x="473200" y="4429807"/>
            <a:ext cx="669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Rédu.Lum.EteiAp.Eau.Déch</a:t>
            </a:r>
          </a:p>
        </p:txBody>
      </p:sp>
    </p:spTree>
    <p:extLst>
      <p:ext uri="{BB962C8B-B14F-4D97-AF65-F5344CB8AC3E}">
        <p14:creationId xmlns:p14="http://schemas.microsoft.com/office/powerpoint/2010/main" val="156711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heme/theme1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1244</Words>
  <Application>Microsoft Office PowerPoint</Application>
  <PresentationFormat>Grand écran</PresentationFormat>
  <Paragraphs>212</Paragraphs>
  <Slides>27</Slides>
  <Notes>19</Notes>
  <HiddenSlides>4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Bold</vt:lpstr>
      <vt:lpstr>Calibri Italic</vt:lpstr>
      <vt:lpstr>Calibri Light</vt:lpstr>
      <vt:lpstr>Candara</vt:lpstr>
      <vt:lpstr>Corbel</vt:lpstr>
      <vt:lpstr>Roboto</vt:lpstr>
      <vt:lpstr>Source Sans Pro</vt:lpstr>
      <vt:lpstr>Source Sans Pro SemiBold</vt:lpstr>
      <vt:lpstr>Times New Roman</vt:lpstr>
      <vt:lpstr>6_Thème Office</vt:lpstr>
      <vt:lpstr>4_Thème Office</vt:lpstr>
      <vt:lpstr>Présentation PowerPoint</vt:lpstr>
      <vt:lpstr>SOMMAIRE</vt:lpstr>
      <vt:lpstr>SÉANCE 4 / Lutter contre la pollution de l’air</vt:lpstr>
      <vt:lpstr>La pollution de l’air est bien souvent liée  à l’utilisation d’énergie</vt:lpstr>
      <vt:lpstr>Présentation PowerPoint</vt:lpstr>
      <vt:lpstr>Présentation PowerPoint</vt:lpstr>
      <vt:lpstr>Présentation PowerPoint</vt:lpstr>
      <vt:lpstr>L’énergie électrique pollue-t-elle l’air ?</vt:lpstr>
      <vt:lpstr>Présentation PowerPoint</vt:lpstr>
      <vt:lpstr>Que pouvons-nous faire pour réduire le nombre de voitures polluant l’air ?</vt:lpstr>
      <vt:lpstr>Comment réduire la pollution de l’air liée au chauffage et à la climatisation ?</vt:lpstr>
      <vt:lpstr>Comment puis-je réduire la pollution de l’air intérieur ?</vt:lpstr>
      <vt:lpstr>Comment réduire la pollution de l’air liée aux activités agricoles ?</vt:lpstr>
      <vt:lpstr>Au moment d’acheter, que pouvons-nous faire pour limiter la pollution de l’air ?</vt:lpstr>
      <vt:lpstr>Présentation PowerPoint</vt:lpstr>
      <vt:lpstr>Présentation PowerPoint</vt:lpstr>
      <vt:lpstr>Présentation PowerPoint</vt:lpstr>
      <vt:lpstr>Les points de vigilance</vt:lpstr>
      <vt:lpstr>Présentation PowerPoint</vt:lpstr>
      <vt:lpstr>Connais-tu l’histoire du colibri ?</vt:lpstr>
      <vt:lpstr>Présentation PowerPoint</vt:lpstr>
      <vt:lpstr>F1 / As-tu aimé l’animation ?</vt:lpstr>
      <vt:lpstr>F2 / As-tu compris l’animation ?</vt:lpstr>
      <vt:lpstr>F3 / Avant l’animation, savais-tu que tu pouvais agir, à ton échelle, pour améliorer la qualité de l’air ?</vt:lpstr>
      <vt:lpstr>F4 / Dans ton cas, peux-tu utiliser d’autres moyens de transport que la voiture pour venir à l’école?</vt:lpstr>
      <vt:lpstr>F5 / As-tu des propositions pour améliorer la qualité de l’air à l’intérieur et autour de ton école ?</vt:lpstr>
      <vt:lpstr>F6 / As-tu pris des résolutions pour lutter contre la pollution de l’air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SÉANCE 4 / Devenir un acteur</dc:title>
  <dc:creator>airetmoi</dc:creator>
  <cp:lastModifiedBy>lairetmoi</cp:lastModifiedBy>
  <cp:revision>80</cp:revision>
  <cp:lastPrinted>2021-03-17T15:56:45Z</cp:lastPrinted>
  <dcterms:created xsi:type="dcterms:W3CDTF">2020-09-10T12:20:08Z</dcterms:created>
  <dcterms:modified xsi:type="dcterms:W3CDTF">2021-04-30T12:08:40Z</dcterms:modified>
</cp:coreProperties>
</file>