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tags/tag11.xml" ContentType="application/vnd.openxmlformats-officedocument.presentationml.tags+xml"/>
  <Override PartName="/ppt/notesSlides/notesSlide16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44.xml" ContentType="application/vnd.openxmlformats-officedocument.presentationml.tags+xml"/>
  <Override PartName="/ppt/notesSlides/notesSlide26.xml" ContentType="application/vnd.openxmlformats-officedocument.presentationml.notesSlide+xml"/>
  <Override PartName="/ppt/tags/tag45.xml" ContentType="application/vnd.openxmlformats-officedocument.presentationml.tags+xml"/>
  <Override PartName="/ppt/notesSlides/notesSlide27.xml" ContentType="application/vnd.openxmlformats-officedocument.presentationml.notesSlide+xml"/>
  <Override PartName="/ppt/tags/tag46.xml" ContentType="application/vnd.openxmlformats-officedocument.presentationml.tags+xml"/>
  <Override PartName="/ppt/notesSlides/notesSlide28.xml" ContentType="application/vnd.openxmlformats-officedocument.presentationml.notesSlide+xml"/>
  <Override PartName="/ppt/tags/tag47.xml" ContentType="application/vnd.openxmlformats-officedocument.presentationml.tags+xml"/>
  <Override PartName="/ppt/notesSlides/notesSlide29.xml" ContentType="application/vnd.openxmlformats-officedocument.presentationml.notesSlide+xml"/>
  <Override PartName="/ppt/tags/tag48.xml" ContentType="application/vnd.openxmlformats-officedocument.presentationml.tags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  <p:sldMasterId id="2147483675" r:id="rId3"/>
    <p:sldMasterId id="2147483690" r:id="rId4"/>
  </p:sldMasterIdLst>
  <p:notesMasterIdLst>
    <p:notesMasterId r:id="rId57"/>
  </p:notesMasterIdLst>
  <p:sldIdLst>
    <p:sldId id="531" r:id="rId5"/>
    <p:sldId id="742" r:id="rId6"/>
    <p:sldId id="592" r:id="rId7"/>
    <p:sldId id="762" r:id="rId8"/>
    <p:sldId id="766" r:id="rId9"/>
    <p:sldId id="639" r:id="rId10"/>
    <p:sldId id="760" r:id="rId11"/>
    <p:sldId id="637" r:id="rId12"/>
    <p:sldId id="646" r:id="rId13"/>
    <p:sldId id="765" r:id="rId14"/>
    <p:sldId id="767" r:id="rId15"/>
    <p:sldId id="768" r:id="rId16"/>
    <p:sldId id="769" r:id="rId17"/>
    <p:sldId id="770" r:id="rId18"/>
    <p:sldId id="771" r:id="rId19"/>
    <p:sldId id="773" r:id="rId20"/>
    <p:sldId id="772" r:id="rId21"/>
    <p:sldId id="647" r:id="rId22"/>
    <p:sldId id="648" r:id="rId23"/>
    <p:sldId id="649" r:id="rId24"/>
    <p:sldId id="650" r:id="rId25"/>
    <p:sldId id="651" r:id="rId26"/>
    <p:sldId id="652" r:id="rId27"/>
    <p:sldId id="653" r:id="rId28"/>
    <p:sldId id="654" r:id="rId29"/>
    <p:sldId id="655" r:id="rId30"/>
    <p:sldId id="656" r:id="rId31"/>
    <p:sldId id="657" r:id="rId32"/>
    <p:sldId id="658" r:id="rId33"/>
    <p:sldId id="659" r:id="rId34"/>
    <p:sldId id="660" r:id="rId35"/>
    <p:sldId id="661" r:id="rId36"/>
    <p:sldId id="662" r:id="rId37"/>
    <p:sldId id="663" r:id="rId38"/>
    <p:sldId id="664" r:id="rId39"/>
    <p:sldId id="665" r:id="rId40"/>
    <p:sldId id="666" r:id="rId41"/>
    <p:sldId id="667" r:id="rId42"/>
    <p:sldId id="696" r:id="rId43"/>
    <p:sldId id="552" r:id="rId44"/>
    <p:sldId id="554" r:id="rId45"/>
    <p:sldId id="555" r:id="rId46"/>
    <p:sldId id="615" r:id="rId47"/>
    <p:sldId id="589" r:id="rId48"/>
    <p:sldId id="763" r:id="rId49"/>
    <p:sldId id="759" r:id="rId50"/>
    <p:sldId id="669" r:id="rId51"/>
    <p:sldId id="670" r:id="rId52"/>
    <p:sldId id="671" r:id="rId53"/>
    <p:sldId id="672" r:id="rId54"/>
    <p:sldId id="673" r:id="rId55"/>
    <p:sldId id="674" r:id="rId5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847"/>
    <a:srgbClr val="0066CC"/>
    <a:srgbClr val="1ED1AF"/>
    <a:srgbClr val="F26E6E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21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90" y="45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F05430-0CE1-4A60-BE66-3C67AB85D23E}" type="datetimeFigureOut">
              <a:rPr lang="fr-FR" smtClean="0"/>
              <a:t>20/01/2021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355B4A-248E-460A-A248-3E9D7C0BAF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9947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116.png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116.png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Google Shape;80;p2:notes"/>
          <p:cNvSpPr>
            <a:spLocks noGrp="1"/>
          </p:cNvSpPr>
          <p:nvPr>
            <p:ph type="body" idx="1"/>
          </p:nvPr>
        </p:nvSpPr>
        <p:spPr bwMode="auto">
          <a:xfrm>
            <a:off x="936625" y="3592513"/>
            <a:ext cx="7486650" cy="340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10243" name="Google Shape;81;p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2160588" y="566738"/>
            <a:ext cx="5040312" cy="2836862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214446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90878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t="17163" r="13409" b="10596"/>
          <a:stretch>
            <a:fillRect/>
          </a:stretch>
        </p:blipFill>
        <p:spPr bwMode="auto">
          <a:xfrm>
            <a:off x="857250" y="5643563"/>
            <a:ext cx="15240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9" t="20705" r="11063" b="25790"/>
          <a:stretch>
            <a:fillRect/>
          </a:stretch>
        </p:blipFill>
        <p:spPr bwMode="auto">
          <a:xfrm>
            <a:off x="2286000" y="5715000"/>
            <a:ext cx="432117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76774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80;p2:notes"/>
          <p:cNvSpPr>
            <a:spLocks noGrp="1"/>
          </p:cNvSpPr>
          <p:nvPr>
            <p:ph type="body" idx="1"/>
          </p:nvPr>
        </p:nvSpPr>
        <p:spPr bwMode="auto">
          <a:xfrm>
            <a:off x="936625" y="3592513"/>
            <a:ext cx="7486650" cy="340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28675" name="Google Shape;81;p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2160588" y="566738"/>
            <a:ext cx="5040312" cy="2836862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8764362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372E32-90EB-458D-A5B4-96CE91A7CE4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341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372E32-90EB-458D-A5B4-96CE91A7CE4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0103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372E32-90EB-458D-A5B4-96CE91A7CE4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1857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372E32-90EB-458D-A5B4-96CE91A7CE4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6339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372E32-90EB-458D-A5B4-96CE91A7CE4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6162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80;p2:notes"/>
          <p:cNvSpPr>
            <a:spLocks noGrp="1"/>
          </p:cNvSpPr>
          <p:nvPr>
            <p:ph type="body" idx="1"/>
          </p:nvPr>
        </p:nvSpPr>
        <p:spPr bwMode="auto">
          <a:xfrm>
            <a:off x="936625" y="3592513"/>
            <a:ext cx="7486650" cy="340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28675" name="Google Shape;81;p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2160588" y="566738"/>
            <a:ext cx="5040312" cy="2836862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2749577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80;p2:notes"/>
          <p:cNvSpPr>
            <a:spLocks noGrp="1"/>
          </p:cNvSpPr>
          <p:nvPr>
            <p:ph type="body" idx="1"/>
          </p:nvPr>
        </p:nvSpPr>
        <p:spPr bwMode="auto">
          <a:xfrm>
            <a:off x="936625" y="3592513"/>
            <a:ext cx="7486650" cy="340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26627" name="Google Shape;81;p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2160588" y="566738"/>
            <a:ext cx="5040312" cy="2836862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23968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2933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Google Shape;80;p2:notes"/>
          <p:cNvSpPr>
            <a:spLocks noGrp="1"/>
          </p:cNvSpPr>
          <p:nvPr>
            <p:ph type="body" idx="1"/>
          </p:nvPr>
        </p:nvSpPr>
        <p:spPr bwMode="auto">
          <a:xfrm>
            <a:off x="936625" y="3592513"/>
            <a:ext cx="7486650" cy="340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altLang="fr-FR"/>
          </a:p>
        </p:txBody>
      </p:sp>
      <p:sp>
        <p:nvSpPr>
          <p:cNvPr id="32771" name="Google Shape;81;p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2160588" y="566738"/>
            <a:ext cx="5040312" cy="2836862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6237590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Google Shape;80;p2:notes"/>
          <p:cNvSpPr>
            <a:spLocks noGrp="1"/>
          </p:cNvSpPr>
          <p:nvPr>
            <p:ph type="body" idx="1"/>
          </p:nvPr>
        </p:nvSpPr>
        <p:spPr bwMode="auto">
          <a:xfrm>
            <a:off x="936625" y="3592513"/>
            <a:ext cx="7486650" cy="340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altLang="fr-FR"/>
          </a:p>
        </p:txBody>
      </p:sp>
      <p:sp>
        <p:nvSpPr>
          <p:cNvPr id="34819" name="Google Shape;81;p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2160588" y="566738"/>
            <a:ext cx="5040312" cy="2836862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6014977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Google Shape;80;p2:notes"/>
          <p:cNvSpPr>
            <a:spLocks noGrp="1"/>
          </p:cNvSpPr>
          <p:nvPr>
            <p:ph type="body" idx="1"/>
          </p:nvPr>
        </p:nvSpPr>
        <p:spPr bwMode="auto">
          <a:xfrm>
            <a:off x="936625" y="3592513"/>
            <a:ext cx="7486650" cy="340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altLang="fr-FR"/>
          </a:p>
        </p:txBody>
      </p:sp>
      <p:sp>
        <p:nvSpPr>
          <p:cNvPr id="36867" name="Google Shape;81;p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2160588" y="566738"/>
            <a:ext cx="5040312" cy="2836862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41950919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Google Shape;80;p2:notes"/>
          <p:cNvSpPr>
            <a:spLocks noGrp="1"/>
          </p:cNvSpPr>
          <p:nvPr>
            <p:ph type="body" idx="1"/>
          </p:nvPr>
        </p:nvSpPr>
        <p:spPr bwMode="auto">
          <a:xfrm>
            <a:off x="936625" y="3592513"/>
            <a:ext cx="7486650" cy="340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altLang="fr-FR"/>
          </a:p>
        </p:txBody>
      </p:sp>
      <p:sp>
        <p:nvSpPr>
          <p:cNvPr id="38915" name="Google Shape;81;p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2160588" y="566738"/>
            <a:ext cx="5040312" cy="2836862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685095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80;p2:notes"/>
          <p:cNvSpPr>
            <a:spLocks noGrp="1"/>
          </p:cNvSpPr>
          <p:nvPr>
            <p:ph type="body" idx="1"/>
          </p:nvPr>
        </p:nvSpPr>
        <p:spPr bwMode="auto">
          <a:xfrm>
            <a:off x="936625" y="3592513"/>
            <a:ext cx="7486650" cy="340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28675" name="Google Shape;81;p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2160588" y="566738"/>
            <a:ext cx="5040312" cy="2836862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745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Google Shape;80;p2:notes"/>
          <p:cNvSpPr>
            <a:spLocks noGrp="1"/>
          </p:cNvSpPr>
          <p:nvPr>
            <p:ph type="body" idx="1"/>
          </p:nvPr>
        </p:nvSpPr>
        <p:spPr bwMode="auto">
          <a:xfrm>
            <a:off x="936625" y="3592513"/>
            <a:ext cx="7486650" cy="340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altLang="fr-FR"/>
          </a:p>
        </p:txBody>
      </p:sp>
      <p:sp>
        <p:nvSpPr>
          <p:cNvPr id="10243" name="Google Shape;81;p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2160588" y="566738"/>
            <a:ext cx="5040312" cy="2836862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3546596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Espace réservé des not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184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A25F0E-849C-47F4-A789-DA70DD675AE4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4394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Espace réservé des not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184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A25F0E-849C-47F4-A789-DA70DD675AE4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9852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Espace réservé des not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184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A25F0E-849C-47F4-A789-DA70DD675AE4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7609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Espace réservé des not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184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A25F0E-849C-47F4-A789-DA70DD675AE4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238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8214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Espace réservé des not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184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A25F0E-849C-47F4-A789-DA70DD675AE4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458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063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372E32-90EB-458D-A5B4-96CE91A7CE4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155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246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Espace réservé des not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184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A25F0E-849C-47F4-A789-DA70DD675AE4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6822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667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Espace réservé des not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 dirty="0"/>
          </a:p>
        </p:txBody>
      </p:sp>
      <p:sp>
        <p:nvSpPr>
          <p:cNvPr id="2253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5E8407-DE8D-4056-97A4-761B989F8971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320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C2098-4ABC-4E6E-845B-2F073316A6C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22867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D5155-DBE2-496A-954B-8D5A33A92F1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76978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5F29F-E93E-4FA4-AB3A-7AD338D7144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99391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;p2"/>
          <p:cNvSpPr>
            <a:spLocks/>
          </p:cNvSpPr>
          <p:nvPr/>
        </p:nvSpPr>
        <p:spPr bwMode="auto">
          <a:xfrm>
            <a:off x="0" y="0"/>
            <a:ext cx="12193588" cy="6856413"/>
          </a:xfrm>
          <a:custGeom>
            <a:avLst/>
            <a:gdLst>
              <a:gd name="T0" fmla="*/ 0 w 9360535"/>
              <a:gd name="T1" fmla="*/ 4637762 h 7560309"/>
              <a:gd name="T2" fmla="*/ 35109940 w 9360535"/>
              <a:gd name="T3" fmla="*/ 4637762 h 7560309"/>
              <a:gd name="T4" fmla="*/ 35109940 w 9360535"/>
              <a:gd name="T5" fmla="*/ 0 h 7560309"/>
              <a:gd name="T6" fmla="*/ 0 w 9360535"/>
              <a:gd name="T7" fmla="*/ 0 h 7560309"/>
              <a:gd name="T8" fmla="*/ 0 w 9360535"/>
              <a:gd name="T9" fmla="*/ 4637762 h 75603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360535" h="7560309" extrusionOk="0">
                <a:moveTo>
                  <a:pt x="0" y="7559992"/>
                </a:moveTo>
                <a:lnTo>
                  <a:pt x="9360001" y="7559992"/>
                </a:lnTo>
                <a:lnTo>
                  <a:pt x="9360001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1738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" name="Google Shape;13;p2"/>
          <p:cNvSpPr txBox="1">
            <a:spLocks noGrp="1"/>
          </p:cNvSpPr>
          <p:nvPr>
            <p:ph type="ftr" idx="10"/>
          </p:nvPr>
        </p:nvSpPr>
        <p:spPr/>
        <p:txBody>
          <a:bodyPr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" name="Google Shape;14;p2"/>
          <p:cNvSpPr txBox="1">
            <a:spLocks noGrp="1"/>
          </p:cNvSpPr>
          <p:nvPr>
            <p:ph type="dt" idx="11"/>
          </p:nvPr>
        </p:nvSpPr>
        <p:spPr/>
        <p:txBody>
          <a:bodyPr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15;p2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0DFFB83E-B049-4233-988E-88D5B42149EE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628175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BE26D97-4BC0-4F22-9EAF-15B9D193A3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006E0F-6BFD-4456-85CB-20BEB5B75C1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049000" y="6548438"/>
            <a:ext cx="1104900" cy="285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H</a:t>
            </a:r>
            <a:fld id="{EC719B81-5178-4A29-8661-869388FCE31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33475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A49D8E-2DDE-4FA4-A746-9A37E95FE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B4B47E-3600-4927-9545-54E81E4E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A20861-F635-4A52-9406-2C735530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18A02-D5A8-46F6-9A9E-A55F482C280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35027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A49D8E-2DDE-4FA4-A746-9A37E95FE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B4B47E-3600-4927-9545-54E81E4E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A20861-F635-4A52-9406-2C735530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083A3-8B2A-4DC1-9258-4C5A90B8EFA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49672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A49D8E-2DDE-4FA4-A746-9A37E95FE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B4B47E-3600-4927-9545-54E81E4E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A20861-F635-4A52-9406-2C735530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C673B-C6AC-4577-A4E7-B389EF4B59B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29556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CEA49D8E-2DDE-4FA4-A746-9A37E95FE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7DB4B47E-3600-4927-9545-54E81E4E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2EA20861-F635-4A52-9406-2C735530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8A49B-D7EB-431E-945E-B3E3A4D628D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72306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CEA49D8E-2DDE-4FA4-A746-9A37E95FE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7DB4B47E-3600-4927-9545-54E81E4E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2EA20861-F635-4A52-9406-2C735530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3D59A-91E0-4087-8350-5423AE5AA7F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46864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CEA49D8E-2DDE-4FA4-A746-9A37E95FE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7DB4B47E-3600-4927-9545-54E81E4E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2EA20861-F635-4A52-9406-2C735530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B83B9-E297-4573-B767-5F54E674122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8532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AC93E-94DF-46D2-8F2B-809B3194BDC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504470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CEA49D8E-2DDE-4FA4-A746-9A37E95FE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7DB4B47E-3600-4927-9545-54E81E4E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2EA20861-F635-4A52-9406-2C735530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A564C-D916-43EB-972C-99E5F428A27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577757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CEA49D8E-2DDE-4FA4-A746-9A37E95FE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7DB4B47E-3600-4927-9545-54E81E4E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2EA20861-F635-4A52-9406-2C735530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3ACE0-7E19-4D14-8429-8CD733699C8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818638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CEA49D8E-2DDE-4FA4-A746-9A37E95FE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7DB4B47E-3600-4927-9545-54E81E4E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2EA20861-F635-4A52-9406-2C735530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1F94E-9DFA-4726-8BEE-364091AAEF7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349411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A49D8E-2DDE-4FA4-A746-9A37E95FE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B4B47E-3600-4927-9545-54E81E4E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A20861-F635-4A52-9406-2C735530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5D47A-F387-45B7-8010-DA30930DF50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274450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A49D8E-2DDE-4FA4-A746-9A37E95FE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B4B47E-3600-4927-9545-54E81E4E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A20861-F635-4A52-9406-2C735530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AE348-4C22-44A6-BEB3-8139FDEC4B3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721134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BE26D97-4BC0-4F22-9EAF-15B9D193A3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006E0F-6BFD-4456-85CB-20BEB5B75C1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049000" y="6548438"/>
            <a:ext cx="1104900" cy="285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H</a:t>
            </a:r>
            <a:fld id="{EC719B81-5178-4A29-8661-869388FCE31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409384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B_Question_Cho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baseline="0"/>
            </a:lvl1pPr>
          </a:lstStyle>
          <a:p>
            <a:r>
              <a:rPr lang="fr-FR" dirty="0"/>
              <a:t>Modifiez le titre de la question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42AAF-C3A5-45A3-8BB9-B35A26F94057}" type="datetimeFigureOut">
              <a:rPr lang="fr-FR" smtClean="0"/>
              <a:t>20/01/2021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B20E6-F6EE-44AF-80FB-D149460E10CE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>
          <a:xfrm>
            <a:off x="624419" y="1844825"/>
            <a:ext cx="10943167" cy="4248001"/>
          </a:xfrm>
        </p:spPr>
        <p:txBody>
          <a:bodyPr/>
          <a:lstStyle>
            <a:lvl1pPr marL="514338" indent="-514338">
              <a:buFont typeface="+mj-lt"/>
              <a:buAutoNum type="arabicPeriod"/>
              <a:defRPr baseline="0"/>
            </a:lvl1pPr>
          </a:lstStyle>
          <a:p>
            <a:pPr lvl="0"/>
            <a:r>
              <a:rPr lang="fr-FR" dirty="0"/>
              <a:t>Modifiez le texte de la proposition</a:t>
            </a:r>
          </a:p>
        </p:txBody>
      </p:sp>
    </p:spTree>
    <p:extLst>
      <p:ext uri="{BB962C8B-B14F-4D97-AF65-F5344CB8AC3E}">
        <p14:creationId xmlns:p14="http://schemas.microsoft.com/office/powerpoint/2010/main" val="13108209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/>
          <p:cNvSpPr>
            <a:spLocks noGrp="1"/>
          </p:cNvSpPr>
          <p:nvPr>
            <p:ph type="title"/>
          </p:nvPr>
        </p:nvSpPr>
        <p:spPr>
          <a:xfrm>
            <a:off x="962395" y="414598"/>
            <a:ext cx="9452352" cy="487989"/>
          </a:xfrm>
        </p:spPr>
        <p:txBody>
          <a:bodyPr/>
          <a:lstStyle>
            <a:lvl1pPr algn="l">
              <a:defRPr sz="2600">
                <a:solidFill>
                  <a:srgbClr val="8B8C8C"/>
                </a:solidFill>
                <a:latin typeface="Calibri Bold" pitchFamily="34" charset="0"/>
              </a:defRPr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quarter" idx="17"/>
          </p:nvPr>
        </p:nvSpPr>
        <p:spPr>
          <a:xfrm>
            <a:off x="962399" y="1096920"/>
            <a:ext cx="10185723" cy="388675"/>
          </a:xfrm>
        </p:spPr>
        <p:txBody>
          <a:bodyPr/>
          <a:lstStyle>
            <a:lvl1pPr>
              <a:buNone/>
              <a:defRPr sz="1800" i="1">
                <a:solidFill>
                  <a:srgbClr val="0050A3"/>
                </a:solidFill>
                <a:latin typeface="Calibri Italic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5" name="Espace réservé du texte 34"/>
          <p:cNvSpPr>
            <a:spLocks noGrp="1"/>
          </p:cNvSpPr>
          <p:nvPr>
            <p:ph type="body" sz="quarter" idx="19"/>
          </p:nvPr>
        </p:nvSpPr>
        <p:spPr>
          <a:xfrm>
            <a:off x="962397" y="1744719"/>
            <a:ext cx="10185724" cy="388680"/>
          </a:xfrm>
        </p:spPr>
        <p:txBody>
          <a:bodyPr/>
          <a:lstStyle>
            <a:lvl1pPr>
              <a:buNone/>
              <a:defRPr sz="1600" b="1">
                <a:solidFill>
                  <a:srgbClr val="8B8C8C"/>
                </a:solidFill>
                <a:latin typeface="Calibri Bold" pitchFamily="34" charset="0"/>
              </a:defRPr>
            </a:lvl1pPr>
            <a:lvl2pPr marL="632691" marR="0" indent="-176598" algn="l" defTabSz="913574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400" baseline="0">
                <a:solidFill>
                  <a:schemeClr val="tx2"/>
                </a:solidFill>
                <a:latin typeface="Calibri Bold" pitchFamily="34" charset="0"/>
              </a:defRPr>
            </a:lvl2pPr>
            <a:lvl3pPr marL="632691" indent="0">
              <a:defRPr sz="1400">
                <a:solidFill>
                  <a:schemeClr val="tx1"/>
                </a:solidFill>
                <a:latin typeface="Calibri" pitchFamily="34" charset="0"/>
              </a:defRPr>
            </a:lvl3pPr>
            <a:lvl5pPr>
              <a:defRPr sz="1400">
                <a:latin typeface="Calibri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7" name="Espace réservé du texte 36"/>
          <p:cNvSpPr>
            <a:spLocks noGrp="1"/>
          </p:cNvSpPr>
          <p:nvPr>
            <p:ph type="body" sz="quarter" idx="20"/>
          </p:nvPr>
        </p:nvSpPr>
        <p:spPr>
          <a:xfrm>
            <a:off x="962400" y="2133399"/>
            <a:ext cx="10267208" cy="583020"/>
          </a:xfrm>
        </p:spPr>
        <p:txBody>
          <a:bodyPr/>
          <a:lstStyle>
            <a:lvl1pPr marL="158519" marR="0" indent="-158519" algn="l" defTabSz="913574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0B11B"/>
              </a:buClr>
              <a:buSzTx/>
              <a:buFont typeface="Arial" pitchFamily="34" charset="0"/>
              <a:buChar char="•"/>
              <a:tabLst/>
              <a:defRPr sz="1400" baseline="0">
                <a:latin typeface="Calibri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pied de page 15"/>
          <p:cNvSpPr>
            <a:spLocks noGrp="1"/>
          </p:cNvSpPr>
          <p:nvPr>
            <p:ph type="ftr" sz="quarter" idx="21"/>
          </p:nvPr>
        </p:nvSpPr>
        <p:spPr>
          <a:xfrm>
            <a:off x="521505" y="6344083"/>
            <a:ext cx="3862400" cy="289348"/>
          </a:xfrm>
        </p:spPr>
        <p:txBody>
          <a:bodyPr/>
          <a:lstStyle>
            <a:lvl1pPr algn="l">
              <a:defRPr sz="1000" b="1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E72346-7008-4FDB-9B9E-8DE42A8153AC}" type="slidenum">
              <a:rPr lang="fr-FR" smtClean="0">
                <a:solidFill>
                  <a:srgbClr val="9B217D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r>
              <a:rPr lang="fr-FR">
                <a:solidFill>
                  <a:srgbClr val="9B217D"/>
                </a:solidFill>
              </a:rPr>
              <a:t> - Titre du diaporama- 00/00/2012</a:t>
            </a:r>
            <a:endParaRPr lang="fr-FR" dirty="0">
              <a:solidFill>
                <a:srgbClr val="9B21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5547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;p2"/>
          <p:cNvSpPr>
            <a:spLocks/>
          </p:cNvSpPr>
          <p:nvPr/>
        </p:nvSpPr>
        <p:spPr bwMode="auto">
          <a:xfrm>
            <a:off x="0" y="0"/>
            <a:ext cx="12193588" cy="6856413"/>
          </a:xfrm>
          <a:custGeom>
            <a:avLst/>
            <a:gdLst>
              <a:gd name="T0" fmla="*/ 0 w 9360535"/>
              <a:gd name="T1" fmla="*/ 4637762 h 7560309"/>
              <a:gd name="T2" fmla="*/ 35109940 w 9360535"/>
              <a:gd name="T3" fmla="*/ 4637762 h 7560309"/>
              <a:gd name="T4" fmla="*/ 35109940 w 9360535"/>
              <a:gd name="T5" fmla="*/ 0 h 7560309"/>
              <a:gd name="T6" fmla="*/ 0 w 9360535"/>
              <a:gd name="T7" fmla="*/ 0 h 7560309"/>
              <a:gd name="T8" fmla="*/ 0 w 9360535"/>
              <a:gd name="T9" fmla="*/ 4637762 h 75603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360535" h="7560309" extrusionOk="0">
                <a:moveTo>
                  <a:pt x="0" y="7559992"/>
                </a:moveTo>
                <a:lnTo>
                  <a:pt x="9360001" y="7559992"/>
                </a:lnTo>
                <a:lnTo>
                  <a:pt x="9360001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1738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" name="Google Shape;13;p2"/>
          <p:cNvSpPr txBox="1">
            <a:spLocks noGrp="1"/>
          </p:cNvSpPr>
          <p:nvPr>
            <p:ph type="ftr" idx="10"/>
          </p:nvPr>
        </p:nvSpPr>
        <p:spPr/>
        <p:txBody>
          <a:bodyPr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" name="Google Shape;14;p2"/>
          <p:cNvSpPr txBox="1">
            <a:spLocks noGrp="1"/>
          </p:cNvSpPr>
          <p:nvPr>
            <p:ph type="dt" idx="11"/>
          </p:nvPr>
        </p:nvSpPr>
        <p:spPr/>
        <p:txBody>
          <a:bodyPr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15;p2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0DFFB83E-B049-4233-988E-88D5B42149EE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2846259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606AC-6C69-49E3-8AEA-C4C4EFA5A26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33488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12827-3069-45F2-A0DC-E332DB35625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818398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DF518-D37E-49E5-8640-8D764B22267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336017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EAEA2-FBFA-4172-B56E-45354587E57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533839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F6544-0759-43C3-AD52-95A5ED2E3CD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804368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DBF7F-7477-4140-9E63-5732C8864AC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952538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328E5-B080-4D56-A6C3-E9D342E5F59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721488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C836A-8168-4FF1-83BE-CA617EE8EB4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6097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A08A8-88EC-4D35-AF0D-C01EC8CA878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207806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06CC2-0024-4478-B899-3D6900D3AE3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109049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8291D-6F8E-4AC5-85D4-396ACDE2FC1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472600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D1E96-4976-48CC-A6C1-E9AA36C0434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4105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B243B-8CFE-4643-9FA7-072AAF0A507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95195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;p2"/>
          <p:cNvSpPr>
            <a:spLocks/>
          </p:cNvSpPr>
          <p:nvPr/>
        </p:nvSpPr>
        <p:spPr bwMode="auto">
          <a:xfrm>
            <a:off x="0" y="0"/>
            <a:ext cx="12193588" cy="6856413"/>
          </a:xfrm>
          <a:custGeom>
            <a:avLst/>
            <a:gdLst>
              <a:gd name="T0" fmla="*/ 0 w 9360535"/>
              <a:gd name="T1" fmla="*/ 4637762 h 7560309"/>
              <a:gd name="T2" fmla="*/ 35109940 w 9360535"/>
              <a:gd name="T3" fmla="*/ 4637762 h 7560309"/>
              <a:gd name="T4" fmla="*/ 35109940 w 9360535"/>
              <a:gd name="T5" fmla="*/ 0 h 7560309"/>
              <a:gd name="T6" fmla="*/ 0 w 9360535"/>
              <a:gd name="T7" fmla="*/ 0 h 7560309"/>
              <a:gd name="T8" fmla="*/ 0 w 9360535"/>
              <a:gd name="T9" fmla="*/ 4637762 h 75603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360535" h="7560309" extrusionOk="0">
                <a:moveTo>
                  <a:pt x="0" y="7559992"/>
                </a:moveTo>
                <a:lnTo>
                  <a:pt x="9360001" y="7559992"/>
                </a:lnTo>
                <a:lnTo>
                  <a:pt x="9360001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1738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3" name="Google Shape;13;p2"/>
          <p:cNvSpPr txBox="1">
            <a:spLocks noGrp="1"/>
          </p:cNvSpPr>
          <p:nvPr>
            <p:ph type="ftr" idx="10"/>
          </p:nvPr>
        </p:nvSpPr>
        <p:spPr/>
        <p:txBody>
          <a:bodyPr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" name="Google Shape;14;p2"/>
          <p:cNvSpPr txBox="1">
            <a:spLocks noGrp="1"/>
          </p:cNvSpPr>
          <p:nvPr>
            <p:ph type="dt" idx="11"/>
          </p:nvPr>
        </p:nvSpPr>
        <p:spPr/>
        <p:txBody>
          <a:bodyPr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15;p2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>
              <a:defRPr/>
            </a:pPr>
            <a:fld id="{0DFFB83E-B049-4233-988E-88D5B42149EE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9139649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B_Question_Cho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aseline="0"/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/>
          </p:nvPr>
        </p:nvSpPr>
        <p:spPr>
          <a:xfrm>
            <a:off x="624419" y="1844825"/>
            <a:ext cx="10943167" cy="4248001"/>
          </a:xfrm>
        </p:spPr>
        <p:txBody>
          <a:bodyPr/>
          <a:lstStyle>
            <a:lvl1pPr marL="514338" indent="-514338">
              <a:buFont typeface="+mj-lt"/>
              <a:buAutoNum type="arabicPeriod"/>
              <a:defRPr baseline="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FA06E-51B5-446B-A948-3B7CC77D9DBF}" type="datetimeFigureOut">
              <a:rPr lang="fr-FR"/>
              <a:pPr>
                <a:defRPr/>
              </a:pPr>
              <a:t>20/01/2021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7F910-208E-4BD0-ADBE-B757D18C2A8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95955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C54CB-079E-477B-BE6A-22D53E373B1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99447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AF53A-5EB4-4BAC-9550-E1F5C3EA1EB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10108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5A3A4-2915-4479-B5FE-C10710160A3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85315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042E8-751F-460A-9478-686FC8C1CC0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47360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53B0A-E2CD-49FF-8DA4-E74A6C6D049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17048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205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A61981F-BCBF-41F6-B5B5-7D3EC29E7A6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66345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307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A49D8E-2DDE-4FA4-A746-9A37E95FEC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B4B47E-3600-4927-9545-54E81E4E88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fr-FR"/>
              <a:t>La pollution de l'Air Module l'essentiel Cycle 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A20861-F635-4A52-9406-2C7355303C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A12200D-BD1C-42CB-8E43-050AFD14756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57587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704" r:id="rId15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EDEDC5A-BC72-46E7-8DC8-15C07294C6A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42518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://www.airpaca.org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gif"/><Relationship Id="rId3" Type="http://schemas.openxmlformats.org/officeDocument/2006/relationships/image" Target="../media/image50.png"/><Relationship Id="rId7" Type="http://schemas.openxmlformats.org/officeDocument/2006/relationships/image" Target="../media/image85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3.png"/><Relationship Id="rId5" Type="http://schemas.openxmlformats.org/officeDocument/2006/relationships/image" Target="../media/image84.gif"/><Relationship Id="rId4" Type="http://schemas.openxmlformats.org/officeDocument/2006/relationships/image" Target="../media/image83.png"/><Relationship Id="rId9" Type="http://schemas.openxmlformats.org/officeDocument/2006/relationships/image" Target="../media/image8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image" Target="../media/image88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57.png"/><Relationship Id="rId15" Type="http://schemas.openxmlformats.org/officeDocument/2006/relationships/image" Target="../media/image99.png"/><Relationship Id="rId10" Type="http://schemas.openxmlformats.org/officeDocument/2006/relationships/image" Target="../media/image94.png"/><Relationship Id="rId4" Type="http://schemas.openxmlformats.org/officeDocument/2006/relationships/image" Target="../media/image89.png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3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32.png"/><Relationship Id="rId3" Type="http://schemas.openxmlformats.org/officeDocument/2006/relationships/image" Target="../media/image101.png"/><Relationship Id="rId7" Type="http://schemas.openxmlformats.org/officeDocument/2006/relationships/image" Target="../media/image107.pn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3.xml"/><Relationship Id="rId6" Type="http://schemas.openxmlformats.org/officeDocument/2006/relationships/image" Target="../media/image32.png"/><Relationship Id="rId5" Type="http://schemas.openxmlformats.org/officeDocument/2006/relationships/image" Target="../media/image112.png"/><Relationship Id="rId4" Type="http://schemas.openxmlformats.org/officeDocument/2006/relationships/image" Target="../media/image10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5.xml"/><Relationship Id="rId5" Type="http://schemas.openxmlformats.org/officeDocument/2006/relationships/image" Target="../media/image32.png"/><Relationship Id="rId4" Type="http://schemas.openxmlformats.org/officeDocument/2006/relationships/image" Target="../media/image11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114.png"/><Relationship Id="rId3" Type="http://schemas.openxmlformats.org/officeDocument/2006/relationships/image" Target="../media/image117.png"/><Relationship Id="rId7" Type="http://schemas.openxmlformats.org/officeDocument/2006/relationships/slide" Target="slide5.xml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4.png"/><Relationship Id="rId11" Type="http://schemas.openxmlformats.org/officeDocument/2006/relationships/slide" Target="slide37.xml"/><Relationship Id="rId5" Type="http://schemas.openxmlformats.org/officeDocument/2006/relationships/image" Target="../media/image92.png"/><Relationship Id="rId10" Type="http://schemas.openxmlformats.org/officeDocument/2006/relationships/image" Target="../media/image32.png"/><Relationship Id="rId4" Type="http://schemas.openxmlformats.org/officeDocument/2006/relationships/image" Target="../media/image93.png"/><Relationship Id="rId9" Type="http://schemas.openxmlformats.org/officeDocument/2006/relationships/image" Target="../media/image9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114.png"/><Relationship Id="rId3" Type="http://schemas.openxmlformats.org/officeDocument/2006/relationships/image" Target="../media/image11.png"/><Relationship Id="rId7" Type="http://schemas.openxmlformats.org/officeDocument/2006/relationships/slide" Target="slide5.xml"/><Relationship Id="rId12" Type="http://schemas.openxmlformats.org/officeDocument/2006/relationships/slide" Target="slide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4.png"/><Relationship Id="rId11" Type="http://schemas.openxmlformats.org/officeDocument/2006/relationships/image" Target="../media/image120.gif"/><Relationship Id="rId5" Type="http://schemas.openxmlformats.org/officeDocument/2006/relationships/slide" Target="slide34.xml"/><Relationship Id="rId10" Type="http://schemas.openxmlformats.org/officeDocument/2006/relationships/image" Target="../media/image119.gif"/><Relationship Id="rId4" Type="http://schemas.openxmlformats.org/officeDocument/2006/relationships/image" Target="../media/image118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slide" Target="slide18.xml"/><Relationship Id="rId3" Type="http://schemas.openxmlformats.org/officeDocument/2006/relationships/tags" Target="../tags/tag6.xml"/><Relationship Id="rId7" Type="http://schemas.openxmlformats.org/officeDocument/2006/relationships/image" Target="../media/image68.png"/><Relationship Id="rId12" Type="http://schemas.openxmlformats.org/officeDocument/2006/relationships/image" Target="../media/image123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00.png"/><Relationship Id="rId11" Type="http://schemas.openxmlformats.org/officeDocument/2006/relationships/image" Target="../media/image122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01.png"/><Relationship Id="rId1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24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7.xml"/><Relationship Id="rId6" Type="http://schemas.openxmlformats.org/officeDocument/2006/relationships/image" Target="../media/image121.png"/><Relationship Id="rId5" Type="http://schemas.openxmlformats.org/officeDocument/2006/relationships/image" Target="../media/image68.png"/><Relationship Id="rId4" Type="http://schemas.openxmlformats.org/officeDocument/2006/relationships/image" Target="../media/image100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4.png"/><Relationship Id="rId3" Type="http://schemas.openxmlformats.org/officeDocument/2006/relationships/image" Target="../media/image14.png"/><Relationship Id="rId21" Type="http://schemas.openxmlformats.org/officeDocument/2006/relationships/image" Target="../media/image31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slide" Target="slide4.xml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20" Type="http://schemas.openxmlformats.org/officeDocument/2006/relationships/slide" Target="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3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slide" Target="slide42.xml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slide" Target="slide18.xml"/><Relationship Id="rId3" Type="http://schemas.openxmlformats.org/officeDocument/2006/relationships/tags" Target="../tags/tag10.xml"/><Relationship Id="rId7" Type="http://schemas.openxmlformats.org/officeDocument/2006/relationships/image" Target="../media/image68.png"/><Relationship Id="rId12" Type="http://schemas.openxmlformats.org/officeDocument/2006/relationships/image" Target="../media/image126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00.png"/><Relationship Id="rId11" Type="http://schemas.openxmlformats.org/officeDocument/2006/relationships/image" Target="../media/image122.png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25.png"/><Relationship Id="rId1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24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1.xml"/><Relationship Id="rId6" Type="http://schemas.openxmlformats.org/officeDocument/2006/relationships/image" Target="../media/image121.png"/><Relationship Id="rId5" Type="http://schemas.openxmlformats.org/officeDocument/2006/relationships/image" Target="../media/image68.png"/><Relationship Id="rId4" Type="http://schemas.openxmlformats.org/officeDocument/2006/relationships/image" Target="../media/image100.png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58.png"/><Relationship Id="rId3" Type="http://schemas.openxmlformats.org/officeDocument/2006/relationships/tags" Target="../tags/tag14.xml"/><Relationship Id="rId7" Type="http://schemas.openxmlformats.org/officeDocument/2006/relationships/image" Target="../media/image121.png"/><Relationship Id="rId12" Type="http://schemas.openxmlformats.org/officeDocument/2006/relationships/slide" Target="slide18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68.png"/><Relationship Id="rId11" Type="http://schemas.openxmlformats.org/officeDocument/2006/relationships/image" Target="../media/image126.png"/><Relationship Id="rId5" Type="http://schemas.openxmlformats.org/officeDocument/2006/relationships/image" Target="../media/image100.png"/><Relationship Id="rId10" Type="http://schemas.openxmlformats.org/officeDocument/2006/relationships/image" Target="../media/image122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00.png"/><Relationship Id="rId7" Type="http://schemas.openxmlformats.org/officeDocument/2006/relationships/image" Target="../media/image127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5.xml"/><Relationship Id="rId6" Type="http://schemas.openxmlformats.org/officeDocument/2006/relationships/image" Target="../media/image124.png"/><Relationship Id="rId5" Type="http://schemas.openxmlformats.org/officeDocument/2006/relationships/image" Target="../media/image121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58.png"/><Relationship Id="rId3" Type="http://schemas.openxmlformats.org/officeDocument/2006/relationships/tags" Target="../tags/tag18.xml"/><Relationship Id="rId7" Type="http://schemas.openxmlformats.org/officeDocument/2006/relationships/image" Target="../media/image121.png"/><Relationship Id="rId12" Type="http://schemas.openxmlformats.org/officeDocument/2006/relationships/slide" Target="slide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68.png"/><Relationship Id="rId11" Type="http://schemas.openxmlformats.org/officeDocument/2006/relationships/image" Target="../media/image123.png"/><Relationship Id="rId5" Type="http://schemas.openxmlformats.org/officeDocument/2006/relationships/image" Target="../media/image100.png"/><Relationship Id="rId10" Type="http://schemas.openxmlformats.org/officeDocument/2006/relationships/image" Target="../media/image122.png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00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9.xml"/><Relationship Id="rId6" Type="http://schemas.openxmlformats.org/officeDocument/2006/relationships/image" Target="../media/image124.png"/><Relationship Id="rId5" Type="http://schemas.openxmlformats.org/officeDocument/2006/relationships/image" Target="../media/image121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29.png"/><Relationship Id="rId3" Type="http://schemas.openxmlformats.org/officeDocument/2006/relationships/tags" Target="../tags/tag22.xml"/><Relationship Id="rId7" Type="http://schemas.openxmlformats.org/officeDocument/2006/relationships/image" Target="../media/image121.png"/><Relationship Id="rId12" Type="http://schemas.openxmlformats.org/officeDocument/2006/relationships/image" Target="../media/image58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68.png"/><Relationship Id="rId11" Type="http://schemas.openxmlformats.org/officeDocument/2006/relationships/slide" Target="slide18.xml"/><Relationship Id="rId5" Type="http://schemas.openxmlformats.org/officeDocument/2006/relationships/image" Target="../media/image100.png"/><Relationship Id="rId10" Type="http://schemas.openxmlformats.org/officeDocument/2006/relationships/image" Target="../media/image126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2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00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3.xml"/><Relationship Id="rId6" Type="http://schemas.openxmlformats.org/officeDocument/2006/relationships/image" Target="../media/image124.png"/><Relationship Id="rId5" Type="http://schemas.openxmlformats.org/officeDocument/2006/relationships/image" Target="../media/image121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30.png"/><Relationship Id="rId3" Type="http://schemas.openxmlformats.org/officeDocument/2006/relationships/tags" Target="../tags/tag26.xml"/><Relationship Id="rId7" Type="http://schemas.openxmlformats.org/officeDocument/2006/relationships/image" Target="../media/image121.png"/><Relationship Id="rId12" Type="http://schemas.openxmlformats.org/officeDocument/2006/relationships/image" Target="../media/image58.png"/><Relationship Id="rId2" Type="http://schemas.openxmlformats.org/officeDocument/2006/relationships/tags" Target="../tags/tag25.xml"/><Relationship Id="rId16" Type="http://schemas.openxmlformats.org/officeDocument/2006/relationships/image" Target="../media/image133.png"/><Relationship Id="rId1" Type="http://schemas.openxmlformats.org/officeDocument/2006/relationships/tags" Target="../tags/tag24.xml"/><Relationship Id="rId6" Type="http://schemas.openxmlformats.org/officeDocument/2006/relationships/image" Target="../media/image68.png"/><Relationship Id="rId11" Type="http://schemas.openxmlformats.org/officeDocument/2006/relationships/slide" Target="slide18.xml"/><Relationship Id="rId5" Type="http://schemas.openxmlformats.org/officeDocument/2006/relationships/image" Target="../media/image100.png"/><Relationship Id="rId15" Type="http://schemas.openxmlformats.org/officeDocument/2006/relationships/image" Target="../media/image132.png"/><Relationship Id="rId10" Type="http://schemas.openxmlformats.org/officeDocument/2006/relationships/image" Target="../media/image126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122.png"/><Relationship Id="rId14" Type="http://schemas.openxmlformats.org/officeDocument/2006/relationships/image" Target="../media/image13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00.png"/><Relationship Id="rId7" Type="http://schemas.openxmlformats.org/officeDocument/2006/relationships/image" Target="../media/image130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7.xml"/><Relationship Id="rId6" Type="http://schemas.openxmlformats.org/officeDocument/2006/relationships/image" Target="../media/image124.png"/><Relationship Id="rId5" Type="http://schemas.openxmlformats.org/officeDocument/2006/relationships/image" Target="../media/image121.png"/><Relationship Id="rId10" Type="http://schemas.openxmlformats.org/officeDocument/2006/relationships/image" Target="../media/image132.png"/><Relationship Id="rId4" Type="http://schemas.openxmlformats.org/officeDocument/2006/relationships/image" Target="../media/image68.png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slide" Target="slide5.xml"/><Relationship Id="rId7" Type="http://schemas.openxmlformats.org/officeDocument/2006/relationships/hyperlink" Target="S5.pptx" TargetMode="External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5.xml"/><Relationship Id="rId6" Type="http://schemas.openxmlformats.org/officeDocument/2006/relationships/hyperlink" Target="S4.pptx" TargetMode="External"/><Relationship Id="rId11" Type="http://schemas.openxmlformats.org/officeDocument/2006/relationships/image" Target="../media/image38.png"/><Relationship Id="rId5" Type="http://schemas.openxmlformats.org/officeDocument/2006/relationships/hyperlink" Target="S3.pptx" TargetMode="External"/><Relationship Id="rId1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hyperlink" Target="S2.pptx" TargetMode="External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34.png"/><Relationship Id="rId12" Type="http://schemas.openxmlformats.org/officeDocument/2006/relationships/image" Target="../media/image58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121.png"/><Relationship Id="rId11" Type="http://schemas.openxmlformats.org/officeDocument/2006/relationships/slide" Target="slide18.xml"/><Relationship Id="rId5" Type="http://schemas.openxmlformats.org/officeDocument/2006/relationships/image" Target="../media/image68.png"/><Relationship Id="rId10" Type="http://schemas.openxmlformats.org/officeDocument/2006/relationships/image" Target="../media/image122.png"/><Relationship Id="rId4" Type="http://schemas.openxmlformats.org/officeDocument/2006/relationships/image" Target="../media/image100.png"/><Relationship Id="rId9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00.png"/><Relationship Id="rId7" Type="http://schemas.openxmlformats.org/officeDocument/2006/relationships/image" Target="../media/image134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0.xml"/><Relationship Id="rId6" Type="http://schemas.openxmlformats.org/officeDocument/2006/relationships/image" Target="../media/image124.png"/><Relationship Id="rId5" Type="http://schemas.openxmlformats.org/officeDocument/2006/relationships/image" Target="../media/image121.png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13" Type="http://schemas.openxmlformats.org/officeDocument/2006/relationships/image" Target="../media/image58.png"/><Relationship Id="rId3" Type="http://schemas.openxmlformats.org/officeDocument/2006/relationships/tags" Target="../tags/tag33.xml"/><Relationship Id="rId7" Type="http://schemas.openxmlformats.org/officeDocument/2006/relationships/image" Target="../media/image121.png"/><Relationship Id="rId12" Type="http://schemas.openxmlformats.org/officeDocument/2006/relationships/slide" Target="slide18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68.png"/><Relationship Id="rId11" Type="http://schemas.openxmlformats.org/officeDocument/2006/relationships/image" Target="../media/image126.png"/><Relationship Id="rId5" Type="http://schemas.openxmlformats.org/officeDocument/2006/relationships/image" Target="../media/image100.png"/><Relationship Id="rId10" Type="http://schemas.openxmlformats.org/officeDocument/2006/relationships/image" Target="../media/image122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00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34.xml"/><Relationship Id="rId6" Type="http://schemas.openxmlformats.org/officeDocument/2006/relationships/image" Target="../media/image124.png"/><Relationship Id="rId5" Type="http://schemas.openxmlformats.org/officeDocument/2006/relationships/image" Target="../media/image121.png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58.png"/><Relationship Id="rId3" Type="http://schemas.openxmlformats.org/officeDocument/2006/relationships/tags" Target="../tags/tag37.xml"/><Relationship Id="rId7" Type="http://schemas.openxmlformats.org/officeDocument/2006/relationships/image" Target="../media/image121.png"/><Relationship Id="rId12" Type="http://schemas.openxmlformats.org/officeDocument/2006/relationships/slide" Target="slide18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68.png"/><Relationship Id="rId11" Type="http://schemas.openxmlformats.org/officeDocument/2006/relationships/image" Target="../media/image138.png"/><Relationship Id="rId5" Type="http://schemas.openxmlformats.org/officeDocument/2006/relationships/image" Target="../media/image100.png"/><Relationship Id="rId10" Type="http://schemas.openxmlformats.org/officeDocument/2006/relationships/image" Target="../media/image122.png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00.png"/><Relationship Id="rId7" Type="http://schemas.openxmlformats.org/officeDocument/2006/relationships/image" Target="../media/image137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38.xml"/><Relationship Id="rId6" Type="http://schemas.openxmlformats.org/officeDocument/2006/relationships/image" Target="../media/image124.png"/><Relationship Id="rId5" Type="http://schemas.openxmlformats.org/officeDocument/2006/relationships/image" Target="../media/image121.png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gif"/><Relationship Id="rId13" Type="http://schemas.openxmlformats.org/officeDocument/2006/relationships/image" Target="../media/image58.png"/><Relationship Id="rId3" Type="http://schemas.openxmlformats.org/officeDocument/2006/relationships/tags" Target="../tags/tag41.xml"/><Relationship Id="rId7" Type="http://schemas.openxmlformats.org/officeDocument/2006/relationships/image" Target="../media/image121.png"/><Relationship Id="rId12" Type="http://schemas.openxmlformats.org/officeDocument/2006/relationships/slide" Target="slide18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68.png"/><Relationship Id="rId11" Type="http://schemas.openxmlformats.org/officeDocument/2006/relationships/image" Target="../media/image123.png"/><Relationship Id="rId5" Type="http://schemas.openxmlformats.org/officeDocument/2006/relationships/image" Target="../media/image100.png"/><Relationship Id="rId10" Type="http://schemas.openxmlformats.org/officeDocument/2006/relationships/image" Target="../media/image122.png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00.png"/><Relationship Id="rId7" Type="http://schemas.openxmlformats.org/officeDocument/2006/relationships/image" Target="../media/image139.gif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2.xml"/><Relationship Id="rId6" Type="http://schemas.openxmlformats.org/officeDocument/2006/relationships/image" Target="../media/image124.png"/><Relationship Id="rId5" Type="http://schemas.openxmlformats.org/officeDocument/2006/relationships/image" Target="../media/image121.pn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3.xml"/><Relationship Id="rId6" Type="http://schemas.openxmlformats.org/officeDocument/2006/relationships/image" Target="../media/image82.png"/><Relationship Id="rId5" Type="http://schemas.openxmlformats.org/officeDocument/2006/relationships/slide" Target="slide5.xml"/><Relationship Id="rId4" Type="http://schemas.openxmlformats.org/officeDocument/2006/relationships/image" Target="../media/image14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82.png"/><Relationship Id="rId3" Type="http://schemas.openxmlformats.org/officeDocument/2006/relationships/image" Target="../media/image141.png"/><Relationship Id="rId7" Type="http://schemas.openxmlformats.org/officeDocument/2006/relationships/image" Target="../media/image143.png"/><Relationship Id="rId12" Type="http://schemas.openxmlformats.org/officeDocument/2006/relationships/slide" Target="slide5.xml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8.png"/><Relationship Id="rId11" Type="http://schemas.openxmlformats.org/officeDocument/2006/relationships/image" Target="../media/image146.png"/><Relationship Id="rId5" Type="http://schemas.openxmlformats.org/officeDocument/2006/relationships/image" Target="../media/image142.png"/><Relationship Id="rId15" Type="http://schemas.openxmlformats.org/officeDocument/2006/relationships/slide" Target="slide4.xml"/><Relationship Id="rId10" Type="http://schemas.openxmlformats.org/officeDocument/2006/relationships/slide" Target="slide34.xml"/><Relationship Id="rId4" Type="http://schemas.openxmlformats.org/officeDocument/2006/relationships/image" Target="../media/image11.png"/><Relationship Id="rId9" Type="http://schemas.openxmlformats.org/officeDocument/2006/relationships/image" Target="../media/image145.png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13" Type="http://schemas.openxmlformats.org/officeDocument/2006/relationships/image" Target="../media/image48.png"/><Relationship Id="rId18" Type="http://schemas.openxmlformats.org/officeDocument/2006/relationships/slide" Target="slide44.xml"/><Relationship Id="rId3" Type="http://schemas.openxmlformats.org/officeDocument/2006/relationships/image" Target="../media/image43.png"/><Relationship Id="rId21" Type="http://schemas.openxmlformats.org/officeDocument/2006/relationships/slide" Target="slide37.xml"/><Relationship Id="rId7" Type="http://schemas.openxmlformats.org/officeDocument/2006/relationships/image" Target="../media/image45.png"/><Relationship Id="rId12" Type="http://schemas.openxmlformats.org/officeDocument/2006/relationships/slide" Target="slide42.xml"/><Relationship Id="rId17" Type="http://schemas.openxmlformats.org/officeDocument/2006/relationships/image" Target="../media/image39.png"/><Relationship Id="rId2" Type="http://schemas.openxmlformats.org/officeDocument/2006/relationships/slide" Target="slide3.xml"/><Relationship Id="rId16" Type="http://schemas.openxmlformats.org/officeDocument/2006/relationships/slide" Target="slide5.xml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28.xml"/><Relationship Id="rId6" Type="http://schemas.openxmlformats.org/officeDocument/2006/relationships/slide" Target="slide39.xml"/><Relationship Id="rId11" Type="http://schemas.openxmlformats.org/officeDocument/2006/relationships/image" Target="../media/image47.png"/><Relationship Id="rId24" Type="http://schemas.openxmlformats.org/officeDocument/2006/relationships/image" Target="../media/image52.png"/><Relationship Id="rId5" Type="http://schemas.openxmlformats.org/officeDocument/2006/relationships/image" Target="../media/image44.png"/><Relationship Id="rId15" Type="http://schemas.openxmlformats.org/officeDocument/2006/relationships/image" Target="../media/image49.png"/><Relationship Id="rId23" Type="http://schemas.openxmlformats.org/officeDocument/2006/relationships/slide" Target="slide45.xml"/><Relationship Id="rId10" Type="http://schemas.openxmlformats.org/officeDocument/2006/relationships/slide" Target="slide41.xml"/><Relationship Id="rId19" Type="http://schemas.openxmlformats.org/officeDocument/2006/relationships/image" Target="../media/image32.png"/><Relationship Id="rId4" Type="http://schemas.openxmlformats.org/officeDocument/2006/relationships/slide" Target="slide17.xml"/><Relationship Id="rId9" Type="http://schemas.openxmlformats.org/officeDocument/2006/relationships/image" Target="../media/image46.png"/><Relationship Id="rId14" Type="http://schemas.openxmlformats.org/officeDocument/2006/relationships/slide" Target="slide43.xml"/><Relationship Id="rId22" Type="http://schemas.openxmlformats.org/officeDocument/2006/relationships/image" Target="../media/image5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slide" Target="slide4.xml"/><Relationship Id="rId3" Type="http://schemas.openxmlformats.org/officeDocument/2006/relationships/image" Target="../media/image11.png"/><Relationship Id="rId7" Type="http://schemas.openxmlformats.org/officeDocument/2006/relationships/image" Target="../media/image144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8.png"/><Relationship Id="rId11" Type="http://schemas.openxmlformats.org/officeDocument/2006/relationships/image" Target="../media/image150.png"/><Relationship Id="rId5" Type="http://schemas.openxmlformats.org/officeDocument/2006/relationships/image" Target="../media/image148.png"/><Relationship Id="rId15" Type="http://schemas.openxmlformats.org/officeDocument/2006/relationships/image" Target="../media/image46.png"/><Relationship Id="rId10" Type="http://schemas.openxmlformats.org/officeDocument/2006/relationships/image" Target="../media/image82.png"/><Relationship Id="rId4" Type="http://schemas.openxmlformats.org/officeDocument/2006/relationships/image" Target="../media/image147.png"/><Relationship Id="rId9" Type="http://schemas.openxmlformats.org/officeDocument/2006/relationships/slide" Target="slide5.xml"/><Relationship Id="rId14" Type="http://schemas.openxmlformats.org/officeDocument/2006/relationships/image" Target="../media/image11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4.xml"/><Relationship Id="rId3" Type="http://schemas.openxmlformats.org/officeDocument/2006/relationships/image" Target="../media/image118.png"/><Relationship Id="rId7" Type="http://schemas.openxmlformats.org/officeDocument/2006/relationships/image" Target="../media/image154.gif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3.gif"/><Relationship Id="rId11" Type="http://schemas.openxmlformats.org/officeDocument/2006/relationships/image" Target="../media/image82.png"/><Relationship Id="rId5" Type="http://schemas.openxmlformats.org/officeDocument/2006/relationships/image" Target="../media/image152.png"/><Relationship Id="rId15" Type="http://schemas.openxmlformats.org/officeDocument/2006/relationships/image" Target="../media/image47.png"/><Relationship Id="rId10" Type="http://schemas.openxmlformats.org/officeDocument/2006/relationships/slide" Target="slide5.xml"/><Relationship Id="rId4" Type="http://schemas.openxmlformats.org/officeDocument/2006/relationships/image" Target="../media/image151.png"/><Relationship Id="rId9" Type="http://schemas.openxmlformats.org/officeDocument/2006/relationships/image" Target="../media/image155.gif"/><Relationship Id="rId14" Type="http://schemas.openxmlformats.org/officeDocument/2006/relationships/image" Target="../media/image11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image" Target="../media/image82.png"/><Relationship Id="rId3" Type="http://schemas.openxmlformats.org/officeDocument/2006/relationships/image" Target="../media/image11.png"/><Relationship Id="rId7" Type="http://schemas.openxmlformats.org/officeDocument/2006/relationships/image" Target="../media/image158.png"/><Relationship Id="rId12" Type="http://schemas.openxmlformats.org/officeDocument/2006/relationships/slide" Target="slide5.xml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8.png"/><Relationship Id="rId11" Type="http://schemas.openxmlformats.org/officeDocument/2006/relationships/image" Target="../media/image162.gif"/><Relationship Id="rId5" Type="http://schemas.openxmlformats.org/officeDocument/2006/relationships/image" Target="../media/image157.gif"/><Relationship Id="rId15" Type="http://schemas.openxmlformats.org/officeDocument/2006/relationships/image" Target="../media/image114.png"/><Relationship Id="rId10" Type="http://schemas.openxmlformats.org/officeDocument/2006/relationships/image" Target="../media/image161.png"/><Relationship Id="rId4" Type="http://schemas.openxmlformats.org/officeDocument/2006/relationships/image" Target="../media/image156.gif"/><Relationship Id="rId9" Type="http://schemas.openxmlformats.org/officeDocument/2006/relationships/image" Target="../media/image160.png"/><Relationship Id="rId14" Type="http://schemas.openxmlformats.org/officeDocument/2006/relationships/slide" Target="slide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image" Target="../media/image82.png"/><Relationship Id="rId3" Type="http://schemas.openxmlformats.org/officeDocument/2006/relationships/image" Target="../media/image11.png"/><Relationship Id="rId7" Type="http://schemas.openxmlformats.org/officeDocument/2006/relationships/image" Target="../media/image118.png"/><Relationship Id="rId12" Type="http://schemas.openxmlformats.org/officeDocument/2006/relationships/slide" Target="slide5.xml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5.gif"/><Relationship Id="rId11" Type="http://schemas.openxmlformats.org/officeDocument/2006/relationships/image" Target="../media/image169.png"/><Relationship Id="rId5" Type="http://schemas.openxmlformats.org/officeDocument/2006/relationships/image" Target="../media/image164.gif"/><Relationship Id="rId15" Type="http://schemas.openxmlformats.org/officeDocument/2006/relationships/slide" Target="slide4.xml"/><Relationship Id="rId10" Type="http://schemas.openxmlformats.org/officeDocument/2006/relationships/image" Target="../media/image168.png"/><Relationship Id="rId4" Type="http://schemas.openxmlformats.org/officeDocument/2006/relationships/image" Target="../media/image163.gif"/><Relationship Id="rId9" Type="http://schemas.openxmlformats.org/officeDocument/2006/relationships/image" Target="../media/image167.png"/><Relationship Id="rId14" Type="http://schemas.openxmlformats.org/officeDocument/2006/relationships/image" Target="../media/image17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114.png"/><Relationship Id="rId3" Type="http://schemas.openxmlformats.org/officeDocument/2006/relationships/image" Target="../media/image165.gif"/><Relationship Id="rId7" Type="http://schemas.openxmlformats.org/officeDocument/2006/relationships/image" Target="../media/image172.png"/><Relationship Id="rId12" Type="http://schemas.openxmlformats.org/officeDocument/2006/relationships/slide" Target="slide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1.png"/><Relationship Id="rId11" Type="http://schemas.openxmlformats.org/officeDocument/2006/relationships/image" Target="../media/image32.png"/><Relationship Id="rId5" Type="http://schemas.openxmlformats.org/officeDocument/2006/relationships/image" Target="../media/image118.png"/><Relationship Id="rId15" Type="http://schemas.openxmlformats.org/officeDocument/2006/relationships/image" Target="../media/image51.png"/><Relationship Id="rId10" Type="http://schemas.openxmlformats.org/officeDocument/2006/relationships/image" Target="../media/image82.png"/><Relationship Id="rId4" Type="http://schemas.openxmlformats.org/officeDocument/2006/relationships/image" Target="../media/image11.png"/><Relationship Id="rId9" Type="http://schemas.openxmlformats.org/officeDocument/2006/relationships/slide" Target="slide5.xml"/><Relationship Id="rId14" Type="http://schemas.openxmlformats.org/officeDocument/2006/relationships/slide" Target="slide4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60.png"/><Relationship Id="rId18" Type="http://schemas.openxmlformats.org/officeDocument/2006/relationships/image" Target="../media/image181.png"/><Relationship Id="rId3" Type="http://schemas.openxmlformats.org/officeDocument/2006/relationships/image" Target="../media/image11.png"/><Relationship Id="rId7" Type="http://schemas.openxmlformats.org/officeDocument/2006/relationships/image" Target="../media/image174.png"/><Relationship Id="rId12" Type="http://schemas.openxmlformats.org/officeDocument/2006/relationships/image" Target="../media/image176.png"/><Relationship Id="rId17" Type="http://schemas.openxmlformats.org/officeDocument/2006/relationships/image" Target="../media/image180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79.png"/><Relationship Id="rId20" Type="http://schemas.openxmlformats.org/officeDocument/2006/relationships/image" Target="../media/image114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40.xml"/><Relationship Id="rId11" Type="http://schemas.openxmlformats.org/officeDocument/2006/relationships/image" Target="../media/image175.png"/><Relationship Id="rId5" Type="http://schemas.openxmlformats.org/officeDocument/2006/relationships/slide" Target="slide34.xml"/><Relationship Id="rId15" Type="http://schemas.openxmlformats.org/officeDocument/2006/relationships/image" Target="../media/image178.png"/><Relationship Id="rId10" Type="http://schemas.openxmlformats.org/officeDocument/2006/relationships/image" Target="../media/image32.png"/><Relationship Id="rId19" Type="http://schemas.openxmlformats.org/officeDocument/2006/relationships/slide" Target="slide4.xml"/><Relationship Id="rId4" Type="http://schemas.openxmlformats.org/officeDocument/2006/relationships/image" Target="../media/image118.png"/><Relationship Id="rId9" Type="http://schemas.openxmlformats.org/officeDocument/2006/relationships/image" Target="../media/image82.png"/><Relationship Id="rId14" Type="http://schemas.openxmlformats.org/officeDocument/2006/relationships/image" Target="../media/image17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" Target="slide3.xml"/><Relationship Id="rId7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slide" Target="slide5.xml"/><Relationship Id="rId4" Type="http://schemas.openxmlformats.org/officeDocument/2006/relationships/image" Target="../media/image43.png"/><Relationship Id="rId9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0.xml"/><Relationship Id="rId6" Type="http://schemas.openxmlformats.org/officeDocument/2006/relationships/slide" Target="slide5.xml"/><Relationship Id="rId5" Type="http://schemas.openxmlformats.org/officeDocument/2006/relationships/image" Target="../media/image32.png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86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44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10" Type="http://schemas.openxmlformats.org/officeDocument/2006/relationships/image" Target="../media/image58.png"/><Relationship Id="rId4" Type="http://schemas.openxmlformats.org/officeDocument/2006/relationships/image" Target="../media/image100.png"/><Relationship Id="rId9" Type="http://schemas.openxmlformats.org/officeDocument/2006/relationships/slide" Target="slide18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45.xml"/><Relationship Id="rId6" Type="http://schemas.openxmlformats.org/officeDocument/2006/relationships/image" Target="../media/image186.png"/><Relationship Id="rId5" Type="http://schemas.openxmlformats.org/officeDocument/2006/relationships/image" Target="../media/image184.png"/><Relationship Id="rId4" Type="http://schemas.openxmlformats.org/officeDocument/2006/relationships/image" Target="../media/image100.png"/><Relationship Id="rId9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60.png"/><Relationship Id="rId18" Type="http://schemas.openxmlformats.org/officeDocument/2006/relationships/slide" Target="slide41.xml"/><Relationship Id="rId26" Type="http://schemas.openxmlformats.org/officeDocument/2006/relationships/slide" Target="slide4.xml"/><Relationship Id="rId39" Type="http://schemas.openxmlformats.org/officeDocument/2006/relationships/image" Target="../media/image70.png"/><Relationship Id="rId3" Type="http://schemas.openxmlformats.org/officeDocument/2006/relationships/image" Target="../media/image53.png"/><Relationship Id="rId21" Type="http://schemas.openxmlformats.org/officeDocument/2006/relationships/image" Target="../media/image64.png"/><Relationship Id="rId34" Type="http://schemas.openxmlformats.org/officeDocument/2006/relationships/image" Target="../media/image68.png"/><Relationship Id="rId42" Type="http://schemas.openxmlformats.org/officeDocument/2006/relationships/slide" Target="slide10.xml"/><Relationship Id="rId7" Type="http://schemas.openxmlformats.org/officeDocument/2006/relationships/image" Target="../media/image57.png"/><Relationship Id="rId12" Type="http://schemas.openxmlformats.org/officeDocument/2006/relationships/slide" Target="slide17.xml"/><Relationship Id="rId17" Type="http://schemas.openxmlformats.org/officeDocument/2006/relationships/image" Target="../media/image62.png"/><Relationship Id="rId25" Type="http://schemas.openxmlformats.org/officeDocument/2006/relationships/image" Target="../media/image41.png"/><Relationship Id="rId33" Type="http://schemas.openxmlformats.org/officeDocument/2006/relationships/image" Target="../media/image67.png"/><Relationship Id="rId38" Type="http://schemas.openxmlformats.org/officeDocument/2006/relationships/slide" Target="slide45.xml"/><Relationship Id="rId2" Type="http://schemas.openxmlformats.org/officeDocument/2006/relationships/notesSlide" Target="../notesSlides/notesSlide3.xml"/><Relationship Id="rId16" Type="http://schemas.openxmlformats.org/officeDocument/2006/relationships/slide" Target="slide40.xml"/><Relationship Id="rId20" Type="http://schemas.openxmlformats.org/officeDocument/2006/relationships/slide" Target="slide42.xml"/><Relationship Id="rId29" Type="http://schemas.openxmlformats.org/officeDocument/2006/relationships/slide" Target="slide11.xml"/><Relationship Id="rId41" Type="http://schemas.openxmlformats.org/officeDocument/2006/relationships/image" Target="../media/image5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24" Type="http://schemas.openxmlformats.org/officeDocument/2006/relationships/slide" Target="slide3.xml"/><Relationship Id="rId32" Type="http://schemas.openxmlformats.org/officeDocument/2006/relationships/slide" Target="slide47.xml"/><Relationship Id="rId37" Type="http://schemas.openxmlformats.org/officeDocument/2006/relationships/slide" Target="slide8.xml"/><Relationship Id="rId40" Type="http://schemas.openxmlformats.org/officeDocument/2006/relationships/slide" Target="slide44.xml"/><Relationship Id="rId5" Type="http://schemas.openxmlformats.org/officeDocument/2006/relationships/image" Target="../media/image55.png"/><Relationship Id="rId15" Type="http://schemas.openxmlformats.org/officeDocument/2006/relationships/image" Target="../media/image61.png"/><Relationship Id="rId23" Type="http://schemas.openxmlformats.org/officeDocument/2006/relationships/image" Target="../media/image65.png"/><Relationship Id="rId28" Type="http://schemas.openxmlformats.org/officeDocument/2006/relationships/image" Target="../media/image31.png"/><Relationship Id="rId36" Type="http://schemas.openxmlformats.org/officeDocument/2006/relationships/slide" Target="slide6.xml"/><Relationship Id="rId10" Type="http://schemas.openxmlformats.org/officeDocument/2006/relationships/slide" Target="slide46.xml"/><Relationship Id="rId19" Type="http://schemas.openxmlformats.org/officeDocument/2006/relationships/image" Target="../media/image63.png"/><Relationship Id="rId31" Type="http://schemas.openxmlformats.org/officeDocument/2006/relationships/image" Target="../media/image32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Relationship Id="rId14" Type="http://schemas.openxmlformats.org/officeDocument/2006/relationships/slide" Target="slide39.xml"/><Relationship Id="rId22" Type="http://schemas.openxmlformats.org/officeDocument/2006/relationships/slide" Target="slide43.xml"/><Relationship Id="rId27" Type="http://schemas.openxmlformats.org/officeDocument/2006/relationships/image" Target="../media/image34.png"/><Relationship Id="rId30" Type="http://schemas.openxmlformats.org/officeDocument/2006/relationships/image" Target="../media/image66.png"/><Relationship Id="rId35" Type="http://schemas.openxmlformats.org/officeDocument/2006/relationships/image" Target="../media/image69.png"/><Relationship Id="rId43" Type="http://schemas.openxmlformats.org/officeDocument/2006/relationships/image" Target="../media/image7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46.xml"/><Relationship Id="rId6" Type="http://schemas.openxmlformats.org/officeDocument/2006/relationships/image" Target="../media/image186.png"/><Relationship Id="rId5" Type="http://schemas.openxmlformats.org/officeDocument/2006/relationships/image" Target="../media/image187.png"/><Relationship Id="rId4" Type="http://schemas.openxmlformats.org/officeDocument/2006/relationships/image" Target="../media/image100.png"/><Relationship Id="rId9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47.xml"/><Relationship Id="rId6" Type="http://schemas.openxmlformats.org/officeDocument/2006/relationships/image" Target="../media/image186.png"/><Relationship Id="rId5" Type="http://schemas.openxmlformats.org/officeDocument/2006/relationships/image" Target="../media/image140.png"/><Relationship Id="rId4" Type="http://schemas.openxmlformats.org/officeDocument/2006/relationships/image" Target="../media/image100.png"/><Relationship Id="rId9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58.png"/><Relationship Id="rId3" Type="http://schemas.openxmlformats.org/officeDocument/2006/relationships/notesSlide" Target="../notesSlides/notesSlide30.xml"/><Relationship Id="rId7" Type="http://schemas.openxmlformats.org/officeDocument/2006/relationships/slide" Target="slide5.xml"/><Relationship Id="rId12" Type="http://schemas.openxmlformats.org/officeDocument/2006/relationships/slide" Target="slide18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48.xml"/><Relationship Id="rId6" Type="http://schemas.openxmlformats.org/officeDocument/2006/relationships/image" Target="../media/image188.png"/><Relationship Id="rId11" Type="http://schemas.openxmlformats.org/officeDocument/2006/relationships/image" Target="../media/image43.png"/><Relationship Id="rId5" Type="http://schemas.openxmlformats.org/officeDocument/2006/relationships/image" Target="../media/image32.png"/><Relationship Id="rId10" Type="http://schemas.openxmlformats.org/officeDocument/2006/relationships/slide" Target="slide3.xml"/><Relationship Id="rId4" Type="http://schemas.openxmlformats.org/officeDocument/2006/relationships/image" Target="../media/image100.png"/><Relationship Id="rId9" Type="http://schemas.openxmlformats.org/officeDocument/2006/relationships/image" Target="../media/image18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72.png"/><Relationship Id="rId7" Type="http://schemas.openxmlformats.org/officeDocument/2006/relationships/image" Target="../media/image7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1.png"/><Relationship Id="rId5" Type="http://schemas.openxmlformats.org/officeDocument/2006/relationships/slide" Target="slide7.xml"/><Relationship Id="rId10" Type="http://schemas.openxmlformats.org/officeDocument/2006/relationships/image" Target="../media/image30.png"/><Relationship Id="rId4" Type="http://schemas.openxmlformats.org/officeDocument/2006/relationships/image" Target="../media/image32.png"/><Relationship Id="rId9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75.png"/><Relationship Id="rId7" Type="http://schemas.openxmlformats.org/officeDocument/2006/relationships/slide" Target="slide5.xm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0.png"/><Relationship Id="rId5" Type="http://schemas.openxmlformats.org/officeDocument/2006/relationships/slide" Target="slide6.xml"/><Relationship Id="rId4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9.png"/><Relationship Id="rId11" Type="http://schemas.openxmlformats.org/officeDocument/2006/relationships/image" Target="../media/image30.png"/><Relationship Id="rId5" Type="http://schemas.openxmlformats.org/officeDocument/2006/relationships/image" Target="../media/image78.png"/><Relationship Id="rId10" Type="http://schemas.openxmlformats.org/officeDocument/2006/relationships/image" Target="../media/image50.png"/><Relationship Id="rId4" Type="http://schemas.openxmlformats.org/officeDocument/2006/relationships/image" Target="../media/image36.png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notesSlide" Target="../notesSlides/notesSlide5.xml"/><Relationship Id="rId7" Type="http://schemas.openxmlformats.org/officeDocument/2006/relationships/slide" Target="slide5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Relationship Id="rId6" Type="http://schemas.openxmlformats.org/officeDocument/2006/relationships/image" Target="../media/image58.png"/><Relationship Id="rId5" Type="http://schemas.microsoft.com/office/2007/relationships/hdphoto" Target="../media/hdphoto1.wdp"/><Relationship Id="rId4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8"/>
          <p:cNvSpPr/>
          <p:nvPr/>
        </p:nvSpPr>
        <p:spPr>
          <a:xfrm>
            <a:off x="2767013" y="1117600"/>
            <a:ext cx="6237287" cy="3751263"/>
          </a:xfrm>
          <a:prstGeom prst="rect">
            <a:avLst/>
          </a:prstGeom>
          <a:blipFill rotWithShape="1">
            <a:blip r:embed="rId3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8"/>
          <p:cNvSpPr txBox="1"/>
          <p:nvPr/>
        </p:nvSpPr>
        <p:spPr>
          <a:xfrm>
            <a:off x="2832100" y="6278563"/>
            <a:ext cx="7392988" cy="163512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11516" rIns="0" bIns="0"/>
          <a:lstStyle/>
          <a:p>
            <a:pPr marL="11516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This project is co-financed by the European Regional Development Fund through the Urban innovative Actions Initiative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86" name="Google Shape;86;p8"/>
          <p:cNvSpPr txBox="1"/>
          <p:nvPr/>
        </p:nvSpPr>
        <p:spPr>
          <a:xfrm>
            <a:off x="5594350" y="3765550"/>
            <a:ext cx="4505239" cy="341313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11516" rIns="0" bIns="0"/>
          <a:lstStyle/>
          <a:p>
            <a:pPr marL="11516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05B59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Connecter. Engager. Respirer.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8"/>
          <p:cNvSpPr/>
          <p:nvPr/>
        </p:nvSpPr>
        <p:spPr>
          <a:xfrm>
            <a:off x="5389563" y="5607050"/>
            <a:ext cx="635000" cy="403225"/>
          </a:xfrm>
          <a:prstGeom prst="rect">
            <a:avLst/>
          </a:prstGeom>
          <a:blipFill rotWithShape="1">
            <a:blip r:embed="rId4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8"/>
          <p:cNvSpPr/>
          <p:nvPr/>
        </p:nvSpPr>
        <p:spPr>
          <a:xfrm>
            <a:off x="6302375" y="5529263"/>
            <a:ext cx="866775" cy="550862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8"/>
          <p:cNvSpPr/>
          <p:nvPr/>
        </p:nvSpPr>
        <p:spPr>
          <a:xfrm>
            <a:off x="6302375" y="6015038"/>
            <a:ext cx="141288" cy="0"/>
          </a:xfrm>
          <a:custGeom>
            <a:avLst/>
            <a:gdLst/>
            <a:ahLst/>
            <a:cxnLst/>
            <a:rect l="l" t="t" r="r" b="b"/>
            <a:pathLst>
              <a:path w="155575" h="120000" extrusionOk="0">
                <a:moveTo>
                  <a:pt x="0" y="0"/>
                </a:moveTo>
                <a:lnTo>
                  <a:pt x="155168" y="0"/>
                </a:lnTo>
              </a:path>
            </a:pathLst>
          </a:custGeom>
          <a:noFill/>
          <a:ln w="24275" cap="flat" cmpd="sng">
            <a:solidFill>
              <a:srgbClr val="ADD9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8"/>
          <p:cNvSpPr/>
          <p:nvPr/>
        </p:nvSpPr>
        <p:spPr>
          <a:xfrm>
            <a:off x="6954838" y="5961063"/>
            <a:ext cx="214312" cy="6985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8"/>
          <p:cNvSpPr/>
          <p:nvPr/>
        </p:nvSpPr>
        <p:spPr>
          <a:xfrm>
            <a:off x="7721600" y="5548313"/>
            <a:ext cx="311150" cy="225425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8"/>
          <p:cNvSpPr/>
          <p:nvPr/>
        </p:nvSpPr>
        <p:spPr>
          <a:xfrm>
            <a:off x="7613650" y="5805488"/>
            <a:ext cx="336550" cy="9525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8"/>
          <p:cNvSpPr/>
          <p:nvPr/>
        </p:nvSpPr>
        <p:spPr>
          <a:xfrm>
            <a:off x="7967663" y="5807075"/>
            <a:ext cx="160337" cy="92075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8"/>
          <p:cNvSpPr/>
          <p:nvPr/>
        </p:nvSpPr>
        <p:spPr>
          <a:xfrm>
            <a:off x="7612063" y="5927725"/>
            <a:ext cx="22225" cy="39688"/>
          </a:xfrm>
          <a:custGeom>
            <a:avLst/>
            <a:gdLst/>
            <a:ahLst/>
            <a:cxnLst/>
            <a:rect l="l" t="t" r="r" b="b"/>
            <a:pathLst>
              <a:path w="25400" h="44450" extrusionOk="0">
                <a:moveTo>
                  <a:pt x="24790" y="0"/>
                </a:moveTo>
                <a:lnTo>
                  <a:pt x="0" y="0"/>
                </a:lnTo>
                <a:lnTo>
                  <a:pt x="0" y="44208"/>
                </a:lnTo>
                <a:lnTo>
                  <a:pt x="24790" y="44208"/>
                </a:lnTo>
                <a:lnTo>
                  <a:pt x="24790" y="36385"/>
                </a:lnTo>
                <a:lnTo>
                  <a:pt x="8902" y="36385"/>
                </a:lnTo>
                <a:lnTo>
                  <a:pt x="8902" y="25692"/>
                </a:lnTo>
                <a:lnTo>
                  <a:pt x="24498" y="25692"/>
                </a:lnTo>
                <a:lnTo>
                  <a:pt x="24498" y="17856"/>
                </a:lnTo>
                <a:lnTo>
                  <a:pt x="8902" y="17856"/>
                </a:lnTo>
                <a:lnTo>
                  <a:pt x="8902" y="7823"/>
                </a:lnTo>
                <a:lnTo>
                  <a:pt x="24790" y="7823"/>
                </a:lnTo>
                <a:lnTo>
                  <a:pt x="24790" y="0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8"/>
          <p:cNvSpPr/>
          <p:nvPr/>
        </p:nvSpPr>
        <p:spPr>
          <a:xfrm>
            <a:off x="7640638" y="5927725"/>
            <a:ext cx="33337" cy="39688"/>
          </a:xfrm>
          <a:custGeom>
            <a:avLst/>
            <a:gdLst/>
            <a:ahLst/>
            <a:cxnLst/>
            <a:rect l="l" t="t" r="r" b="b"/>
            <a:pathLst>
              <a:path w="36829" h="44450" extrusionOk="0">
                <a:moveTo>
                  <a:pt x="7950" y="0"/>
                </a:moveTo>
                <a:lnTo>
                  <a:pt x="0" y="0"/>
                </a:lnTo>
                <a:lnTo>
                  <a:pt x="0" y="44208"/>
                </a:lnTo>
                <a:lnTo>
                  <a:pt x="8547" y="44208"/>
                </a:lnTo>
                <a:lnTo>
                  <a:pt x="8369" y="13614"/>
                </a:lnTo>
                <a:lnTo>
                  <a:pt x="16971" y="13614"/>
                </a:lnTo>
                <a:lnTo>
                  <a:pt x="7950" y="0"/>
                </a:lnTo>
                <a:close/>
              </a:path>
              <a:path w="36829" h="44450" extrusionOk="0">
                <a:moveTo>
                  <a:pt x="16971" y="13614"/>
                </a:moveTo>
                <a:lnTo>
                  <a:pt x="8369" y="13614"/>
                </a:lnTo>
                <a:lnTo>
                  <a:pt x="28740" y="44208"/>
                </a:lnTo>
                <a:lnTo>
                  <a:pt x="36626" y="44208"/>
                </a:lnTo>
                <a:lnTo>
                  <a:pt x="36626" y="30645"/>
                </a:lnTo>
                <a:lnTo>
                  <a:pt x="28257" y="30645"/>
                </a:lnTo>
                <a:lnTo>
                  <a:pt x="16971" y="13614"/>
                </a:lnTo>
                <a:close/>
              </a:path>
              <a:path w="36829" h="44450" extrusionOk="0">
                <a:moveTo>
                  <a:pt x="36626" y="0"/>
                </a:moveTo>
                <a:lnTo>
                  <a:pt x="28079" y="0"/>
                </a:lnTo>
                <a:lnTo>
                  <a:pt x="28257" y="30645"/>
                </a:lnTo>
                <a:lnTo>
                  <a:pt x="36626" y="30645"/>
                </a:lnTo>
                <a:lnTo>
                  <a:pt x="36626" y="0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8"/>
          <p:cNvSpPr/>
          <p:nvPr/>
        </p:nvSpPr>
        <p:spPr>
          <a:xfrm>
            <a:off x="7678738" y="5927725"/>
            <a:ext cx="36512" cy="39688"/>
          </a:xfrm>
          <a:custGeom>
            <a:avLst/>
            <a:gdLst/>
            <a:ahLst/>
            <a:cxnLst/>
            <a:rect l="l" t="t" r="r" b="b"/>
            <a:pathLst>
              <a:path w="40639" h="44450" extrusionOk="0">
                <a:moveTo>
                  <a:pt x="9194" y="0"/>
                </a:moveTo>
                <a:lnTo>
                  <a:pt x="0" y="0"/>
                </a:lnTo>
                <a:lnTo>
                  <a:pt x="15773" y="44208"/>
                </a:lnTo>
                <a:lnTo>
                  <a:pt x="24790" y="44208"/>
                </a:lnTo>
                <a:lnTo>
                  <a:pt x="28598" y="33578"/>
                </a:lnTo>
                <a:lnTo>
                  <a:pt x="20256" y="33578"/>
                </a:lnTo>
                <a:lnTo>
                  <a:pt x="9194" y="0"/>
                </a:lnTo>
                <a:close/>
              </a:path>
              <a:path w="40639" h="44450" extrusionOk="0">
                <a:moveTo>
                  <a:pt x="40627" y="0"/>
                </a:moveTo>
                <a:lnTo>
                  <a:pt x="31419" y="0"/>
                </a:lnTo>
                <a:lnTo>
                  <a:pt x="20256" y="33578"/>
                </a:lnTo>
                <a:lnTo>
                  <a:pt x="28598" y="33578"/>
                </a:lnTo>
                <a:lnTo>
                  <a:pt x="40627" y="0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8"/>
          <p:cNvSpPr/>
          <p:nvPr/>
        </p:nvSpPr>
        <p:spPr>
          <a:xfrm>
            <a:off x="7720013" y="5927725"/>
            <a:ext cx="7937" cy="39688"/>
          </a:xfrm>
          <a:custGeom>
            <a:avLst/>
            <a:gdLst/>
            <a:ahLst/>
            <a:cxnLst/>
            <a:rect l="l" t="t" r="r" b="b"/>
            <a:pathLst>
              <a:path w="9525" h="44450" extrusionOk="0">
                <a:moveTo>
                  <a:pt x="0" y="0"/>
                </a:moveTo>
                <a:lnTo>
                  <a:pt x="8902" y="0"/>
                </a:lnTo>
                <a:lnTo>
                  <a:pt x="8902" y="44208"/>
                </a:lnTo>
                <a:lnTo>
                  <a:pt x="0" y="44208"/>
                </a:lnTo>
                <a:lnTo>
                  <a:pt x="0" y="0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8"/>
          <p:cNvSpPr/>
          <p:nvPr/>
        </p:nvSpPr>
        <p:spPr>
          <a:xfrm>
            <a:off x="7735888" y="5927725"/>
            <a:ext cx="28575" cy="39688"/>
          </a:xfrm>
          <a:custGeom>
            <a:avLst/>
            <a:gdLst/>
            <a:ahLst/>
            <a:cxnLst/>
            <a:rect l="l" t="t" r="r" b="b"/>
            <a:pathLst>
              <a:path w="32384" h="44450" extrusionOk="0">
                <a:moveTo>
                  <a:pt x="20256" y="0"/>
                </a:moveTo>
                <a:lnTo>
                  <a:pt x="0" y="0"/>
                </a:lnTo>
                <a:lnTo>
                  <a:pt x="0" y="44208"/>
                </a:lnTo>
                <a:lnTo>
                  <a:pt x="8902" y="44208"/>
                </a:lnTo>
                <a:lnTo>
                  <a:pt x="8902" y="7823"/>
                </a:lnTo>
                <a:lnTo>
                  <a:pt x="31274" y="7823"/>
                </a:lnTo>
                <a:lnTo>
                  <a:pt x="30226" y="5435"/>
                </a:lnTo>
                <a:lnTo>
                  <a:pt x="24193" y="1079"/>
                </a:lnTo>
                <a:lnTo>
                  <a:pt x="20256" y="0"/>
                </a:lnTo>
                <a:close/>
              </a:path>
              <a:path w="32384" h="44450" extrusionOk="0">
                <a:moveTo>
                  <a:pt x="31274" y="7823"/>
                </a:moveTo>
                <a:lnTo>
                  <a:pt x="16611" y="7823"/>
                </a:lnTo>
                <a:lnTo>
                  <a:pt x="18757" y="8178"/>
                </a:lnTo>
                <a:lnTo>
                  <a:pt x="22339" y="10452"/>
                </a:lnTo>
                <a:lnTo>
                  <a:pt x="23660" y="12903"/>
                </a:lnTo>
                <a:lnTo>
                  <a:pt x="23660" y="18275"/>
                </a:lnTo>
                <a:lnTo>
                  <a:pt x="22580" y="20612"/>
                </a:lnTo>
                <a:lnTo>
                  <a:pt x="20853" y="22047"/>
                </a:lnTo>
                <a:lnTo>
                  <a:pt x="18999" y="23482"/>
                </a:lnTo>
                <a:lnTo>
                  <a:pt x="15836" y="23660"/>
                </a:lnTo>
                <a:lnTo>
                  <a:pt x="11176" y="23660"/>
                </a:lnTo>
                <a:lnTo>
                  <a:pt x="23063" y="44208"/>
                </a:lnTo>
                <a:lnTo>
                  <a:pt x="32372" y="44208"/>
                </a:lnTo>
                <a:lnTo>
                  <a:pt x="22517" y="27838"/>
                </a:lnTo>
                <a:lnTo>
                  <a:pt x="25387" y="27127"/>
                </a:lnTo>
                <a:lnTo>
                  <a:pt x="27901" y="25869"/>
                </a:lnTo>
                <a:lnTo>
                  <a:pt x="29806" y="23063"/>
                </a:lnTo>
                <a:lnTo>
                  <a:pt x="31305" y="20904"/>
                </a:lnTo>
                <a:lnTo>
                  <a:pt x="32123" y="18275"/>
                </a:lnTo>
                <a:lnTo>
                  <a:pt x="32194" y="9918"/>
                </a:lnTo>
                <a:lnTo>
                  <a:pt x="31274" y="7823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8"/>
          <p:cNvSpPr/>
          <p:nvPr/>
        </p:nvSpPr>
        <p:spPr>
          <a:xfrm>
            <a:off x="7767638" y="5926138"/>
            <a:ext cx="42862" cy="42862"/>
          </a:xfrm>
          <a:custGeom>
            <a:avLst/>
            <a:gdLst/>
            <a:ahLst/>
            <a:cxnLst/>
            <a:rect l="l" t="t" r="r" b="b"/>
            <a:pathLst>
              <a:path w="46990" h="46354" extrusionOk="0">
                <a:moveTo>
                  <a:pt x="23177" y="0"/>
                </a:moveTo>
                <a:lnTo>
                  <a:pt x="14364" y="1648"/>
                </a:lnTo>
                <a:lnTo>
                  <a:pt x="6973" y="6335"/>
                </a:lnTo>
                <a:lnTo>
                  <a:pt x="1890" y="13678"/>
                </a:lnTo>
                <a:lnTo>
                  <a:pt x="0" y="23355"/>
                </a:lnTo>
                <a:lnTo>
                  <a:pt x="1706" y="31861"/>
                </a:lnTo>
                <a:lnTo>
                  <a:pt x="6477" y="39047"/>
                </a:lnTo>
                <a:lnTo>
                  <a:pt x="13791" y="44016"/>
                </a:lnTo>
                <a:lnTo>
                  <a:pt x="23126" y="45872"/>
                </a:lnTo>
                <a:lnTo>
                  <a:pt x="32461" y="44053"/>
                </a:lnTo>
                <a:lnTo>
                  <a:pt x="39835" y="39109"/>
                </a:lnTo>
                <a:lnTo>
                  <a:pt x="40538" y="38049"/>
                </a:lnTo>
                <a:lnTo>
                  <a:pt x="14693" y="38049"/>
                </a:lnTo>
                <a:lnTo>
                  <a:pt x="8902" y="31000"/>
                </a:lnTo>
                <a:lnTo>
                  <a:pt x="8902" y="15112"/>
                </a:lnTo>
                <a:lnTo>
                  <a:pt x="14401" y="7823"/>
                </a:lnTo>
                <a:lnTo>
                  <a:pt x="40522" y="7823"/>
                </a:lnTo>
                <a:lnTo>
                  <a:pt x="39817" y="6762"/>
                </a:lnTo>
                <a:lnTo>
                  <a:pt x="32456" y="1819"/>
                </a:lnTo>
                <a:lnTo>
                  <a:pt x="23177" y="0"/>
                </a:lnTo>
                <a:close/>
              </a:path>
              <a:path w="46990" h="46354" extrusionOk="0">
                <a:moveTo>
                  <a:pt x="40522" y="7823"/>
                </a:moveTo>
                <a:lnTo>
                  <a:pt x="32258" y="7823"/>
                </a:lnTo>
                <a:lnTo>
                  <a:pt x="37515" y="15582"/>
                </a:lnTo>
                <a:lnTo>
                  <a:pt x="37515" y="30289"/>
                </a:lnTo>
                <a:lnTo>
                  <a:pt x="32258" y="38049"/>
                </a:lnTo>
                <a:lnTo>
                  <a:pt x="40538" y="38049"/>
                </a:lnTo>
                <a:lnTo>
                  <a:pt x="44677" y="31813"/>
                </a:lnTo>
                <a:lnTo>
                  <a:pt x="46418" y="22936"/>
                </a:lnTo>
                <a:lnTo>
                  <a:pt x="44669" y="14058"/>
                </a:lnTo>
                <a:lnTo>
                  <a:pt x="40522" y="7823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8"/>
          <p:cNvSpPr/>
          <p:nvPr/>
        </p:nvSpPr>
        <p:spPr>
          <a:xfrm>
            <a:off x="7815263" y="5927725"/>
            <a:ext cx="33337" cy="39688"/>
          </a:xfrm>
          <a:custGeom>
            <a:avLst/>
            <a:gdLst/>
            <a:ahLst/>
            <a:cxnLst/>
            <a:rect l="l" t="t" r="r" b="b"/>
            <a:pathLst>
              <a:path w="36829" h="44450" extrusionOk="0">
                <a:moveTo>
                  <a:pt x="7950" y="0"/>
                </a:moveTo>
                <a:lnTo>
                  <a:pt x="0" y="0"/>
                </a:lnTo>
                <a:lnTo>
                  <a:pt x="0" y="44208"/>
                </a:lnTo>
                <a:lnTo>
                  <a:pt x="8547" y="44208"/>
                </a:lnTo>
                <a:lnTo>
                  <a:pt x="8369" y="13614"/>
                </a:lnTo>
                <a:lnTo>
                  <a:pt x="16971" y="13614"/>
                </a:lnTo>
                <a:lnTo>
                  <a:pt x="7950" y="0"/>
                </a:lnTo>
                <a:close/>
              </a:path>
              <a:path w="36829" h="44450" extrusionOk="0">
                <a:moveTo>
                  <a:pt x="16971" y="13614"/>
                </a:moveTo>
                <a:lnTo>
                  <a:pt x="8369" y="13614"/>
                </a:lnTo>
                <a:lnTo>
                  <a:pt x="28740" y="44208"/>
                </a:lnTo>
                <a:lnTo>
                  <a:pt x="36626" y="44208"/>
                </a:lnTo>
                <a:lnTo>
                  <a:pt x="36626" y="30645"/>
                </a:lnTo>
                <a:lnTo>
                  <a:pt x="28257" y="30645"/>
                </a:lnTo>
                <a:lnTo>
                  <a:pt x="16971" y="13614"/>
                </a:lnTo>
                <a:close/>
              </a:path>
              <a:path w="36829" h="44450" extrusionOk="0">
                <a:moveTo>
                  <a:pt x="36626" y="0"/>
                </a:moveTo>
                <a:lnTo>
                  <a:pt x="28079" y="0"/>
                </a:lnTo>
                <a:lnTo>
                  <a:pt x="28257" y="30645"/>
                </a:lnTo>
                <a:lnTo>
                  <a:pt x="36626" y="30645"/>
                </a:lnTo>
                <a:lnTo>
                  <a:pt x="36626" y="0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8"/>
          <p:cNvSpPr/>
          <p:nvPr/>
        </p:nvSpPr>
        <p:spPr>
          <a:xfrm>
            <a:off x="7856538" y="5927725"/>
            <a:ext cx="33337" cy="39688"/>
          </a:xfrm>
          <a:custGeom>
            <a:avLst/>
            <a:gdLst/>
            <a:ahLst/>
            <a:cxnLst/>
            <a:rect l="l" t="t" r="r" b="b"/>
            <a:pathLst>
              <a:path w="36829" h="44450" extrusionOk="0">
                <a:moveTo>
                  <a:pt x="7950" y="0"/>
                </a:moveTo>
                <a:lnTo>
                  <a:pt x="0" y="0"/>
                </a:lnTo>
                <a:lnTo>
                  <a:pt x="0" y="44208"/>
                </a:lnTo>
                <a:lnTo>
                  <a:pt x="8547" y="44208"/>
                </a:lnTo>
                <a:lnTo>
                  <a:pt x="8369" y="13614"/>
                </a:lnTo>
                <a:lnTo>
                  <a:pt x="16971" y="13614"/>
                </a:lnTo>
                <a:lnTo>
                  <a:pt x="7950" y="0"/>
                </a:lnTo>
                <a:close/>
              </a:path>
              <a:path w="36829" h="44450" extrusionOk="0">
                <a:moveTo>
                  <a:pt x="16971" y="13614"/>
                </a:moveTo>
                <a:lnTo>
                  <a:pt x="8369" y="13614"/>
                </a:lnTo>
                <a:lnTo>
                  <a:pt x="28740" y="44208"/>
                </a:lnTo>
                <a:lnTo>
                  <a:pt x="36626" y="44208"/>
                </a:lnTo>
                <a:lnTo>
                  <a:pt x="36626" y="30645"/>
                </a:lnTo>
                <a:lnTo>
                  <a:pt x="28257" y="30645"/>
                </a:lnTo>
                <a:lnTo>
                  <a:pt x="16971" y="13614"/>
                </a:lnTo>
                <a:close/>
              </a:path>
              <a:path w="36829" h="44450" extrusionOk="0">
                <a:moveTo>
                  <a:pt x="36626" y="0"/>
                </a:moveTo>
                <a:lnTo>
                  <a:pt x="28079" y="0"/>
                </a:lnTo>
                <a:lnTo>
                  <a:pt x="28257" y="30645"/>
                </a:lnTo>
                <a:lnTo>
                  <a:pt x="36626" y="30645"/>
                </a:lnTo>
                <a:lnTo>
                  <a:pt x="36626" y="0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8"/>
          <p:cNvSpPr/>
          <p:nvPr/>
        </p:nvSpPr>
        <p:spPr>
          <a:xfrm>
            <a:off x="7897813" y="5927725"/>
            <a:ext cx="22225" cy="39688"/>
          </a:xfrm>
          <a:custGeom>
            <a:avLst/>
            <a:gdLst/>
            <a:ahLst/>
            <a:cxnLst/>
            <a:rect l="l" t="t" r="r" b="b"/>
            <a:pathLst>
              <a:path w="25400" h="44450" extrusionOk="0">
                <a:moveTo>
                  <a:pt x="24790" y="0"/>
                </a:moveTo>
                <a:lnTo>
                  <a:pt x="0" y="0"/>
                </a:lnTo>
                <a:lnTo>
                  <a:pt x="0" y="44208"/>
                </a:lnTo>
                <a:lnTo>
                  <a:pt x="24790" y="44208"/>
                </a:lnTo>
                <a:lnTo>
                  <a:pt x="24790" y="36385"/>
                </a:lnTo>
                <a:lnTo>
                  <a:pt x="8902" y="36385"/>
                </a:lnTo>
                <a:lnTo>
                  <a:pt x="8902" y="25692"/>
                </a:lnTo>
                <a:lnTo>
                  <a:pt x="24498" y="25692"/>
                </a:lnTo>
                <a:lnTo>
                  <a:pt x="24498" y="17856"/>
                </a:lnTo>
                <a:lnTo>
                  <a:pt x="8902" y="17856"/>
                </a:lnTo>
                <a:lnTo>
                  <a:pt x="8902" y="7823"/>
                </a:lnTo>
                <a:lnTo>
                  <a:pt x="24790" y="7823"/>
                </a:lnTo>
                <a:lnTo>
                  <a:pt x="24790" y="0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8"/>
          <p:cNvSpPr/>
          <p:nvPr/>
        </p:nvSpPr>
        <p:spPr>
          <a:xfrm>
            <a:off x="7926388" y="5926138"/>
            <a:ext cx="42862" cy="41275"/>
          </a:xfrm>
          <a:custGeom>
            <a:avLst/>
            <a:gdLst/>
            <a:ahLst/>
            <a:cxnLst/>
            <a:rect l="l" t="t" r="r" b="b"/>
            <a:pathLst>
              <a:path w="46990" h="44450" extrusionOk="0">
                <a:moveTo>
                  <a:pt x="12001" y="0"/>
                </a:moveTo>
                <a:lnTo>
                  <a:pt x="0" y="0"/>
                </a:lnTo>
                <a:lnTo>
                  <a:pt x="0" y="44208"/>
                </a:lnTo>
                <a:lnTo>
                  <a:pt x="8178" y="44208"/>
                </a:lnTo>
                <a:lnTo>
                  <a:pt x="7950" y="8788"/>
                </a:lnTo>
                <a:lnTo>
                  <a:pt x="15146" y="8788"/>
                </a:lnTo>
                <a:lnTo>
                  <a:pt x="12001" y="0"/>
                </a:lnTo>
                <a:close/>
              </a:path>
              <a:path w="46990" h="44450" extrusionOk="0">
                <a:moveTo>
                  <a:pt x="15146" y="8788"/>
                </a:moveTo>
                <a:lnTo>
                  <a:pt x="7950" y="8788"/>
                </a:lnTo>
                <a:lnTo>
                  <a:pt x="20370" y="44208"/>
                </a:lnTo>
                <a:lnTo>
                  <a:pt x="26225" y="44208"/>
                </a:lnTo>
                <a:lnTo>
                  <a:pt x="30585" y="31724"/>
                </a:lnTo>
                <a:lnTo>
                  <a:pt x="23355" y="31724"/>
                </a:lnTo>
                <a:lnTo>
                  <a:pt x="15146" y="8788"/>
                </a:lnTo>
                <a:close/>
              </a:path>
              <a:path w="46990" h="44450" extrusionOk="0">
                <a:moveTo>
                  <a:pt x="46596" y="8788"/>
                </a:moveTo>
                <a:lnTo>
                  <a:pt x="38595" y="8788"/>
                </a:lnTo>
                <a:lnTo>
                  <a:pt x="38354" y="44208"/>
                </a:lnTo>
                <a:lnTo>
                  <a:pt x="46596" y="44208"/>
                </a:lnTo>
                <a:lnTo>
                  <a:pt x="46596" y="8788"/>
                </a:lnTo>
                <a:close/>
              </a:path>
              <a:path w="46990" h="44450" extrusionOk="0">
                <a:moveTo>
                  <a:pt x="46596" y="0"/>
                </a:moveTo>
                <a:lnTo>
                  <a:pt x="34531" y="0"/>
                </a:lnTo>
                <a:lnTo>
                  <a:pt x="23355" y="31724"/>
                </a:lnTo>
                <a:lnTo>
                  <a:pt x="30585" y="31724"/>
                </a:lnTo>
                <a:lnTo>
                  <a:pt x="38595" y="8788"/>
                </a:lnTo>
                <a:lnTo>
                  <a:pt x="46596" y="8788"/>
                </a:lnTo>
                <a:lnTo>
                  <a:pt x="46596" y="0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8"/>
          <p:cNvSpPr/>
          <p:nvPr/>
        </p:nvSpPr>
        <p:spPr>
          <a:xfrm>
            <a:off x="7975600" y="5927725"/>
            <a:ext cx="23813" cy="39688"/>
          </a:xfrm>
          <a:custGeom>
            <a:avLst/>
            <a:gdLst/>
            <a:ahLst/>
            <a:cxnLst/>
            <a:rect l="l" t="t" r="r" b="b"/>
            <a:pathLst>
              <a:path w="25400" h="44450" extrusionOk="0">
                <a:moveTo>
                  <a:pt x="24790" y="0"/>
                </a:moveTo>
                <a:lnTo>
                  <a:pt x="0" y="0"/>
                </a:lnTo>
                <a:lnTo>
                  <a:pt x="0" y="44208"/>
                </a:lnTo>
                <a:lnTo>
                  <a:pt x="24790" y="44208"/>
                </a:lnTo>
                <a:lnTo>
                  <a:pt x="24790" y="36385"/>
                </a:lnTo>
                <a:lnTo>
                  <a:pt x="8902" y="36385"/>
                </a:lnTo>
                <a:lnTo>
                  <a:pt x="8902" y="25692"/>
                </a:lnTo>
                <a:lnTo>
                  <a:pt x="24498" y="25692"/>
                </a:lnTo>
                <a:lnTo>
                  <a:pt x="24498" y="17856"/>
                </a:lnTo>
                <a:lnTo>
                  <a:pt x="8902" y="17856"/>
                </a:lnTo>
                <a:lnTo>
                  <a:pt x="8902" y="7823"/>
                </a:lnTo>
                <a:lnTo>
                  <a:pt x="24790" y="7823"/>
                </a:lnTo>
                <a:lnTo>
                  <a:pt x="24790" y="0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8"/>
          <p:cNvSpPr/>
          <p:nvPr/>
        </p:nvSpPr>
        <p:spPr>
          <a:xfrm>
            <a:off x="8005763" y="5927725"/>
            <a:ext cx="33337" cy="39688"/>
          </a:xfrm>
          <a:custGeom>
            <a:avLst/>
            <a:gdLst/>
            <a:ahLst/>
            <a:cxnLst/>
            <a:rect l="l" t="t" r="r" b="b"/>
            <a:pathLst>
              <a:path w="36829" h="44450" extrusionOk="0">
                <a:moveTo>
                  <a:pt x="7950" y="0"/>
                </a:moveTo>
                <a:lnTo>
                  <a:pt x="0" y="0"/>
                </a:lnTo>
                <a:lnTo>
                  <a:pt x="0" y="44208"/>
                </a:lnTo>
                <a:lnTo>
                  <a:pt x="8547" y="44208"/>
                </a:lnTo>
                <a:lnTo>
                  <a:pt x="8369" y="13614"/>
                </a:lnTo>
                <a:lnTo>
                  <a:pt x="16971" y="13614"/>
                </a:lnTo>
                <a:lnTo>
                  <a:pt x="7950" y="0"/>
                </a:lnTo>
                <a:close/>
              </a:path>
              <a:path w="36829" h="44450" extrusionOk="0">
                <a:moveTo>
                  <a:pt x="16971" y="13614"/>
                </a:moveTo>
                <a:lnTo>
                  <a:pt x="8369" y="13614"/>
                </a:lnTo>
                <a:lnTo>
                  <a:pt x="28740" y="44208"/>
                </a:lnTo>
                <a:lnTo>
                  <a:pt x="36626" y="44208"/>
                </a:lnTo>
                <a:lnTo>
                  <a:pt x="36626" y="30645"/>
                </a:lnTo>
                <a:lnTo>
                  <a:pt x="28257" y="30645"/>
                </a:lnTo>
                <a:lnTo>
                  <a:pt x="16971" y="13614"/>
                </a:lnTo>
                <a:close/>
              </a:path>
              <a:path w="36829" h="44450" extrusionOk="0">
                <a:moveTo>
                  <a:pt x="36626" y="0"/>
                </a:moveTo>
                <a:lnTo>
                  <a:pt x="28079" y="0"/>
                </a:lnTo>
                <a:lnTo>
                  <a:pt x="28257" y="30645"/>
                </a:lnTo>
                <a:lnTo>
                  <a:pt x="36626" y="30645"/>
                </a:lnTo>
                <a:lnTo>
                  <a:pt x="36626" y="0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8"/>
          <p:cNvSpPr/>
          <p:nvPr/>
        </p:nvSpPr>
        <p:spPr>
          <a:xfrm>
            <a:off x="8042275" y="5927725"/>
            <a:ext cx="25400" cy="39688"/>
          </a:xfrm>
          <a:custGeom>
            <a:avLst/>
            <a:gdLst/>
            <a:ahLst/>
            <a:cxnLst/>
            <a:rect l="l" t="t" r="r" b="b"/>
            <a:pathLst>
              <a:path w="28575" h="44450" extrusionOk="0">
                <a:moveTo>
                  <a:pt x="18465" y="7823"/>
                </a:moveTo>
                <a:lnTo>
                  <a:pt x="9563" y="7823"/>
                </a:lnTo>
                <a:lnTo>
                  <a:pt x="9563" y="44208"/>
                </a:lnTo>
                <a:lnTo>
                  <a:pt x="18465" y="44208"/>
                </a:lnTo>
                <a:lnTo>
                  <a:pt x="18465" y="7823"/>
                </a:lnTo>
                <a:close/>
              </a:path>
              <a:path w="28575" h="44450" extrusionOk="0">
                <a:moveTo>
                  <a:pt x="27965" y="0"/>
                </a:moveTo>
                <a:lnTo>
                  <a:pt x="0" y="0"/>
                </a:lnTo>
                <a:lnTo>
                  <a:pt x="0" y="7823"/>
                </a:lnTo>
                <a:lnTo>
                  <a:pt x="27965" y="7823"/>
                </a:lnTo>
                <a:lnTo>
                  <a:pt x="27965" y="0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8"/>
          <p:cNvSpPr/>
          <p:nvPr/>
        </p:nvSpPr>
        <p:spPr>
          <a:xfrm>
            <a:off x="8064500" y="5926138"/>
            <a:ext cx="39688" cy="41275"/>
          </a:xfrm>
          <a:custGeom>
            <a:avLst/>
            <a:gdLst/>
            <a:ahLst/>
            <a:cxnLst/>
            <a:rect l="l" t="t" r="r" b="b"/>
            <a:pathLst>
              <a:path w="43815" h="44450" extrusionOk="0">
                <a:moveTo>
                  <a:pt x="25755" y="0"/>
                </a:moveTo>
                <a:lnTo>
                  <a:pt x="17919" y="0"/>
                </a:lnTo>
                <a:lnTo>
                  <a:pt x="0" y="44208"/>
                </a:lnTo>
                <a:lnTo>
                  <a:pt x="9677" y="44208"/>
                </a:lnTo>
                <a:lnTo>
                  <a:pt x="12852" y="35547"/>
                </a:lnTo>
                <a:lnTo>
                  <a:pt x="39827" y="35547"/>
                </a:lnTo>
                <a:lnTo>
                  <a:pt x="37012" y="28435"/>
                </a:lnTo>
                <a:lnTo>
                  <a:pt x="15176" y="28435"/>
                </a:lnTo>
                <a:lnTo>
                  <a:pt x="21450" y="10515"/>
                </a:lnTo>
                <a:lnTo>
                  <a:pt x="29918" y="10515"/>
                </a:lnTo>
                <a:lnTo>
                  <a:pt x="25755" y="0"/>
                </a:lnTo>
                <a:close/>
              </a:path>
              <a:path w="43815" h="44450" extrusionOk="0">
                <a:moveTo>
                  <a:pt x="39827" y="35547"/>
                </a:moveTo>
                <a:lnTo>
                  <a:pt x="30289" y="35547"/>
                </a:lnTo>
                <a:lnTo>
                  <a:pt x="33515" y="44208"/>
                </a:lnTo>
                <a:lnTo>
                  <a:pt x="43256" y="44208"/>
                </a:lnTo>
                <a:lnTo>
                  <a:pt x="39827" y="35547"/>
                </a:lnTo>
                <a:close/>
              </a:path>
              <a:path w="43815" h="44450" extrusionOk="0">
                <a:moveTo>
                  <a:pt x="29918" y="10515"/>
                </a:moveTo>
                <a:lnTo>
                  <a:pt x="21450" y="10515"/>
                </a:lnTo>
                <a:lnTo>
                  <a:pt x="27901" y="28435"/>
                </a:lnTo>
                <a:lnTo>
                  <a:pt x="37012" y="28435"/>
                </a:lnTo>
                <a:lnTo>
                  <a:pt x="29918" y="10515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8108950" y="5927725"/>
            <a:ext cx="20638" cy="39688"/>
          </a:xfrm>
          <a:custGeom>
            <a:avLst/>
            <a:gdLst/>
            <a:ahLst/>
            <a:cxnLst/>
            <a:rect l="l" t="t" r="r" b="b"/>
            <a:pathLst>
              <a:path w="23495" h="44450" extrusionOk="0">
                <a:moveTo>
                  <a:pt x="8902" y="0"/>
                </a:moveTo>
                <a:lnTo>
                  <a:pt x="0" y="0"/>
                </a:lnTo>
                <a:lnTo>
                  <a:pt x="0" y="44208"/>
                </a:lnTo>
                <a:lnTo>
                  <a:pt x="23418" y="44208"/>
                </a:lnTo>
                <a:lnTo>
                  <a:pt x="23418" y="36385"/>
                </a:lnTo>
                <a:lnTo>
                  <a:pt x="8902" y="36385"/>
                </a:lnTo>
                <a:lnTo>
                  <a:pt x="8902" y="0"/>
                </a:lnTo>
                <a:close/>
              </a:path>
            </a:pathLst>
          </a:custGeom>
          <a:solidFill>
            <a:srgbClr val="008D36"/>
          </a:solid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7359650" y="5519738"/>
            <a:ext cx="0" cy="511175"/>
          </a:xfrm>
          <a:custGeom>
            <a:avLst/>
            <a:gdLst/>
            <a:ahLst/>
            <a:cxnLst/>
            <a:rect l="l" t="t" r="r" b="b"/>
            <a:pathLst>
              <a:path w="120000" h="562609" extrusionOk="0">
                <a:moveTo>
                  <a:pt x="0" y="0"/>
                </a:moveTo>
                <a:lnTo>
                  <a:pt x="0" y="562267"/>
                </a:lnTo>
              </a:path>
            </a:pathLst>
          </a:custGeom>
          <a:noFill/>
          <a:ln w="18575" cap="flat" cmpd="sng">
            <a:solidFill>
              <a:srgbClr val="FFFFF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8"/>
          <p:cNvSpPr/>
          <p:nvPr/>
        </p:nvSpPr>
        <p:spPr>
          <a:xfrm>
            <a:off x="7359650" y="5487988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8"/>
          <p:cNvSpPr/>
          <p:nvPr/>
        </p:nvSpPr>
        <p:spPr>
          <a:xfrm>
            <a:off x="7359650" y="6046788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46" name="Google Shape;113;p8"/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0" y="5140325"/>
            <a:ext cx="1670050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7" name="Imag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4570413"/>
            <a:ext cx="20161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Google Shape;83;p8"/>
          <p:cNvSpPr/>
          <p:nvPr/>
        </p:nvSpPr>
        <p:spPr>
          <a:xfrm rot="5400000">
            <a:off x="8442325" y="1506538"/>
            <a:ext cx="4672013" cy="2827337"/>
          </a:xfrm>
          <a:prstGeom prst="rect">
            <a:avLst/>
          </a:prstGeom>
          <a:blipFill rotWithShape="1">
            <a:blip r:embed="rId12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11055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-4763" y="0"/>
            <a:ext cx="501651" cy="6858000"/>
          </a:xfrm>
          <a:prstGeom prst="rect">
            <a:avLst/>
          </a:prstGeom>
          <a:solidFill>
            <a:srgbClr val="29C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252" name="Image 12">
            <a:hlinkClick r:id="rId13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066" y="5970121"/>
            <a:ext cx="1731422" cy="69056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Rectangle 34">
            <a:extLst/>
          </p:cNvPr>
          <p:cNvSpPr>
            <a:spLocks noChangeArrowheads="1"/>
          </p:cNvSpPr>
          <p:nvPr/>
        </p:nvSpPr>
        <p:spPr bwMode="auto">
          <a:xfrm>
            <a:off x="10472449" y="426821"/>
            <a:ext cx="1719551" cy="889000"/>
          </a:xfrm>
          <a:prstGeom prst="rect">
            <a:avLst/>
          </a:prstGeom>
          <a:solidFill>
            <a:srgbClr val="00B0F0"/>
          </a:solidFill>
          <a:ln w="12700">
            <a:noFill/>
            <a:prstDash val="dash"/>
            <a:round/>
            <a:headEnd/>
            <a:tailEnd/>
          </a:ln>
          <a:effectLst/>
          <a:ex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kern="0" dirty="0">
                <a:solidFill>
                  <a:srgbClr val="1738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Version en cours de réalisation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kern="0" dirty="0">
                <a:solidFill>
                  <a:srgbClr val="1738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Déc. 2020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5A564C-D916-43EB-972C-99E5F428A27C}" type="slidenum">
              <a:rPr lang="fr-FR" altLang="fr-FR" smtClean="0"/>
              <a:pPr>
                <a:defRPr/>
              </a:pPr>
              <a:t>10</a:t>
            </a:fld>
            <a:endParaRPr lang="fr-FR" alt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592787-CFA6-4335-8BB4-7B2C3036D5A0}"/>
              </a:ext>
            </a:extLst>
          </p:cNvPr>
          <p:cNvSpPr/>
          <p:nvPr/>
        </p:nvSpPr>
        <p:spPr>
          <a:xfrm>
            <a:off x="-3175" y="0"/>
            <a:ext cx="376238" cy="6865938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BackgroundTitle"/>
          <p:cNvSpPr/>
          <p:nvPr/>
        </p:nvSpPr>
        <p:spPr>
          <a:xfrm>
            <a:off x="987434" y="96205"/>
            <a:ext cx="10596712" cy="1035371"/>
          </a:xfrm>
          <a:prstGeom prst="roundRect">
            <a:avLst/>
          </a:prstGeom>
          <a:solidFill>
            <a:srgbClr val="1BB8DB">
              <a:alpha val="31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002060"/>
                </a:solidFill>
                <a:latin typeface="Calibri"/>
                <a:cs typeface="Arial" pitchFamily="34" charset="0"/>
              </a:rPr>
              <a:t>Les </a:t>
            </a:r>
            <a:r>
              <a:rPr lang="fr-FR" sz="3600" b="1" dirty="0" smtClean="0">
                <a:solidFill>
                  <a:srgbClr val="002060"/>
                </a:solidFill>
                <a:latin typeface="Calibri"/>
                <a:cs typeface="Arial" pitchFamily="34" charset="0"/>
              </a:rPr>
              <a:t>mots-clés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0" name="Picture 33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805" y="5619896"/>
            <a:ext cx="819645" cy="680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830209" y="1296746"/>
            <a:ext cx="10944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Mots-clés </a:t>
            </a:r>
            <a:r>
              <a:rPr kumimoji="0" lang="fr-FR" sz="1600" b="0" i="0" u="none" strike="noStrike" kern="1200" cap="none" spc="0" normalizeH="0" noProof="0" dirty="0" smtClean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</a:t>
            </a:r>
            <a:r>
              <a:rPr kumimoji="0" lang="fr-FR" sz="1600" b="0" i="0" u="none" strike="noStrike" kern="1200" cap="none" spc="0" normalizeH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Pour chaque thème énoncé, donne 2 mots pour chaque thème.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Par exemple, au mot « table », on peut associer les mots « chaise », « cuisine », « manger, « bureau ».</a:t>
            </a:r>
          </a:p>
        </p:txBody>
      </p:sp>
      <p:graphicFrame>
        <p:nvGraphicFramePr>
          <p:cNvPr id="19" name="Tableau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950253"/>
              </p:ext>
            </p:extLst>
          </p:nvPr>
        </p:nvGraphicFramePr>
        <p:xfrm>
          <a:off x="2477083" y="2046692"/>
          <a:ext cx="8865172" cy="4455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7013">
                  <a:extLst>
                    <a:ext uri="{9D8B030D-6E8A-4147-A177-3AD203B41FA5}">
                      <a16:colId xmlns:a16="http://schemas.microsoft.com/office/drawing/2014/main" val="3434200161"/>
                    </a:ext>
                  </a:extLst>
                </a:gridCol>
                <a:gridCol w="1566449">
                  <a:extLst>
                    <a:ext uri="{9D8B030D-6E8A-4147-A177-3AD203B41FA5}">
                      <a16:colId xmlns:a16="http://schemas.microsoft.com/office/drawing/2014/main" val="3269844300"/>
                    </a:ext>
                  </a:extLst>
                </a:gridCol>
                <a:gridCol w="1551710">
                  <a:extLst>
                    <a:ext uri="{9D8B030D-6E8A-4147-A177-3AD203B41FA5}">
                      <a16:colId xmlns:a16="http://schemas.microsoft.com/office/drawing/2014/main" val="3487186093"/>
                    </a:ext>
                  </a:extLst>
                </a:gridCol>
              </a:tblGrid>
              <a:tr h="891153"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rgbClr val="17384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4239298"/>
                  </a:ext>
                </a:extLst>
              </a:tr>
              <a:tr h="891153"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rgbClr val="17384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3887023"/>
                  </a:ext>
                </a:extLst>
              </a:tr>
              <a:tr h="891153"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rgbClr val="17384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0396253"/>
                  </a:ext>
                </a:extLst>
              </a:tr>
              <a:tr h="891153"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rgbClr val="17384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4139131"/>
                  </a:ext>
                </a:extLst>
              </a:tr>
              <a:tr h="891153">
                <a:tc>
                  <a:txBody>
                    <a:bodyPr/>
                    <a:lstStyle/>
                    <a:p>
                      <a:endParaRPr lang="fr-FR" sz="1100" b="1" dirty="0">
                        <a:solidFill>
                          <a:srgbClr val="173847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3223160"/>
                  </a:ext>
                </a:extLst>
              </a:tr>
            </a:tbl>
          </a:graphicData>
        </a:graphic>
      </p:graphicFrame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5" b="4420"/>
          <a:stretch/>
        </p:blipFill>
        <p:spPr bwMode="auto">
          <a:xfrm>
            <a:off x="1224726" y="2002285"/>
            <a:ext cx="1121310" cy="85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947" y="2902591"/>
            <a:ext cx="1170867" cy="856983"/>
          </a:xfrm>
          <a:prstGeom prst="rect">
            <a:avLst/>
          </a:prstGeom>
        </p:spPr>
      </p:pic>
      <p:pic>
        <p:nvPicPr>
          <p:cNvPr id="28" name="Google Shape;273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34115" y="4737352"/>
            <a:ext cx="692246" cy="849878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ZoneTexte 29"/>
          <p:cNvSpPr txBox="1"/>
          <p:nvPr/>
        </p:nvSpPr>
        <p:spPr>
          <a:xfrm>
            <a:off x="2758001" y="2338704"/>
            <a:ext cx="862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173847"/>
                </a:solidFill>
              </a:rPr>
              <a:t>1. L’air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2774670" y="3214306"/>
            <a:ext cx="3916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173847"/>
                </a:solidFill>
              </a:rPr>
              <a:t>2. Les causes de la pollution de l’air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2774670" y="4089908"/>
            <a:ext cx="4708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173847"/>
                </a:solidFill>
              </a:rPr>
              <a:t>3. Les conséquences de la pollution de l’air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2758001" y="4977625"/>
            <a:ext cx="5481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173847"/>
                </a:solidFill>
              </a:rPr>
              <a:t>4. Les solutions pour une meilleure qualité de l’air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2758001" y="5900706"/>
            <a:ext cx="3459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173847"/>
                </a:solidFill>
              </a:rPr>
              <a:t>5. La pollution de l’air intérieur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6" r="26389" b="15091"/>
          <a:stretch>
            <a:fillRect/>
          </a:stretch>
        </p:blipFill>
        <p:spPr bwMode="auto">
          <a:xfrm>
            <a:off x="1136529" y="3942049"/>
            <a:ext cx="1287419" cy="7163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026" y="5654748"/>
            <a:ext cx="1020286" cy="801745"/>
          </a:xfrm>
          <a:prstGeom prst="rect">
            <a:avLst/>
          </a:prstGeom>
        </p:spPr>
      </p:pic>
      <p:sp>
        <p:nvSpPr>
          <p:cNvPr id="24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 txBox="1">
            <a:spLocks/>
          </p:cNvSpPr>
          <p:nvPr/>
        </p:nvSpPr>
        <p:spPr bwMode="auto">
          <a:xfrm>
            <a:off x="11272310" y="6356350"/>
            <a:ext cx="1005416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fr-FR" altLang="fr-FR" sz="1600" b="1" dirty="0">
                <a:solidFill>
                  <a:prstClr val="white"/>
                </a:solidFill>
                <a:latin typeface="Calibri"/>
              </a:rPr>
              <a:t>P</a:t>
            </a:r>
            <a:r>
              <a:rPr lang="fr-FR" altLang="fr-FR" sz="1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fr-FR" altLang="fr-FR" sz="2000" b="1" dirty="0">
                <a:solidFill>
                  <a:prstClr val="white"/>
                </a:solidFill>
                <a:latin typeface="Calibri"/>
              </a:rPr>
              <a:t>10</a:t>
            </a:r>
            <a:endParaRPr lang="fr-FR" altLang="fr-FR" sz="14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576" y="15732"/>
            <a:ext cx="1913570" cy="161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8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0" grpId="0"/>
      <p:bldP spid="31" grpId="0"/>
      <p:bldP spid="32" grpId="0"/>
      <p:bldP spid="33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-4763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11283" name="Abrév"/>
          <p:cNvSpPr txBox="1">
            <a:spLocks noChangeArrowheads="1"/>
          </p:cNvSpPr>
          <p:nvPr/>
        </p:nvSpPr>
        <p:spPr bwMode="auto">
          <a:xfrm>
            <a:off x="656696" y="6436157"/>
            <a:ext cx="10948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rbmdfa</a:t>
            </a:r>
            <a:endParaRPr kumimoji="0" lang="fr-FR" altLang="fr-FR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BackgroundTitle"/>
          <p:cNvSpPr/>
          <p:nvPr/>
        </p:nvSpPr>
        <p:spPr>
          <a:xfrm>
            <a:off x="1579563" y="47625"/>
            <a:ext cx="10458450" cy="962025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44" name="Titre 1"/>
          <p:cNvSpPr txBox="1">
            <a:spLocks/>
          </p:cNvSpPr>
          <p:nvPr/>
        </p:nvSpPr>
        <p:spPr>
          <a:xfrm>
            <a:off x="1781175" y="252413"/>
            <a:ext cx="9940925" cy="6699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A1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ED1A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/ </a:t>
            </a:r>
            <a:r>
              <a:rPr kumimoji="0" lang="fr-FR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Quels sont les besoins essentiels à la vie </a:t>
            </a:r>
            <a:r>
              <a:rPr kumimoji="0" lang="fr-FR" altLang="fr-FR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?</a:t>
            </a:r>
          </a:p>
        </p:txBody>
      </p:sp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2310" y="6356350"/>
            <a:ext cx="1005416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139E973B-6181-42BA-9940-1D464C7D8A7C}" type="slidenum">
              <a:rPr kumimoji="0" lang="fr-FR" alt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2" name="Image + texte dormir"/>
          <p:cNvGrpSpPr>
            <a:grpSpLocks/>
          </p:cNvGrpSpPr>
          <p:nvPr/>
        </p:nvGrpSpPr>
        <p:grpSpPr bwMode="auto">
          <a:xfrm>
            <a:off x="5141913" y="1008063"/>
            <a:ext cx="3286125" cy="2697162"/>
            <a:chOff x="3133641" y="941604"/>
            <a:chExt cx="3285766" cy="2696664"/>
          </a:xfrm>
        </p:grpSpPr>
        <p:pic>
          <p:nvPicPr>
            <p:cNvPr id="15392" name="Imag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8357" y="941604"/>
              <a:ext cx="2485751" cy="2527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ZoneTexte 13"/>
            <p:cNvSpPr txBox="1">
              <a:spLocks noChangeArrowheads="1"/>
            </p:cNvSpPr>
            <p:nvPr/>
          </p:nvSpPr>
          <p:spPr bwMode="auto">
            <a:xfrm>
              <a:off x="3133641" y="3268449"/>
              <a:ext cx="3285766" cy="369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Boire</a:t>
              </a:r>
            </a:p>
          </p:txBody>
        </p:sp>
      </p:grpSp>
      <p:grpSp>
        <p:nvGrpSpPr>
          <p:cNvPr id="65" name="Image + texte dormir"/>
          <p:cNvGrpSpPr>
            <a:grpSpLocks/>
          </p:cNvGrpSpPr>
          <p:nvPr/>
        </p:nvGrpSpPr>
        <p:grpSpPr bwMode="auto">
          <a:xfrm>
            <a:off x="1927225" y="3960813"/>
            <a:ext cx="3197225" cy="2806700"/>
            <a:chOff x="-52388" y="4021188"/>
            <a:chExt cx="3197622" cy="2806095"/>
          </a:xfrm>
        </p:grpSpPr>
        <p:pic>
          <p:nvPicPr>
            <p:cNvPr id="15390" name="Imag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371" y="4021188"/>
              <a:ext cx="2594396" cy="2474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ZoneTexte 14"/>
            <p:cNvSpPr txBox="1">
              <a:spLocks noChangeArrowheads="1"/>
            </p:cNvSpPr>
            <p:nvPr/>
          </p:nvSpPr>
          <p:spPr bwMode="auto">
            <a:xfrm>
              <a:off x="-52388" y="6457475"/>
              <a:ext cx="3197622" cy="369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Dormir</a:t>
              </a:r>
            </a:p>
          </p:txBody>
        </p:sp>
      </p:grpSp>
      <p:grpSp>
        <p:nvGrpSpPr>
          <p:cNvPr id="68" name="Image + texte respirer"/>
          <p:cNvGrpSpPr>
            <a:grpSpLocks/>
          </p:cNvGrpSpPr>
          <p:nvPr/>
        </p:nvGrpSpPr>
        <p:grpSpPr bwMode="auto">
          <a:xfrm>
            <a:off x="1927225" y="1182689"/>
            <a:ext cx="3197225" cy="2541586"/>
            <a:chOff x="0" y="1116136"/>
            <a:chExt cx="3197224" cy="2540599"/>
          </a:xfrm>
        </p:grpSpPr>
        <p:sp>
          <p:nvSpPr>
            <p:cNvPr id="69" name="ZoneTexte 14"/>
            <p:cNvSpPr txBox="1">
              <a:spLocks noChangeArrowheads="1"/>
            </p:cNvSpPr>
            <p:nvPr/>
          </p:nvSpPr>
          <p:spPr bwMode="auto">
            <a:xfrm>
              <a:off x="0" y="3286992"/>
              <a:ext cx="3197224" cy="369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Respirer</a:t>
              </a:r>
            </a:p>
          </p:txBody>
        </p:sp>
        <p:pic>
          <p:nvPicPr>
            <p:cNvPr id="15389" name="Image 1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05" b="4420"/>
            <a:stretch/>
          </p:blipFill>
          <p:spPr bwMode="auto">
            <a:xfrm>
              <a:off x="296646" y="1116136"/>
              <a:ext cx="2562313" cy="1955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" name="Image + texte manger"/>
          <p:cNvGrpSpPr>
            <a:grpSpLocks/>
          </p:cNvGrpSpPr>
          <p:nvPr/>
        </p:nvGrpSpPr>
        <p:grpSpPr bwMode="auto">
          <a:xfrm>
            <a:off x="8461375" y="1181100"/>
            <a:ext cx="3106738" cy="2559050"/>
            <a:chOff x="6016801" y="1198990"/>
            <a:chExt cx="3269240" cy="2711294"/>
          </a:xfrm>
        </p:grpSpPr>
        <p:pic>
          <p:nvPicPr>
            <p:cNvPr id="15386" name="Imag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4267" y="1198990"/>
              <a:ext cx="1961748" cy="2229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" name="ZoneTexte 12"/>
            <p:cNvSpPr txBox="1">
              <a:spLocks noChangeArrowheads="1"/>
            </p:cNvSpPr>
            <p:nvPr/>
          </p:nvSpPr>
          <p:spPr bwMode="auto">
            <a:xfrm>
              <a:off x="6016801" y="3518392"/>
              <a:ext cx="3269240" cy="391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Manger</a:t>
              </a:r>
            </a:p>
          </p:txBody>
        </p:sp>
      </p:grpSp>
      <p:grpSp>
        <p:nvGrpSpPr>
          <p:cNvPr id="74" name="Image + texte faire ses besoins"/>
          <p:cNvGrpSpPr>
            <a:grpSpLocks/>
          </p:cNvGrpSpPr>
          <p:nvPr/>
        </p:nvGrpSpPr>
        <p:grpSpPr bwMode="auto">
          <a:xfrm>
            <a:off x="5149850" y="3914775"/>
            <a:ext cx="3286125" cy="2800350"/>
            <a:chOff x="2826238" y="4028086"/>
            <a:chExt cx="3285685" cy="2799127"/>
          </a:xfrm>
        </p:grpSpPr>
        <p:sp>
          <p:nvSpPr>
            <p:cNvPr id="75" name="ZoneTexte 14"/>
            <p:cNvSpPr txBox="1">
              <a:spLocks noChangeArrowheads="1"/>
            </p:cNvSpPr>
            <p:nvPr/>
          </p:nvSpPr>
          <p:spPr bwMode="auto">
            <a:xfrm>
              <a:off x="2826238" y="6457488"/>
              <a:ext cx="3285685" cy="36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Faire ses besoins</a:t>
              </a:r>
            </a:p>
          </p:txBody>
        </p:sp>
        <p:pic>
          <p:nvPicPr>
            <p:cNvPr id="15385" name="Image 2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6243" y="4028086"/>
              <a:ext cx="1804174" cy="2476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7" name="Numéro 1"/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300" y="1574800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Numéro 2"/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88" y="1574800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Numéro 3"/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25" y="1668463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Numéro 4"/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837" y="4499661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Numéro 5"/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788" y="4545939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Numéro 6"/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2972" y="4563946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3" name="Image numéro 6"/>
          <p:cNvGrpSpPr>
            <a:grpSpLocks/>
          </p:cNvGrpSpPr>
          <p:nvPr/>
        </p:nvGrpSpPr>
        <p:grpSpPr bwMode="auto">
          <a:xfrm>
            <a:off x="8997422" y="4279221"/>
            <a:ext cx="2948786" cy="2077130"/>
            <a:chOff x="6945738" y="4490473"/>
            <a:chExt cx="2949053" cy="2077076"/>
          </a:xfrm>
        </p:grpSpPr>
        <p:pic>
          <p:nvPicPr>
            <p:cNvPr id="15381" name="Image 2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5738" y="4999099"/>
              <a:ext cx="1161644" cy="156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5" name="Bulle ronde"/>
            <p:cNvSpPr/>
            <p:nvPr/>
          </p:nvSpPr>
          <p:spPr bwMode="auto">
            <a:xfrm>
              <a:off x="8132506" y="4490473"/>
              <a:ext cx="1762285" cy="857228"/>
            </a:xfrm>
            <a:prstGeom prst="wedgeEllipseCallout">
              <a:avLst>
                <a:gd name="adj1" fmla="val -45705"/>
                <a:gd name="adj2" fmla="val 73466"/>
              </a:avLst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ZoneTexte 14"/>
            <p:cNvSpPr txBox="1">
              <a:spLocks noChangeArrowheads="1"/>
            </p:cNvSpPr>
            <p:nvPr/>
          </p:nvSpPr>
          <p:spPr bwMode="auto">
            <a:xfrm>
              <a:off x="8164406" y="4645240"/>
              <a:ext cx="1640036" cy="585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Et d’autres encore…</a:t>
              </a:r>
            </a:p>
          </p:txBody>
        </p:sp>
      </p:grpSp>
      <p:pic>
        <p:nvPicPr>
          <p:cNvPr id="34" name="Image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8746">
            <a:off x="334139" y="97631"/>
            <a:ext cx="1154770" cy="1179512"/>
          </a:xfrm>
          <a:prstGeom prst="rect">
            <a:avLst/>
          </a:prstGeom>
        </p:spPr>
      </p:pic>
      <p:pic>
        <p:nvPicPr>
          <p:cNvPr id="35" name="Image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18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ackgroundTitle"/>
          <p:cNvSpPr/>
          <p:nvPr/>
        </p:nvSpPr>
        <p:spPr>
          <a:xfrm>
            <a:off x="1579563" y="47625"/>
            <a:ext cx="10458450" cy="1279525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4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300" y="-1379538"/>
            <a:ext cx="3441700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4763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774825" y="147638"/>
            <a:ext cx="9598025" cy="10795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A2</a:t>
            </a:r>
            <a:r>
              <a:rPr lang="fr-FR" sz="3200" b="1" dirty="0">
                <a:solidFill>
                  <a:srgbClr val="1ED1AF"/>
                </a:solidFill>
                <a:latin typeface="+mn-lt"/>
                <a:cs typeface="Arial" pitchFamily="34" charset="0"/>
              </a:rPr>
              <a:t> /</a:t>
            </a:r>
            <a:r>
              <a:rPr lang="fr-FR" sz="3200" b="1" dirty="0">
                <a:solidFill>
                  <a:schemeClr val="accent4"/>
                </a:solidFill>
                <a:latin typeface="+mn-lt"/>
                <a:cs typeface="Arial" pitchFamily="34" charset="0"/>
              </a:rPr>
              <a:t> </a:t>
            </a:r>
            <a:r>
              <a:rPr lang="fr-FR" sz="3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Quand je vide ma bouteille de l’eau qu’elle contient, que reste-t-il dedans ?</a:t>
            </a:r>
            <a:endParaRPr lang="fr-FR" altLang="fr-FR" sz="32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ZoneTexte 15"/>
          <p:cNvSpPr txBox="1">
            <a:spLocks noChangeArrowheads="1"/>
          </p:cNvSpPr>
          <p:nvPr/>
        </p:nvSpPr>
        <p:spPr bwMode="auto">
          <a:xfrm>
            <a:off x="1774825" y="5319108"/>
            <a:ext cx="1032033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3038" indent="-1730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73038" marR="0" lvl="0" indent="-1730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Quand je vide ma bouteille de l’eau qu’elle contient, </a:t>
            </a: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il y reste de l’air</a:t>
            </a:r>
          </a:p>
          <a:p>
            <a:pPr marL="173038" marR="0" lvl="0" indent="-1730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 la place du litre d’eau qu’elle contenait, la bouteille contient maintenant </a:t>
            </a: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un litre d’air</a:t>
            </a:r>
          </a:p>
        </p:txBody>
      </p:sp>
      <p:pic>
        <p:nvPicPr>
          <p:cNvPr id="17417" name="Image 17" descr="AEMec2-4- Atmo bouteille 1 litre-hd-co-v1.gif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163" y="1649282"/>
            <a:ext cx="39370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Image 18" descr="AEMec2-4- Atmo +®crase bouteille -hd-co-v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025" y="1569907"/>
            <a:ext cx="2513013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Image 22" descr="AEMec2-4- Atmo verse eau bouteille-hd-co-v1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1584194"/>
            <a:ext cx="2865438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11272310" y="6356350"/>
            <a:ext cx="1005415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7C2E1BC5-F6C7-46D5-8C44-00BA10BAA6A1}" type="slidenum">
              <a:rPr kumimoji="0" lang="fr-FR" alt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B78C0D6-3A1B-4AFD-A8C5-12C2C5EB5562}"/>
              </a:ext>
            </a:extLst>
          </p:cNvPr>
          <p:cNvSpPr txBox="1"/>
          <p:nvPr/>
        </p:nvSpPr>
        <p:spPr>
          <a:xfrm>
            <a:off x="677863" y="2643758"/>
            <a:ext cx="1744473" cy="646986"/>
          </a:xfrm>
          <a:prstGeom prst="roundRect">
            <a:avLst/>
          </a:prstGeom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vide l’eau de la bouteille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06CDBF7-458D-45FE-B0DA-17B4B2DE8320}"/>
              </a:ext>
            </a:extLst>
          </p:cNvPr>
          <p:cNvSpPr txBox="1"/>
          <p:nvPr/>
        </p:nvSpPr>
        <p:spPr>
          <a:xfrm rot="237236">
            <a:off x="5025859" y="4361433"/>
            <a:ext cx="3095956" cy="374571"/>
          </a:xfrm>
          <a:prstGeom prst="roundRect">
            <a:avLst/>
          </a:prstGeom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reste-t-il dans la bouteille ?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8746">
            <a:off x="334139" y="97631"/>
            <a:ext cx="1154770" cy="1179512"/>
          </a:xfrm>
          <a:prstGeom prst="rect">
            <a:avLst/>
          </a:prstGeom>
        </p:spPr>
      </p:pic>
      <p:pic>
        <p:nvPicPr>
          <p:cNvPr id="16" name="Imag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549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-4763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00L"/>
          <p:cNvSpPr/>
          <p:nvPr/>
        </p:nvSpPr>
        <p:spPr bwMode="auto">
          <a:xfrm>
            <a:off x="1919288" y="1268413"/>
            <a:ext cx="3225800" cy="216058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BackgroundTitle"/>
          <p:cNvSpPr/>
          <p:nvPr/>
        </p:nvSpPr>
        <p:spPr>
          <a:xfrm>
            <a:off x="1579563" y="47625"/>
            <a:ext cx="10458450" cy="836613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Titre 1"/>
          <p:cNvSpPr txBox="1">
            <a:spLocks/>
          </p:cNvSpPr>
          <p:nvPr/>
        </p:nvSpPr>
        <p:spPr>
          <a:xfrm>
            <a:off x="1774824" y="205828"/>
            <a:ext cx="10130849" cy="62284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A3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ED1A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/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Combien de litres d’air est-ce que je respire par jour ?</a:t>
            </a:r>
            <a:endParaRPr kumimoji="0" lang="fr-FR" alt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pic>
        <p:nvPicPr>
          <p:cNvPr id="19479" name="Image 40" descr="AEMec2-4- Atmo bouteille 1 litre-hd-co-v1.gif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001" y="3367088"/>
            <a:ext cx="3863975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2310" y="6356350"/>
            <a:ext cx="1005415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50F4F503-2415-4142-99D2-007B3F4D832D}" type="slidenum">
              <a:rPr kumimoji="0" lang="fr-FR" alt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ctangle 100L"/>
          <p:cNvSpPr/>
          <p:nvPr/>
        </p:nvSpPr>
        <p:spPr bwMode="auto">
          <a:xfrm>
            <a:off x="1919288" y="1268413"/>
            <a:ext cx="3225800" cy="216058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1" name="Groupe-100"/>
          <p:cNvGrpSpPr>
            <a:grpSpLocks/>
          </p:cNvGrpSpPr>
          <p:nvPr/>
        </p:nvGrpSpPr>
        <p:grpSpPr bwMode="auto">
          <a:xfrm>
            <a:off x="1919288" y="1360488"/>
            <a:ext cx="3205162" cy="2098675"/>
            <a:chOff x="1447358" y="2500306"/>
            <a:chExt cx="3183684" cy="2096808"/>
          </a:xfrm>
        </p:grpSpPr>
        <p:sp>
          <p:nvSpPr>
            <p:cNvPr id="42" name="Rectangle 41"/>
            <p:cNvSpPr/>
            <p:nvPr/>
          </p:nvSpPr>
          <p:spPr bwMode="auto">
            <a:xfrm>
              <a:off x="1642889" y="2500306"/>
              <a:ext cx="2988153" cy="1800209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4" name="Groupe 12"/>
            <p:cNvGrpSpPr>
              <a:grpSpLocks/>
            </p:cNvGrpSpPr>
            <p:nvPr/>
          </p:nvGrpSpPr>
          <p:grpSpPr bwMode="auto">
            <a:xfrm>
              <a:off x="1447358" y="2837590"/>
              <a:ext cx="3155676" cy="1759524"/>
              <a:chOff x="-523968" y="2289494"/>
              <a:chExt cx="3156128" cy="1758997"/>
            </a:xfrm>
          </p:grpSpPr>
          <p:sp>
            <p:nvSpPr>
              <p:cNvPr id="53" name="Text100L"/>
              <p:cNvSpPr txBox="1">
                <a:spLocks noChangeArrowheads="1"/>
              </p:cNvSpPr>
              <p:nvPr/>
            </p:nvSpPr>
            <p:spPr bwMode="auto">
              <a:xfrm>
                <a:off x="-523968" y="3648911"/>
                <a:ext cx="3156128" cy="3995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6350" indent="-635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6350" marR="0" lvl="0" indent="-635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rPr>
                  <a:t>100 litres</a:t>
                </a:r>
              </a:p>
            </p:txBody>
          </p:sp>
          <p:pic>
            <p:nvPicPr>
              <p:cNvPr id="54" name="Image Ballon 10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5088" y="2289494"/>
                <a:ext cx="871097" cy="1028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55" name="Img_PouceRed100L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609725"/>
            <a:ext cx="1373187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" name="Groupe-1500"/>
          <p:cNvGrpSpPr>
            <a:grpSpLocks/>
          </p:cNvGrpSpPr>
          <p:nvPr/>
        </p:nvGrpSpPr>
        <p:grpSpPr bwMode="auto">
          <a:xfrm>
            <a:off x="5153025" y="1322388"/>
            <a:ext cx="3240088" cy="2100262"/>
            <a:chOff x="1283123" y="2500306"/>
            <a:chExt cx="3392222" cy="2097537"/>
          </a:xfrm>
        </p:grpSpPr>
        <p:sp>
          <p:nvSpPr>
            <p:cNvPr id="57" name="Rectangle 56"/>
            <p:cNvSpPr/>
            <p:nvPr/>
          </p:nvSpPr>
          <p:spPr bwMode="auto">
            <a:xfrm>
              <a:off x="1642123" y="2500306"/>
              <a:ext cx="2990009" cy="1799474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8" name="Groupe 12"/>
            <p:cNvGrpSpPr>
              <a:grpSpLocks/>
            </p:cNvGrpSpPr>
            <p:nvPr/>
          </p:nvGrpSpPr>
          <p:grpSpPr bwMode="auto">
            <a:xfrm>
              <a:off x="1283123" y="2658069"/>
              <a:ext cx="3392222" cy="1939774"/>
              <a:chOff x="-688227" y="2110027"/>
              <a:chExt cx="3392708" cy="1939193"/>
            </a:xfrm>
          </p:grpSpPr>
          <p:sp>
            <p:nvSpPr>
              <p:cNvPr id="59" name="Text Box 13"/>
              <p:cNvSpPr txBox="1">
                <a:spLocks noChangeArrowheads="1"/>
              </p:cNvSpPr>
              <p:nvPr/>
            </p:nvSpPr>
            <p:spPr bwMode="auto">
              <a:xfrm>
                <a:off x="-688227" y="3680413"/>
                <a:ext cx="3392708" cy="3688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6350" indent="-635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6350" marR="0" lvl="0" indent="-635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rPr>
                  <a:t>1500 litres</a:t>
                </a:r>
              </a:p>
            </p:txBody>
          </p:sp>
          <p:pic>
            <p:nvPicPr>
              <p:cNvPr id="60" name="Image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9412" y="2110027"/>
                <a:ext cx="1162311" cy="13728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61" name="Img_PouceRed1500L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3" y="1571625"/>
            <a:ext cx="1379537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2" name="Groupe-1500"/>
          <p:cNvGrpSpPr>
            <a:grpSpLocks/>
          </p:cNvGrpSpPr>
          <p:nvPr/>
        </p:nvGrpSpPr>
        <p:grpSpPr bwMode="auto">
          <a:xfrm>
            <a:off x="8442325" y="1295400"/>
            <a:ext cx="3125788" cy="2135188"/>
            <a:chOff x="1276438" y="2487055"/>
            <a:chExt cx="3561122" cy="2131684"/>
          </a:xfrm>
        </p:grpSpPr>
        <p:sp>
          <p:nvSpPr>
            <p:cNvPr id="63" name="Rectangle 62"/>
            <p:cNvSpPr/>
            <p:nvPr/>
          </p:nvSpPr>
          <p:spPr bwMode="auto">
            <a:xfrm>
              <a:off x="1643583" y="2499734"/>
              <a:ext cx="2987797" cy="180044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4" name="Groupe 12"/>
            <p:cNvGrpSpPr>
              <a:grpSpLocks/>
            </p:cNvGrpSpPr>
            <p:nvPr/>
          </p:nvGrpSpPr>
          <p:grpSpPr bwMode="auto">
            <a:xfrm>
              <a:off x="1276438" y="2487055"/>
              <a:ext cx="3561122" cy="2131684"/>
              <a:chOff x="-694913" y="1939064"/>
              <a:chExt cx="3561632" cy="2131046"/>
            </a:xfrm>
          </p:grpSpPr>
          <p:sp>
            <p:nvSpPr>
              <p:cNvPr id="65" name="Text Box 13"/>
              <p:cNvSpPr txBox="1">
                <a:spLocks noChangeArrowheads="1"/>
              </p:cNvSpPr>
              <p:nvPr/>
            </p:nvSpPr>
            <p:spPr bwMode="auto">
              <a:xfrm>
                <a:off x="-694913" y="3701412"/>
                <a:ext cx="3561632" cy="3686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6350" indent="-635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6350" marR="0" lvl="0" indent="-635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rPr>
                  <a:t>10 000 litres</a:t>
                </a:r>
              </a:p>
            </p:txBody>
          </p:sp>
          <p:pic>
            <p:nvPicPr>
              <p:cNvPr id="66" name="Image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301" y="1939064"/>
                <a:ext cx="1572842" cy="1857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67" name="Img_PouceRed1000L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638" y="1492250"/>
            <a:ext cx="1379537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8" name="Groupe-100"/>
          <p:cNvGrpSpPr>
            <a:grpSpLocks/>
          </p:cNvGrpSpPr>
          <p:nvPr/>
        </p:nvGrpSpPr>
        <p:grpSpPr bwMode="auto">
          <a:xfrm>
            <a:off x="1919288" y="3581400"/>
            <a:ext cx="3176587" cy="2454275"/>
            <a:chOff x="1358361" y="2238598"/>
            <a:chExt cx="3360397" cy="2452247"/>
          </a:xfrm>
        </p:grpSpPr>
        <p:sp>
          <p:nvSpPr>
            <p:cNvPr id="69" name="Rectangle 68"/>
            <p:cNvSpPr/>
            <p:nvPr/>
          </p:nvSpPr>
          <p:spPr bwMode="auto">
            <a:xfrm>
              <a:off x="1643852" y="2500320"/>
              <a:ext cx="2987579" cy="1800323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70" name="Groupe 12"/>
            <p:cNvGrpSpPr>
              <a:grpSpLocks/>
            </p:cNvGrpSpPr>
            <p:nvPr/>
          </p:nvGrpSpPr>
          <p:grpSpPr bwMode="auto">
            <a:xfrm>
              <a:off x="1358361" y="2238598"/>
              <a:ext cx="3360397" cy="2452247"/>
              <a:chOff x="-612978" y="1690682"/>
              <a:chExt cx="3360879" cy="2451512"/>
            </a:xfrm>
          </p:grpSpPr>
          <p:sp>
            <p:nvSpPr>
              <p:cNvPr id="72" name="Text Box 13"/>
              <p:cNvSpPr txBox="1">
                <a:spLocks noChangeArrowheads="1"/>
              </p:cNvSpPr>
              <p:nvPr/>
            </p:nvSpPr>
            <p:spPr bwMode="auto">
              <a:xfrm>
                <a:off x="-612978" y="3773244"/>
                <a:ext cx="3360879" cy="368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6350" indent="-635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6350" marR="0" lvl="0" indent="-635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fr-F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rPr>
                  <a:t>15 000 litres</a:t>
                </a:r>
              </a:p>
            </p:txBody>
          </p:sp>
          <p:pic>
            <p:nvPicPr>
              <p:cNvPr id="73" name="Image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5956" y="1690682"/>
                <a:ext cx="1776278" cy="20979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74" name="Img_PouceGreen15000L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663" y="3956050"/>
            <a:ext cx="1290637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Num0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6758" y="2268474"/>
            <a:ext cx="1626723" cy="1080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  <p:pic>
        <p:nvPicPr>
          <p:cNvPr id="76" name="Num0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2232025"/>
            <a:ext cx="16271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Num0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2235200"/>
            <a:ext cx="1627187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Num0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138" y="4862513"/>
            <a:ext cx="1627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Rectangle N1"/>
          <p:cNvSpPr/>
          <p:nvPr/>
        </p:nvSpPr>
        <p:spPr>
          <a:xfrm>
            <a:off x="2051541" y="1499752"/>
            <a:ext cx="2573337" cy="198798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Rectangle N2"/>
          <p:cNvSpPr/>
          <p:nvPr/>
        </p:nvSpPr>
        <p:spPr>
          <a:xfrm>
            <a:off x="5246249" y="1380616"/>
            <a:ext cx="2780048" cy="212725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Rectangle N3"/>
          <p:cNvSpPr/>
          <p:nvPr/>
        </p:nvSpPr>
        <p:spPr>
          <a:xfrm>
            <a:off x="8617765" y="1437726"/>
            <a:ext cx="2533650" cy="206216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Rectangle N4"/>
          <p:cNvSpPr/>
          <p:nvPr/>
        </p:nvSpPr>
        <p:spPr>
          <a:xfrm>
            <a:off x="1989138" y="3732213"/>
            <a:ext cx="2773362" cy="230346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8746">
            <a:off x="334139" y="97631"/>
            <a:ext cx="1154770" cy="1179512"/>
          </a:xfrm>
          <a:prstGeom prst="rect">
            <a:avLst/>
          </a:prstGeom>
        </p:spPr>
      </p:pic>
      <p:pic>
        <p:nvPicPr>
          <p:cNvPr id="47" name="Image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345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300" y="-1379538"/>
            <a:ext cx="3441700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Image 17" descr="AEMec2-6- Mongolfi+¿re -hd-co-v1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9"/>
          <a:stretch/>
        </p:blipFill>
        <p:spPr bwMode="auto">
          <a:xfrm>
            <a:off x="473373" y="1253586"/>
            <a:ext cx="6034087" cy="576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4763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ZoneTexte 15"/>
          <p:cNvSpPr txBox="1">
            <a:spLocks noChangeArrowheads="1"/>
          </p:cNvSpPr>
          <p:nvPr/>
        </p:nvSpPr>
        <p:spPr bwMode="auto">
          <a:xfrm>
            <a:off x="6289201" y="3744710"/>
            <a:ext cx="480977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Pour comparer, </a:t>
            </a: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on recommande de boire 1,5 litre à 2 litres d’eau par jour </a:t>
            </a: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pour être en bonne santé !</a:t>
            </a:r>
          </a:p>
        </p:txBody>
      </p:sp>
      <p:sp>
        <p:nvSpPr>
          <p:cNvPr id="23" name="ZoneTexte 15"/>
          <p:cNvSpPr txBox="1">
            <a:spLocks noChangeArrowheads="1"/>
          </p:cNvSpPr>
          <p:nvPr/>
        </p:nvSpPr>
        <p:spPr bwMode="auto">
          <a:xfrm>
            <a:off x="6289201" y="2365884"/>
            <a:ext cx="48097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Je respire environ 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 litres d’air par minute.</a:t>
            </a:r>
          </a:p>
        </p:txBody>
      </p:sp>
      <p:sp>
        <p:nvSpPr>
          <p:cNvPr id="17421" name="ZoneTexte 8"/>
          <p:cNvSpPr txBox="1">
            <a:spLocks noChangeArrowheads="1"/>
          </p:cNvSpPr>
          <p:nvPr/>
        </p:nvSpPr>
        <p:spPr bwMode="auto">
          <a:xfrm>
            <a:off x="2075160" y="1677651"/>
            <a:ext cx="2941638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15 000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litres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d’air</a:t>
            </a:r>
          </a:p>
        </p:txBody>
      </p:sp>
      <p:sp>
        <p:nvSpPr>
          <p:cNvPr id="18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11272310" y="6356350"/>
            <a:ext cx="1005416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5C970BA2-566B-4155-8511-32FEAFA23E0F}" type="slidenum">
              <a:rPr kumimoji="0" lang="fr-FR" alt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BackgroundTitle">
            <a:extLst>
              <a:ext uri="{FF2B5EF4-FFF2-40B4-BE49-F238E27FC236}">
                <a16:creationId xmlns:a16="http://schemas.microsoft.com/office/drawing/2014/main" id="{2A20A0F6-32CD-4A3D-B69A-B7794A373745}"/>
              </a:ext>
            </a:extLst>
          </p:cNvPr>
          <p:cNvSpPr/>
          <p:nvPr/>
        </p:nvSpPr>
        <p:spPr>
          <a:xfrm>
            <a:off x="604838" y="194722"/>
            <a:ext cx="11658600" cy="917576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Google Shape;120;p9"/>
          <p:cNvSpPr txBox="1">
            <a:spLocks/>
          </p:cNvSpPr>
          <p:nvPr/>
        </p:nvSpPr>
        <p:spPr>
          <a:xfrm>
            <a:off x="604838" y="336010"/>
            <a:ext cx="11658600" cy="635000"/>
          </a:xfrm>
          <a:prstGeom prst="rect">
            <a:avLst/>
          </a:prstGeom>
        </p:spPr>
        <p:txBody>
          <a:bodyPr lIns="0" tIns="12700" rIns="0" bIns="0" anchor="t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1270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Roboto" charset="0"/>
                <a:cs typeface="Calibri" panose="020F0502020204030204" pitchFamily="34" charset="0"/>
              </a:rPr>
              <a:t>Chaque jour, je respire environ…</a:t>
            </a:r>
          </a:p>
        </p:txBody>
      </p:sp>
      <p:pic>
        <p:nvPicPr>
          <p:cNvPr id="13" name="Imag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020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Imag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1650" y="-311285"/>
            <a:ext cx="11690350" cy="756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5" name="ZoneTexte 15"/>
          <p:cNvSpPr txBox="1">
            <a:spLocks noChangeArrowheads="1"/>
          </p:cNvSpPr>
          <p:nvPr/>
        </p:nvSpPr>
        <p:spPr bwMode="auto">
          <a:xfrm>
            <a:off x="501650" y="6357143"/>
            <a:ext cx="4327525" cy="314325"/>
          </a:xfrm>
          <a:prstGeom prst="rect">
            <a:avLst/>
          </a:prstGeom>
          <a:solidFill>
            <a:srgbClr val="ACDBF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Chaque jour, je respire environ… 15 000 litres d’air</a:t>
            </a:r>
          </a:p>
        </p:txBody>
      </p:sp>
      <p:sp>
        <p:nvSpPr>
          <p:cNvPr id="16" name="Espace réservé du numéro de diapositive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1328400" y="6356350"/>
            <a:ext cx="949325" cy="360363"/>
          </a:xfrm>
          <a:prstGeom prst="roundRect">
            <a:avLst>
              <a:gd name="adj" fmla="val 16667"/>
            </a:avLst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fld id="{BF06267A-BA50-4391-92CC-A74B664CEC2F}" type="slidenum">
              <a:rPr kumimoji="0" lang="fr-FR" altLang="fr-FR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501650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Imag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tn_Retour">
            <a:hlinkClick r:id="rId6" action="ppaction://hlinksldjump"/>
            <a:extLst>
              <a:ext uri="{FF2B5EF4-FFF2-40B4-BE49-F238E27FC236}">
                <a16:creationId xmlns:a16="http://schemas.microsoft.com/office/drawing/2014/main" id="{EB37646C-1D7B-4A7E-B2EA-4F0FBF3B2B62}"/>
              </a:ext>
            </a:extLst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2495" y="5366229"/>
            <a:ext cx="972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6711042"/>
      </p:ext>
    </p:extLst>
  </p:cSld>
  <p:clrMapOvr>
    <a:masterClrMapping/>
  </p:clrMapOvr>
  <p:transition spd="slow"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oneTexte 14"/>
          <p:cNvSpPr txBox="1">
            <a:spLocks noChangeArrowheads="1"/>
          </p:cNvSpPr>
          <p:nvPr/>
        </p:nvSpPr>
        <p:spPr bwMode="auto">
          <a:xfrm>
            <a:off x="6162675" y="1829734"/>
            <a:ext cx="2181225" cy="1016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21% de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dioxygène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(O</a:t>
            </a:r>
            <a:r>
              <a:rPr kumimoji="0" lang="fr-FR" altLang="fr-FR" sz="2000" b="1" i="0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2</a:t>
            </a: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)</a:t>
            </a:r>
          </a:p>
        </p:txBody>
      </p:sp>
      <p:sp>
        <p:nvSpPr>
          <p:cNvPr id="20" name="BackgroundTitle"/>
          <p:cNvSpPr/>
          <p:nvPr/>
        </p:nvSpPr>
        <p:spPr>
          <a:xfrm>
            <a:off x="1579563" y="47625"/>
            <a:ext cx="10458450" cy="962025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pic>
        <p:nvPicPr>
          <p:cNvPr id="23554" name="Imag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313" y="1011436"/>
            <a:ext cx="6169025" cy="598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141288" y="6567488"/>
            <a:ext cx="382587" cy="2460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aoa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3796" name="ZoneTexte 15"/>
          <p:cNvSpPr txBox="1">
            <a:spLocks noChangeArrowheads="1"/>
          </p:cNvSpPr>
          <p:nvPr/>
        </p:nvSpPr>
        <p:spPr bwMode="auto">
          <a:xfrm>
            <a:off x="7527925" y="6410325"/>
            <a:ext cx="22161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*</a:t>
            </a: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Composition de l’air sec</a:t>
            </a:r>
          </a:p>
        </p:txBody>
      </p:sp>
      <p:pic>
        <p:nvPicPr>
          <p:cNvPr id="25" name="Image 24"/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563" y="1474927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Connecteur droit avec flèche 25"/>
          <p:cNvCxnSpPr/>
          <p:nvPr/>
        </p:nvCxnSpPr>
        <p:spPr bwMode="auto">
          <a:xfrm flipH="1" flipV="1">
            <a:off x="6062816" y="3410962"/>
            <a:ext cx="472768" cy="454761"/>
          </a:xfrm>
          <a:prstGeom prst="straightConnector1">
            <a:avLst/>
          </a:prstGeom>
          <a:ln w="38100">
            <a:solidFill>
              <a:srgbClr val="173847">
                <a:alpha val="85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14"/>
          <p:cNvSpPr txBox="1">
            <a:spLocks noChangeArrowheads="1"/>
          </p:cNvSpPr>
          <p:nvPr/>
        </p:nvSpPr>
        <p:spPr bwMode="auto">
          <a:xfrm>
            <a:off x="6598430" y="4308656"/>
            <a:ext cx="390525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Argon (Ar)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Dioxyde de carbone (CO</a:t>
            </a:r>
            <a:r>
              <a:rPr kumimoji="0" lang="fr-FR" altLang="fr-FR" sz="1200" b="0" i="0" u="none" strike="noStrike" kern="1200" cap="none" spc="0" normalizeH="0" baseline="-2500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Autres gaz rares : néon (Ne), krypton (Kr), xénon (Xe), hélium (He), radon (Rn).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alt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Polluants de l’air </a:t>
            </a: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 dioxyde d'azote (NO</a:t>
            </a:r>
            <a:r>
              <a:rPr kumimoji="0" lang="fr-FR" altLang="fr-FR" sz="1200" b="0" i="0" u="none" strike="noStrike" kern="1200" cap="none" spc="0" normalizeH="0" baseline="-2500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), dioxyde de soufre (SO</a:t>
            </a:r>
            <a:r>
              <a:rPr kumimoji="0" lang="fr-FR" altLang="fr-FR" sz="1200" b="0" i="0" u="none" strike="noStrike" kern="1200" cap="none" spc="0" normalizeH="0" baseline="-2500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), ozone (O</a:t>
            </a:r>
            <a:r>
              <a:rPr kumimoji="0" lang="fr-FR" altLang="fr-FR" sz="1200" b="0" i="0" u="none" strike="noStrike" kern="1200" cap="none" spc="0" normalizeH="0" baseline="-2500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</a:t>
            </a: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), métaux lourds (arsenic (As), cadmium (Cd), chrome (Cr), </a:t>
            </a:r>
            <a:r>
              <a:rPr kumimoji="0" lang="fr-FR" alt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nikel</a:t>
            </a: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(Ni), plomb (Pb), zinc (Zn)), Hydrocarbures Aromatiques Polycycliques (HAP), pesticides …</a:t>
            </a:r>
          </a:p>
        </p:txBody>
      </p:sp>
      <p:sp>
        <p:nvSpPr>
          <p:cNvPr id="31" name="ZoneTexte 14"/>
          <p:cNvSpPr txBox="1">
            <a:spLocks noChangeArrowheads="1"/>
          </p:cNvSpPr>
          <p:nvPr/>
        </p:nvSpPr>
        <p:spPr bwMode="auto">
          <a:xfrm>
            <a:off x="6598430" y="3588796"/>
            <a:ext cx="2555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1% de gaz divers et particules fines</a:t>
            </a:r>
          </a:p>
        </p:txBody>
      </p:sp>
      <p:sp>
        <p:nvSpPr>
          <p:cNvPr id="33" name="ZoneTexte 14"/>
          <p:cNvSpPr txBox="1">
            <a:spLocks noChangeArrowheads="1"/>
          </p:cNvSpPr>
          <p:nvPr/>
        </p:nvSpPr>
        <p:spPr bwMode="auto">
          <a:xfrm>
            <a:off x="3641724" y="3028238"/>
            <a:ext cx="1214438" cy="10366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78% de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diazote</a:t>
            </a:r>
            <a:endParaRPr kumimoji="0" lang="fr-FR" altLang="fr-FR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(N</a:t>
            </a:r>
            <a:r>
              <a:rPr kumimoji="0" lang="fr-FR" altLang="fr-FR" sz="2300" b="1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2</a:t>
            </a: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)</a:t>
            </a:r>
          </a:p>
        </p:txBody>
      </p:sp>
      <p:pic>
        <p:nvPicPr>
          <p:cNvPr id="34" name="Image 33"/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628" y="2908231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age 34"/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363" y="3429000"/>
            <a:ext cx="108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" name="Connecteur droit avec flèche 35"/>
          <p:cNvCxnSpPr/>
          <p:nvPr/>
        </p:nvCxnSpPr>
        <p:spPr bwMode="auto">
          <a:xfrm flipH="1">
            <a:off x="5572664" y="2325770"/>
            <a:ext cx="601124" cy="417430"/>
          </a:xfrm>
          <a:prstGeom prst="straightConnector1">
            <a:avLst/>
          </a:prstGeom>
          <a:ln w="38100">
            <a:solidFill>
              <a:srgbClr val="0070C0">
                <a:alpha val="85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-4763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itre 1"/>
          <p:cNvSpPr txBox="1">
            <a:spLocks/>
          </p:cNvSpPr>
          <p:nvPr/>
        </p:nvSpPr>
        <p:spPr>
          <a:xfrm>
            <a:off x="1774825" y="253973"/>
            <a:ext cx="7969250" cy="5715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A4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ED1A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/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De quoi se compose l’air ?</a:t>
            </a:r>
            <a:endParaRPr kumimoji="0" lang="fr-FR" alt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1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2310" y="6356350"/>
            <a:ext cx="1005416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69735B5C-AF68-489E-9959-D310DF2C21D3}" type="slidenum">
              <a:rPr kumimoji="0" lang="fr-FR" alt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Image 21">
            <a:hlinkClick r:id="rId7" action="ppaction://hlinksldjump"/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719" y="253973"/>
            <a:ext cx="1080000" cy="54000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8746">
            <a:off x="334139" y="97631"/>
            <a:ext cx="1154770" cy="1179512"/>
          </a:xfrm>
          <a:prstGeom prst="rect">
            <a:avLst/>
          </a:prstGeom>
        </p:spPr>
      </p:pic>
      <p:pic>
        <p:nvPicPr>
          <p:cNvPr id="24" name="Imag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055" y="1806588"/>
            <a:ext cx="995396" cy="983318"/>
          </a:xfrm>
          <a:prstGeom prst="rect">
            <a:avLst/>
          </a:prstGeom>
        </p:spPr>
      </p:pic>
      <p:pic>
        <p:nvPicPr>
          <p:cNvPr id="28" name="Btn_Retour">
            <a:hlinkClick r:id="rId7" action="ppaction://hlinksldjump"/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2495" y="5366229"/>
            <a:ext cx="972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516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2" grpId="0"/>
      <p:bldP spid="29" grpId="0"/>
      <p:bldP spid="31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8"/>
          <p:cNvSpPr/>
          <p:nvPr/>
        </p:nvSpPr>
        <p:spPr>
          <a:xfrm>
            <a:off x="7359650" y="5487988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83;p8"/>
          <p:cNvSpPr/>
          <p:nvPr/>
        </p:nvSpPr>
        <p:spPr>
          <a:xfrm rot="5400000">
            <a:off x="8442325" y="1506538"/>
            <a:ext cx="4672013" cy="2827337"/>
          </a:xfrm>
          <a:prstGeom prst="rect">
            <a:avLst/>
          </a:prstGeom>
          <a:blipFill rotWithShape="1">
            <a:blip r:embed="rId3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11055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-4763" y="0"/>
            <a:ext cx="501651" cy="6858000"/>
          </a:xfrm>
          <a:prstGeom prst="rect">
            <a:avLst/>
          </a:prstGeom>
          <a:solidFill>
            <a:srgbClr val="29C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25" name="Rectangle 1"/>
          <p:cNvSpPr>
            <a:spLocks noChangeArrowheads="1"/>
          </p:cNvSpPr>
          <p:nvPr/>
        </p:nvSpPr>
        <p:spPr bwMode="auto">
          <a:xfrm>
            <a:off x="0" y="0"/>
            <a:ext cx="184150" cy="826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altLang="fr-FR" sz="1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altLang="fr-FR" sz="1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altLang="fr-FR" sz="1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altLang="fr-FR" sz="1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altLang="fr-FR" sz="1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fr-FR" altLang="fr-FR" sz="1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26" name="ZoneTexte 33"/>
          <p:cNvSpPr txBox="1">
            <a:spLocks noChangeArrowheads="1"/>
          </p:cNvSpPr>
          <p:nvPr/>
        </p:nvSpPr>
        <p:spPr bwMode="auto">
          <a:xfrm>
            <a:off x="1056244" y="1290554"/>
            <a:ext cx="10045700" cy="400110"/>
          </a:xfrm>
          <a:prstGeom prst="rect">
            <a:avLst/>
          </a:prstGeom>
          <a:solidFill>
            <a:srgbClr val="29CFB1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  Matériel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: bassine 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•  </a:t>
            </a:r>
            <a:r>
              <a:rPr lang="fr-FR" altLang="fr-FR" sz="2000" dirty="0">
                <a:solidFill>
                  <a:srgbClr val="DAE3FE"/>
                </a:solidFill>
                <a:latin typeface="Calibri"/>
                <a:cs typeface="Arial" panose="020B0604020202020204" pitchFamily="34" charset="0"/>
              </a:rPr>
              <a:t>78 billes rouges, 21 bleus, 1 jaunes</a:t>
            </a: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B6DFF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2310" y="6356350"/>
            <a:ext cx="1005415" cy="360363"/>
          </a:xfrm>
          <a:prstGeom prst="roundRect">
            <a:avLst/>
          </a:prstGeom>
          <a:solidFill>
            <a:srgbClr val="1ED1AF"/>
          </a:solidFill>
        </p:spPr>
        <p:txBody>
          <a:bodyPr rtlCol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29951A0B-0AD4-491C-B922-56B990D95926}" type="slidenum">
              <a:rPr kumimoji="0" lang="fr-FR" alt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17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E61D028B-8DF4-41D6-9250-1FFD6221E6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04" y="1362330"/>
            <a:ext cx="232919" cy="232919"/>
          </a:xfrm>
          <a:prstGeom prst="rect">
            <a:avLst/>
          </a:prstGeom>
        </p:spPr>
      </p:pic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900734" y="371475"/>
            <a:ext cx="10699130" cy="700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A</a:t>
            </a:r>
            <a:r>
              <a:rPr kumimoji="0" lang="fr-FR" sz="4000" b="1" i="0" u="none" strike="noStrike" kern="1200" cap="none" spc="0" normalizeH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ton avis, comment est composé l’air? 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DAE3FE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34" name="ZoneTexte 33">
            <a:hlinkClick r:id="rId5" action="ppaction://hlinksldjump"/>
          </p:cNvPr>
          <p:cNvSpPr txBox="1"/>
          <p:nvPr/>
        </p:nvSpPr>
        <p:spPr bwMode="auto">
          <a:xfrm>
            <a:off x="10927450" y="4462637"/>
            <a:ext cx="696912" cy="307859"/>
          </a:xfrm>
          <a:prstGeom prst="rect">
            <a:avLst/>
          </a:prstGeom>
          <a:noFill/>
          <a:effectLst>
            <a:softEdge rad="0"/>
          </a:effectLst>
          <a:scene3d>
            <a:camera prst="orthographicFront">
              <a:rot lat="300000" lon="300000" rev="300000"/>
            </a:camera>
            <a:lightRig rig="threePt" dir="t"/>
          </a:scene3d>
          <a:sp3d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Biko" panose="02000000000000000000" pitchFamily="50" charset="0"/>
                <a:ea typeface="+mn-ea"/>
                <a:cs typeface="+mn-cs"/>
              </a:rPr>
              <a:t>suite</a:t>
            </a:r>
          </a:p>
        </p:txBody>
      </p:sp>
      <p:sp>
        <p:nvSpPr>
          <p:cNvPr id="33" name="Rectangle à coins arrondis 41"/>
          <p:cNvSpPr/>
          <p:nvPr/>
        </p:nvSpPr>
        <p:spPr>
          <a:xfrm>
            <a:off x="986828" y="4871217"/>
            <a:ext cx="9919532" cy="1684694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lIns="121917" tIns="60958" rIns="121917" bIns="60958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L’air est composé de gaz et de particules fines, chacun présent dans des proportions différentes :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b="1" i="0" u="none" strike="noStrike" kern="1200" cap="none" spc="0" normalizeH="0" baseline="0" noProof="0" dirty="0">
                <a:ln>
                  <a:noFill/>
                </a:ln>
                <a:solidFill>
                  <a:srgbClr val="F26E6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78% de diazote</a:t>
            </a:r>
            <a:r>
              <a:rPr kumimoji="0" lang="fr-FR" altLang="fr-FR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,</a:t>
            </a:r>
            <a:r>
              <a:rPr kumimoji="0" lang="fr-FR" altLang="fr-FR" b="1" i="0" u="none" strike="noStrike" kern="1200" cap="none" spc="0" normalizeH="0" noProof="0" dirty="0">
                <a:ln>
                  <a:noFill/>
                </a:ln>
                <a:solidFill>
                  <a:srgbClr val="1ED1A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fr-FR" altLang="fr-FR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21% de dioxygène</a:t>
            </a:r>
            <a:r>
              <a:rPr kumimoji="0" lang="fr-FR" altLang="fr-FR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,</a:t>
            </a:r>
            <a:r>
              <a:rPr kumimoji="0" lang="fr-FR" altLang="fr-FR" b="1" i="0" u="none" strike="noStrike" kern="1200" cap="none" spc="0" normalizeH="0" noProof="0" dirty="0">
                <a:ln>
                  <a:noFill/>
                </a:ln>
                <a:solidFill>
                  <a:srgbClr val="1ED1A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fr-FR" altLang="fr-FR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1% d’autres gaz et particules fines</a:t>
            </a:r>
            <a:r>
              <a:rPr kumimoji="0" lang="fr-FR" altLang="fr-FR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Dans ce dernier pourcentage, nous retrouvons </a:t>
            </a:r>
            <a:r>
              <a:rPr kumimoji="0" lang="fr-FR" altLang="fr-FR" b="1" i="0" u="none" strike="noStrike" kern="1200" cap="none" spc="0" normalizeH="0" noProof="0" dirty="0">
                <a:ln>
                  <a:noFill/>
                </a:ln>
                <a:solidFill>
                  <a:srgbClr val="1ED1A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les polluants de l’air.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La part de la pollution de l’air dans sa composition </a:t>
            </a:r>
            <a:r>
              <a:rPr kumimoji="0" lang="fr-FR" altLang="fr-FR" b="1" i="0" u="none" strike="noStrike" kern="1200" cap="none" spc="0" normalizeH="0" noProof="0" dirty="0">
                <a:ln>
                  <a:noFill/>
                </a:ln>
                <a:solidFill>
                  <a:srgbClr val="1ED1A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est donc faible</a:t>
            </a:r>
            <a:r>
              <a:rPr kumimoji="0" lang="fr-FR" altLang="fr-FR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Et pourtant, une augmentation, même peu importante en apparence, de cette quantité peut avoir des conséquences importantes.</a:t>
            </a:r>
            <a:endParaRPr kumimoji="0" lang="fr-FR" altLang="fr-FR" b="1" i="0" u="none" strike="noStrike" kern="1200" cap="none" spc="0" normalizeH="0" baseline="0" noProof="0" dirty="0">
              <a:ln>
                <a:noFill/>
              </a:ln>
              <a:solidFill>
                <a:srgbClr val="1ED1A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90" y="183752"/>
            <a:ext cx="995396" cy="983318"/>
          </a:xfrm>
          <a:prstGeom prst="rect">
            <a:avLst/>
          </a:prstGeom>
        </p:spPr>
      </p:pic>
      <p:pic>
        <p:nvPicPr>
          <p:cNvPr id="37" name="Image 36">
            <a:hlinkClick r:id="rId7" action="ppaction://hlinksldjump"/>
          </p:cNvPr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360" y="370342"/>
            <a:ext cx="1080000" cy="540000"/>
          </a:xfrm>
          <a:prstGeom prst="rect">
            <a:avLst/>
          </a:prstGeom>
        </p:spPr>
      </p:pic>
      <p:pic>
        <p:nvPicPr>
          <p:cNvPr id="39" name="Imag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62" y="2301849"/>
            <a:ext cx="3557041" cy="248609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877" y="2078145"/>
            <a:ext cx="3443862" cy="2399379"/>
          </a:xfrm>
          <a:prstGeom prst="rect">
            <a:avLst/>
          </a:prstGeom>
        </p:spPr>
      </p:pic>
      <p:sp>
        <p:nvSpPr>
          <p:cNvPr id="41" name="Ellipse 40">
            <a:extLst>
              <a:ext uri="{FF2B5EF4-FFF2-40B4-BE49-F238E27FC236}">
                <a16:creationId xmlns:a16="http://schemas.microsoft.com/office/drawing/2014/main" id="{DA401C58-D943-444C-BCB2-68C732CDE50B}"/>
              </a:ext>
            </a:extLst>
          </p:cNvPr>
          <p:cNvSpPr/>
          <p:nvPr/>
        </p:nvSpPr>
        <p:spPr>
          <a:xfrm>
            <a:off x="3622942" y="2208343"/>
            <a:ext cx="439476" cy="448531"/>
          </a:xfrm>
          <a:prstGeom prst="ellipse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A34DBD63-E191-40CC-8F8E-9EE1B747A160}"/>
              </a:ext>
            </a:extLst>
          </p:cNvPr>
          <p:cNvSpPr txBox="1"/>
          <p:nvPr/>
        </p:nvSpPr>
        <p:spPr>
          <a:xfrm>
            <a:off x="4217129" y="2140602"/>
            <a:ext cx="2143551" cy="64698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chemeClr val="tx2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Mettre</a:t>
            </a:r>
            <a:r>
              <a:rPr kumimoji="0" lang="fr-FR" sz="1600" b="0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toutes les billes dans une bassine.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A34DBD63-E191-40CC-8F8E-9EE1B747A160}"/>
              </a:ext>
            </a:extLst>
          </p:cNvPr>
          <p:cNvSpPr txBox="1"/>
          <p:nvPr/>
        </p:nvSpPr>
        <p:spPr>
          <a:xfrm>
            <a:off x="5353020" y="3623085"/>
            <a:ext cx="3292549" cy="64698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chemeClr val="tx2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Selon</a:t>
            </a:r>
            <a:r>
              <a:rPr kumimoji="0" lang="fr-FR" sz="1600" b="0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vous, de quelle couleur est la pollution de l’air?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FB31C892-D3E1-444D-BFCB-E4B1B0AA20FB}"/>
              </a:ext>
            </a:extLst>
          </p:cNvPr>
          <p:cNvSpPr/>
          <p:nvPr/>
        </p:nvSpPr>
        <p:spPr>
          <a:xfrm>
            <a:off x="7467701" y="3328372"/>
            <a:ext cx="471364" cy="471364"/>
          </a:xfrm>
          <a:prstGeom prst="ellipse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22" name="Btn_Retour">
            <a:hlinkClick r:id="rId12" action="ppaction://hlinksldjump"/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8774" y="5472473"/>
            <a:ext cx="848080" cy="79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435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1" grpId="0" animBg="1"/>
      <p:bldP spid="42" grpId="0" animBg="1"/>
      <p:bldP spid="45" grpId="0" animBg="1"/>
      <p:bldP spid="4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9821" y="-1380212"/>
            <a:ext cx="3442180" cy="5028088"/>
          </a:xfrm>
          <a:prstGeom prst="rect">
            <a:avLst/>
          </a:prstGeom>
        </p:spPr>
      </p:pic>
      <p:sp>
        <p:nvSpPr>
          <p:cNvPr id="12" name="BackgroundTitle"/>
          <p:cNvSpPr/>
          <p:nvPr/>
        </p:nvSpPr>
        <p:spPr>
          <a:xfrm>
            <a:off x="1579266" y="47989"/>
            <a:ext cx="10458975" cy="1279451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75520" y="147655"/>
            <a:ext cx="10238736" cy="1080120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Calibri Bold" charset="0"/>
              </a:rPr>
              <a:t>Q1</a:t>
            </a:r>
            <a:r>
              <a:rPr lang="fr-FR" sz="3200" b="1" dirty="0">
                <a:solidFill>
                  <a:srgbClr val="1ED1AF"/>
                </a:solidFill>
                <a:latin typeface="Calibri Bold" charset="0"/>
              </a:rPr>
              <a:t> /</a:t>
            </a:r>
            <a:r>
              <a:rPr lang="fr-FR" sz="3200" b="1" dirty="0">
                <a:solidFill>
                  <a:schemeClr val="accent4"/>
                </a:solidFill>
                <a:latin typeface="Calibri Bold" charset="0"/>
              </a:rPr>
              <a:t> </a:t>
            </a:r>
            <a:r>
              <a:rPr lang="fr-FR" sz="3200" b="1" dirty="0">
                <a:solidFill>
                  <a:schemeClr val="bg1"/>
                </a:solidFill>
                <a:latin typeface="Calibri Bold" charset="0"/>
              </a:rPr>
              <a:t>Connais-tu le volume d’air qui passe </a:t>
            </a:r>
            <a:br>
              <a:rPr lang="fr-FR" sz="3200" b="1" dirty="0">
                <a:solidFill>
                  <a:schemeClr val="bg1"/>
                </a:solidFill>
                <a:latin typeface="Calibri Bold" charset="0"/>
              </a:rPr>
            </a:br>
            <a:r>
              <a:rPr lang="fr-FR" sz="3200" b="1" dirty="0">
                <a:solidFill>
                  <a:schemeClr val="bg1"/>
                </a:solidFill>
                <a:latin typeface="Calibri Bold" charset="0"/>
              </a:rPr>
              <a:t>dans nos poumons chaque jour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4234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181" y="-117256"/>
            <a:ext cx="1875653" cy="1692319"/>
          </a:xfrm>
          <a:prstGeom prst="rect">
            <a:avLst/>
          </a:prstGeom>
        </p:spPr>
      </p:pic>
      <p:sp>
        <p:nvSpPr>
          <p:cNvPr id="20" name="Google Shape;84;p8"/>
          <p:cNvSpPr/>
          <p:nvPr/>
        </p:nvSpPr>
        <p:spPr>
          <a:xfrm>
            <a:off x="10224460" y="0"/>
            <a:ext cx="2147641" cy="1276285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11055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176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Image 17" descr="AEMec2-4- Atmo bouteille 1 litre-hd-co-v1.gif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007" y="1806376"/>
            <a:ext cx="39370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11272310" y="6356350"/>
            <a:ext cx="1005416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lang="fr-FR" altLang="fr-FR" sz="2000" b="1" dirty="0">
                <a:solidFill>
                  <a:prstClr val="white"/>
                </a:solidFill>
                <a:latin typeface="Calibri"/>
              </a:rPr>
              <a:t>18</a:t>
            </a:r>
          </a:p>
        </p:txBody>
      </p:sp>
      <p:sp>
        <p:nvSpPr>
          <p:cNvPr id="15" name="Espace réservé du contenu 2"/>
          <p:cNvSpPr txBox="1">
            <a:spLocks/>
          </p:cNvSpPr>
          <p:nvPr/>
        </p:nvSpPr>
        <p:spPr bwMode="auto">
          <a:xfrm>
            <a:off x="1653372" y="2180409"/>
            <a:ext cx="7096449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1.   15 litres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2.   150 litres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3.   1 500 litres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33632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   15 000 litres</a:t>
            </a:r>
            <a:endParaRPr kumimoji="0" lang="fr-FR" sz="35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11938000" y="0"/>
            <a:ext cx="254000" cy="254000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4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407" y="4170403"/>
            <a:ext cx="393700" cy="279400"/>
          </a:xfrm>
          <a:prstGeom prst="rect">
            <a:avLst/>
          </a:prstGeom>
        </p:spPr>
      </p:pic>
      <p:pic>
        <p:nvPicPr>
          <p:cNvPr id="16" name="Image 1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597099">
            <a:off x="1126485" y="766426"/>
            <a:ext cx="335182" cy="5054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52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9821" y="-1380212"/>
            <a:ext cx="3442180" cy="5028088"/>
          </a:xfrm>
          <a:prstGeom prst="rect">
            <a:avLst/>
          </a:prstGeom>
        </p:spPr>
      </p:pic>
      <p:sp>
        <p:nvSpPr>
          <p:cNvPr id="12" name="BackgroundTitle"/>
          <p:cNvSpPr/>
          <p:nvPr/>
        </p:nvSpPr>
        <p:spPr>
          <a:xfrm>
            <a:off x="1579266" y="47989"/>
            <a:ext cx="10458975" cy="1279451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75520" y="147655"/>
            <a:ext cx="10238736" cy="1080120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Calibri Bold" charset="0"/>
              </a:rPr>
              <a:t>Q1</a:t>
            </a:r>
            <a:r>
              <a:rPr lang="fr-FR" sz="3200" b="1" dirty="0">
                <a:solidFill>
                  <a:srgbClr val="1ED1AF"/>
                </a:solidFill>
                <a:latin typeface="Calibri Bold" charset="0"/>
              </a:rPr>
              <a:t> /</a:t>
            </a:r>
            <a:r>
              <a:rPr lang="fr-FR" sz="3200" b="1" dirty="0">
                <a:solidFill>
                  <a:schemeClr val="accent4"/>
                </a:solidFill>
                <a:latin typeface="Calibri Bold" charset="0"/>
              </a:rPr>
              <a:t> </a:t>
            </a:r>
            <a:r>
              <a:rPr lang="fr-FR" sz="3200" b="1" dirty="0">
                <a:solidFill>
                  <a:schemeClr val="bg1"/>
                </a:solidFill>
                <a:latin typeface="Calibri Bold" charset="0"/>
              </a:rPr>
              <a:t>Connais-tu le volume d’air qui passe </a:t>
            </a:r>
            <a:br>
              <a:rPr lang="fr-FR" sz="3200" b="1" dirty="0">
                <a:solidFill>
                  <a:schemeClr val="bg1"/>
                </a:solidFill>
                <a:latin typeface="Calibri Bold" charset="0"/>
              </a:rPr>
            </a:br>
            <a:r>
              <a:rPr lang="fr-FR" sz="3200" b="1" dirty="0">
                <a:solidFill>
                  <a:schemeClr val="bg1"/>
                </a:solidFill>
                <a:latin typeface="Calibri Bold" charset="0"/>
              </a:rPr>
              <a:t>dans nos poumons chaque jour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53372" y="2180409"/>
            <a:ext cx="7096449" cy="34563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500" dirty="0">
                <a:solidFill>
                  <a:srgbClr val="002060"/>
                </a:solidFill>
              </a:rPr>
              <a:t> 1.   15 litres</a:t>
            </a:r>
          </a:p>
          <a:p>
            <a:pPr marL="0" indent="0">
              <a:buNone/>
            </a:pPr>
            <a:r>
              <a:rPr lang="fr-FR" sz="3500" dirty="0">
                <a:solidFill>
                  <a:srgbClr val="002060"/>
                </a:solidFill>
              </a:rPr>
              <a:t> 2.   150 litres</a:t>
            </a:r>
          </a:p>
          <a:p>
            <a:pPr marL="0" indent="0">
              <a:buNone/>
            </a:pPr>
            <a:r>
              <a:rPr lang="fr-FR" sz="3500" dirty="0">
                <a:solidFill>
                  <a:srgbClr val="002060"/>
                </a:solidFill>
              </a:rPr>
              <a:t> 3.   1 500 litres</a:t>
            </a:r>
          </a:p>
          <a:p>
            <a:pPr marL="0" indent="0">
              <a:buNone/>
            </a:pPr>
            <a:r>
              <a:rPr lang="fr-FR" sz="3500" dirty="0">
                <a:solidFill>
                  <a:srgbClr val="33632F"/>
                </a:solidFill>
              </a:rPr>
              <a:t> </a:t>
            </a:r>
            <a:r>
              <a:rPr lang="fr-FR" sz="3500" b="1" dirty="0">
                <a:solidFill>
                  <a:srgbClr val="25B72B"/>
                </a:solidFill>
              </a:rPr>
              <a:t>4.   15 000 litres</a:t>
            </a:r>
            <a:endParaRPr lang="fr-FR" sz="3500" b="1" i="1" dirty="0">
              <a:solidFill>
                <a:srgbClr val="25B72B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4234" y="0"/>
            <a:ext cx="501651" cy="6858000"/>
          </a:xfrm>
          <a:prstGeom prst="rect">
            <a:avLst/>
          </a:prstGeom>
          <a:solidFill>
            <a:srgbClr val="25B7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181" y="-117256"/>
            <a:ext cx="1875653" cy="1692319"/>
          </a:xfrm>
          <a:prstGeom prst="rect">
            <a:avLst/>
          </a:prstGeom>
        </p:spPr>
      </p:pic>
      <p:sp>
        <p:nvSpPr>
          <p:cNvPr id="20" name="Google Shape;84;p8"/>
          <p:cNvSpPr/>
          <p:nvPr/>
        </p:nvSpPr>
        <p:spPr>
          <a:xfrm>
            <a:off x="10224460" y="0"/>
            <a:ext cx="2147641" cy="1276285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11055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176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7417" y="5734753"/>
            <a:ext cx="11694583" cy="400110"/>
          </a:xfrm>
          <a:prstGeom prst="rect">
            <a:avLst/>
          </a:prstGeom>
          <a:solidFill>
            <a:srgbClr val="29CFB1">
              <a:alpha val="5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→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C’est 10 000 fois plus que la quantité d’eau dont on a besoin par jour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38" y="3966790"/>
            <a:ext cx="615860" cy="6158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7" descr="AEMec2-4- Atmo bouteille 1 litre-hd-co-v1.gif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007" y="1806376"/>
            <a:ext cx="39370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11272310" y="6356350"/>
            <a:ext cx="1005416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19</a:t>
            </a:r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942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3E69B1-B3A1-4C50-97ED-125052DCB758}"/>
              </a:ext>
            </a:extLst>
          </p:cNvPr>
          <p:cNvSpPr/>
          <p:nvPr/>
        </p:nvSpPr>
        <p:spPr>
          <a:xfrm>
            <a:off x="4832408" y="1065785"/>
            <a:ext cx="3232207" cy="2151726"/>
          </a:xfrm>
          <a:prstGeom prst="rect">
            <a:avLst/>
          </a:prstGeom>
          <a:solidFill>
            <a:schemeClr val="bg1"/>
          </a:solidFill>
          <a:ln w="76200" cmpd="dbl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3AC2E0-6BA9-4F32-AA79-4451652B90DD}"/>
              </a:ext>
            </a:extLst>
          </p:cNvPr>
          <p:cNvSpPr/>
          <p:nvPr/>
        </p:nvSpPr>
        <p:spPr>
          <a:xfrm>
            <a:off x="1429886" y="1065785"/>
            <a:ext cx="3232207" cy="2151726"/>
          </a:xfrm>
          <a:prstGeom prst="rect">
            <a:avLst/>
          </a:prstGeom>
          <a:solidFill>
            <a:schemeClr val="bg1"/>
          </a:solidFill>
          <a:ln w="76200" cmpd="dbl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613A1D-AFAC-477A-9599-C06B84ACC534}"/>
              </a:ext>
            </a:extLst>
          </p:cNvPr>
          <p:cNvSpPr/>
          <p:nvPr/>
        </p:nvSpPr>
        <p:spPr>
          <a:xfrm>
            <a:off x="8251934" y="1075063"/>
            <a:ext cx="3232207" cy="2151726"/>
          </a:xfrm>
          <a:prstGeom prst="rect">
            <a:avLst/>
          </a:prstGeom>
          <a:solidFill>
            <a:schemeClr val="bg1"/>
          </a:solidFill>
          <a:ln w="76200" cmpd="dbl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4586E6-3FA9-451B-A6D6-D4B9034A2667}"/>
              </a:ext>
            </a:extLst>
          </p:cNvPr>
          <p:cNvSpPr/>
          <p:nvPr/>
        </p:nvSpPr>
        <p:spPr>
          <a:xfrm>
            <a:off x="1420979" y="3612710"/>
            <a:ext cx="3232207" cy="2368646"/>
          </a:xfrm>
          <a:prstGeom prst="rect">
            <a:avLst/>
          </a:prstGeom>
          <a:solidFill>
            <a:schemeClr val="bg1"/>
          </a:solidFill>
          <a:ln w="76200" cmpd="dbl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l’icône « EN SAVOIR + » cliquer pour faire paraître le texte et après recliquer pour le faire disparaître.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D16B9B-39DB-4579-86CF-92780E090731}"/>
              </a:ext>
            </a:extLst>
          </p:cNvPr>
          <p:cNvSpPr/>
          <p:nvPr/>
        </p:nvSpPr>
        <p:spPr>
          <a:xfrm>
            <a:off x="4849030" y="3612710"/>
            <a:ext cx="3232207" cy="2368646"/>
          </a:xfrm>
          <a:prstGeom prst="rect">
            <a:avLst/>
          </a:prstGeom>
          <a:solidFill>
            <a:schemeClr val="bg1"/>
          </a:solidFill>
          <a:ln w="76200" cmpd="dbl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2AC041-ADC7-4D33-B85E-84BDC6CAEE69}"/>
              </a:ext>
            </a:extLst>
          </p:cNvPr>
          <p:cNvSpPr/>
          <p:nvPr/>
        </p:nvSpPr>
        <p:spPr>
          <a:xfrm>
            <a:off x="8257755" y="3616168"/>
            <a:ext cx="3232207" cy="2368646"/>
          </a:xfrm>
          <a:prstGeom prst="rect">
            <a:avLst/>
          </a:prstGeom>
          <a:solidFill>
            <a:schemeClr val="bg1"/>
          </a:solidFill>
          <a:ln w="76200" cmpd="dbl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11BC06F-D89D-48F7-A7AC-D00C0F6DD345}"/>
              </a:ext>
            </a:extLst>
          </p:cNvPr>
          <p:cNvSpPr txBox="1"/>
          <p:nvPr/>
        </p:nvSpPr>
        <p:spPr>
          <a:xfrm>
            <a:off x="1625617" y="4234875"/>
            <a:ext cx="2854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La parution d’une abeille signifie que c’est le moment d’écouter le point de vue de l’enfant.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16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Cliquez ensuite n’importe où dans la page pour avancer.</a:t>
            </a:r>
          </a:p>
        </p:txBody>
      </p:sp>
      <p:pic>
        <p:nvPicPr>
          <p:cNvPr id="11" name="Image 10" descr="Une image contenant dessin&#10;&#10;Description générée automatiquement">
            <a:extLst>
              <a:ext uri="{FF2B5EF4-FFF2-40B4-BE49-F238E27FC236}">
                <a16:creationId xmlns:a16="http://schemas.microsoft.com/office/drawing/2014/main" id="{23EF37FB-6783-4F80-B9D5-5DAF6456C5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773" y="2137549"/>
            <a:ext cx="716113" cy="73879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7EA7FD0-E37C-4399-9265-CCBFC07F7E8F}"/>
              </a:ext>
            </a:extLst>
          </p:cNvPr>
          <p:cNvSpPr txBox="1"/>
          <p:nvPr/>
        </p:nvSpPr>
        <p:spPr>
          <a:xfrm>
            <a:off x="5595091" y="1221871"/>
            <a:ext cx="1799737" cy="369332"/>
          </a:xfrm>
          <a:prstGeom prst="rect">
            <a:avLst/>
          </a:prstGeom>
          <a:solidFill>
            <a:srgbClr val="29CFB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Information N° 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83562F-5628-4E0B-AE3B-6231B579F038}"/>
              </a:ext>
            </a:extLst>
          </p:cNvPr>
          <p:cNvSpPr/>
          <p:nvPr/>
        </p:nvSpPr>
        <p:spPr>
          <a:xfrm>
            <a:off x="1761567" y="1669524"/>
            <a:ext cx="26169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Basculer en mode diaporama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45FDC7-0882-4A67-AA7D-4FABA331814E}"/>
              </a:ext>
            </a:extLst>
          </p:cNvPr>
          <p:cNvSpPr/>
          <p:nvPr/>
        </p:nvSpPr>
        <p:spPr>
          <a:xfrm>
            <a:off x="4836111" y="1645439"/>
            <a:ext cx="32322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Réfléchir à la question, 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puis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cliquer sur un N° pour obtenir la réponse.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1657C2C-C64C-429E-A881-01FC399F504E}"/>
              </a:ext>
            </a:extLst>
          </p:cNvPr>
          <p:cNvSpPr txBox="1"/>
          <p:nvPr/>
        </p:nvSpPr>
        <p:spPr>
          <a:xfrm>
            <a:off x="8993315" y="1219885"/>
            <a:ext cx="1799737" cy="369332"/>
          </a:xfrm>
          <a:prstGeom prst="rect">
            <a:avLst/>
          </a:prstGeom>
          <a:solidFill>
            <a:srgbClr val="29CFB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Information N° 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B7DFCC-D86B-4E01-ADEC-3C2DE5C733AB}"/>
              </a:ext>
            </a:extLst>
          </p:cNvPr>
          <p:cNvSpPr/>
          <p:nvPr/>
        </p:nvSpPr>
        <p:spPr>
          <a:xfrm>
            <a:off x="8508741" y="1637046"/>
            <a:ext cx="29167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Répondre oui ou non</a:t>
            </a:r>
            <a:r>
              <a:rPr kumimoji="0" lang="fr-FR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ensuite,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cliquer sur l’image pour faire apparaître la réponse.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5A9AE65-70FF-4449-A9E9-F0554DA5E70E}"/>
              </a:ext>
            </a:extLst>
          </p:cNvPr>
          <p:cNvSpPr txBox="1"/>
          <p:nvPr/>
        </p:nvSpPr>
        <p:spPr>
          <a:xfrm>
            <a:off x="2046828" y="3735825"/>
            <a:ext cx="1799737" cy="369332"/>
          </a:xfrm>
          <a:prstGeom prst="rect">
            <a:avLst/>
          </a:prstGeom>
          <a:solidFill>
            <a:srgbClr val="29CFB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Information N° 4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F4EB755-022B-41DB-95F1-B354FBD02DE5}"/>
              </a:ext>
            </a:extLst>
          </p:cNvPr>
          <p:cNvSpPr txBox="1"/>
          <p:nvPr/>
        </p:nvSpPr>
        <p:spPr>
          <a:xfrm>
            <a:off x="2170193" y="1216399"/>
            <a:ext cx="1799737" cy="369332"/>
          </a:xfrm>
          <a:prstGeom prst="rect">
            <a:avLst/>
          </a:prstGeom>
          <a:solidFill>
            <a:srgbClr val="29CFB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Information N° 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53B34ED-9B1F-420A-A81B-52D9B1FDFDF0}"/>
              </a:ext>
            </a:extLst>
          </p:cNvPr>
          <p:cNvSpPr/>
          <p:nvPr/>
        </p:nvSpPr>
        <p:spPr>
          <a:xfrm>
            <a:off x="4958591" y="4199091"/>
            <a:ext cx="30727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Cliquer sur les          pour découvrir les réponses ou les</a:t>
            </a:r>
            <a:r>
              <a:rPr kumimoji="0" lang="fr-FR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images cachée.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4027ADD-3520-4A14-8D2A-09B9DFEA1564}"/>
              </a:ext>
            </a:extLst>
          </p:cNvPr>
          <p:cNvSpPr txBox="1"/>
          <p:nvPr/>
        </p:nvSpPr>
        <p:spPr>
          <a:xfrm>
            <a:off x="5532149" y="3737129"/>
            <a:ext cx="1799737" cy="369332"/>
          </a:xfrm>
          <a:prstGeom prst="rect">
            <a:avLst/>
          </a:prstGeom>
          <a:solidFill>
            <a:srgbClr val="29CFB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Information N° 5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8E2F879-56C8-4B4E-8731-64968FF930AF}"/>
              </a:ext>
            </a:extLst>
          </p:cNvPr>
          <p:cNvSpPr/>
          <p:nvPr/>
        </p:nvSpPr>
        <p:spPr>
          <a:xfrm>
            <a:off x="8887123" y="4092753"/>
            <a:ext cx="26470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Cliquer pour voir la photo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B2F5829D-3A19-43EB-B120-EE099B84983F}"/>
              </a:ext>
            </a:extLst>
          </p:cNvPr>
          <p:cNvSpPr txBox="1"/>
          <p:nvPr/>
        </p:nvSpPr>
        <p:spPr>
          <a:xfrm>
            <a:off x="9067252" y="3737129"/>
            <a:ext cx="1799737" cy="369332"/>
          </a:xfrm>
          <a:prstGeom prst="rect">
            <a:avLst/>
          </a:prstGeom>
          <a:solidFill>
            <a:srgbClr val="29CFB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Information N° 6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FC3905C-07A8-4D91-9F82-985B3954CA44}"/>
              </a:ext>
            </a:extLst>
          </p:cNvPr>
          <p:cNvSpPr/>
          <p:nvPr/>
        </p:nvSpPr>
        <p:spPr>
          <a:xfrm>
            <a:off x="8906585" y="4925164"/>
            <a:ext cx="26470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Retour à la diapo précédente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63CE728-8ECA-41CD-906F-173451DA44F0}"/>
              </a:ext>
            </a:extLst>
          </p:cNvPr>
          <p:cNvSpPr/>
          <p:nvPr/>
        </p:nvSpPr>
        <p:spPr>
          <a:xfrm>
            <a:off x="8897235" y="4651230"/>
            <a:ext cx="22779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Cliquer pour </a:t>
            </a:r>
            <a:r>
              <a:rPr lang="fr-FR" sz="1400" dirty="0">
                <a:solidFill>
                  <a:prstClr val="black"/>
                </a:solidFill>
                <a:latin typeface="Calibri"/>
              </a:rPr>
              <a:t>plus d’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infos</a:t>
            </a:r>
          </a:p>
        </p:txBody>
      </p:sp>
      <p:sp>
        <p:nvSpPr>
          <p:cNvPr id="72" name="Rectangle 71"/>
          <p:cNvSpPr/>
          <p:nvPr/>
        </p:nvSpPr>
        <p:spPr>
          <a:xfrm>
            <a:off x="1292505" y="229290"/>
            <a:ext cx="101916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Roboto" charset="0"/>
              </a:rPr>
              <a:t>EXPLICATIONS POUR L’UTILISATION DU DIAPORAMA</a:t>
            </a:r>
          </a:p>
        </p:txBody>
      </p:sp>
      <p:sp>
        <p:nvSpPr>
          <p:cNvPr id="74" name="Rectangle 73"/>
          <p:cNvSpPr/>
          <p:nvPr/>
        </p:nvSpPr>
        <p:spPr>
          <a:xfrm>
            <a:off x="-4763" y="0"/>
            <a:ext cx="501651" cy="6858000"/>
          </a:xfrm>
          <a:prstGeom prst="rect">
            <a:avLst/>
          </a:prstGeom>
          <a:solidFill>
            <a:srgbClr val="29C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6" name="Btn_Camera">
            <a:extLst>
              <a:ext uri="{FF2B5EF4-FFF2-40B4-BE49-F238E27FC236}">
                <a16:creationId xmlns:a16="http://schemas.microsoft.com/office/drawing/2014/main" id="{1CBE7AF3-7A6E-4FC4-A86F-3AC714A55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689" y="4098239"/>
            <a:ext cx="260759" cy="26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990" y="4955744"/>
            <a:ext cx="330953" cy="27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11272310" y="6356350"/>
            <a:ext cx="1005415" cy="360363"/>
          </a:xfrm>
          <a:prstGeom prst="roundRect">
            <a:avLst/>
          </a:prstGeom>
          <a:solidFill>
            <a:srgbClr val="29CFB1"/>
          </a:solidFill>
          <a:ln>
            <a:solidFill>
              <a:srgbClr val="29CFB1"/>
            </a:solidFill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552949BE-CC07-43E9-BE82-1E96A220B6FD}" type="slidenum">
              <a:rPr kumimoji="0" lang="fr-FR" alt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33" name="n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497" y="2647376"/>
            <a:ext cx="444505" cy="55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n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025" y="2158397"/>
            <a:ext cx="405056" cy="5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n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664" y="2167060"/>
            <a:ext cx="419503" cy="55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n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064" y="2645348"/>
            <a:ext cx="442584" cy="544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n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743" y="2645348"/>
            <a:ext cx="422737" cy="538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n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440" y="2160649"/>
            <a:ext cx="447562" cy="561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837" y="3686794"/>
            <a:ext cx="740450" cy="56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663CE728-8ECA-41CD-906F-173451DA44F0}"/>
              </a:ext>
            </a:extLst>
          </p:cNvPr>
          <p:cNvSpPr/>
          <p:nvPr/>
        </p:nvSpPr>
        <p:spPr>
          <a:xfrm>
            <a:off x="8906585" y="5200036"/>
            <a:ext cx="28147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Cliquer pour accéder au TP</a:t>
            </a:r>
          </a:p>
        </p:txBody>
      </p:sp>
      <p:grpSp>
        <p:nvGrpSpPr>
          <p:cNvPr id="51" name="Groupe-100"/>
          <p:cNvGrpSpPr>
            <a:grpSpLocks/>
          </p:cNvGrpSpPr>
          <p:nvPr/>
        </p:nvGrpSpPr>
        <p:grpSpPr bwMode="auto">
          <a:xfrm>
            <a:off x="9211656" y="2133166"/>
            <a:ext cx="2343214" cy="1023479"/>
            <a:chOff x="1642889" y="2500306"/>
            <a:chExt cx="5642980" cy="2479185"/>
          </a:xfrm>
        </p:grpSpPr>
        <p:sp>
          <p:nvSpPr>
            <p:cNvPr id="52" name="Rectangle 51"/>
            <p:cNvSpPr/>
            <p:nvPr/>
          </p:nvSpPr>
          <p:spPr bwMode="auto">
            <a:xfrm>
              <a:off x="1642889" y="2500306"/>
              <a:ext cx="2988153" cy="1800209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Text100L"/>
            <p:cNvSpPr txBox="1">
              <a:spLocks noChangeArrowheads="1"/>
            </p:cNvSpPr>
            <p:nvPr/>
          </p:nvSpPr>
          <p:spPr bwMode="auto">
            <a:xfrm>
              <a:off x="4130568" y="4233959"/>
              <a:ext cx="3155301" cy="745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6350" indent="-63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6350" marR="0" lvl="0" indent="-635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100 litres</a:t>
              </a:r>
            </a:p>
          </p:txBody>
        </p:sp>
      </p:grpSp>
      <p:pic>
        <p:nvPicPr>
          <p:cNvPr id="56" name="Image 5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585" y="5482042"/>
            <a:ext cx="497538" cy="267334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663CE728-8ECA-41CD-906F-173451DA44F0}"/>
              </a:ext>
            </a:extLst>
          </p:cNvPr>
          <p:cNvSpPr/>
          <p:nvPr/>
        </p:nvSpPr>
        <p:spPr>
          <a:xfrm>
            <a:off x="8908384" y="5458013"/>
            <a:ext cx="2636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Cliquer pour revenir au sommaire ou à une séance</a:t>
            </a:r>
          </a:p>
        </p:txBody>
      </p:sp>
      <p:pic>
        <p:nvPicPr>
          <p:cNvPr id="63" name="Imag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299" y="2236960"/>
            <a:ext cx="550922" cy="682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9" descr="Une image contenant dessin&#10;&#10;Description générée automatiquement">
            <a:extLst>
              <a:ext uri="{FF2B5EF4-FFF2-40B4-BE49-F238E27FC236}">
                <a16:creationId xmlns:a16="http://schemas.microsoft.com/office/drawing/2014/main" id="{021DD8C4-AA58-481D-8C41-670B33AE95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910" y="2344017"/>
            <a:ext cx="915302" cy="50582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16168" y="2136523"/>
            <a:ext cx="656020" cy="6560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39312" y="2146212"/>
            <a:ext cx="3834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1AD2AF"/>
                </a:solidFill>
                <a:effectLst/>
                <a:uLnTx/>
                <a:uFillTx/>
                <a:latin typeface="Calibri"/>
                <a:ea typeface="Roboto" pitchFamily="2" charset="0"/>
                <a:cs typeface="Roboto" pitchFamily="2" charset="0"/>
              </a:rPr>
              <a:t>/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55" name="Image 5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89754" y="4876497"/>
            <a:ext cx="1262208" cy="834778"/>
          </a:xfrm>
          <a:prstGeom prst="rect">
            <a:avLst/>
          </a:prstGeom>
        </p:spPr>
      </p:pic>
      <p:pic>
        <p:nvPicPr>
          <p:cNvPr id="57" name="Poll exterieur??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20" y="5038235"/>
            <a:ext cx="594225" cy="53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oll exterieur??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481" y="4156939"/>
            <a:ext cx="474733" cy="42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160" y="5661183"/>
            <a:ext cx="507397" cy="279969"/>
          </a:xfrm>
          <a:prstGeom prst="rect">
            <a:avLst/>
          </a:prstGeom>
        </p:spPr>
      </p:pic>
      <p:pic>
        <p:nvPicPr>
          <p:cNvPr id="59" name="Plus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269" y="4631733"/>
            <a:ext cx="309113" cy="304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Image 2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Image 60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381" y="4372467"/>
            <a:ext cx="313319" cy="267092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28E2F879-56C8-4B4E-8731-64968FF930AF}"/>
              </a:ext>
            </a:extLst>
          </p:cNvPr>
          <p:cNvSpPr/>
          <p:nvPr/>
        </p:nvSpPr>
        <p:spPr>
          <a:xfrm>
            <a:off x="8897235" y="4363382"/>
            <a:ext cx="26470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Cliquer pour voir la vidéo</a:t>
            </a:r>
          </a:p>
        </p:txBody>
      </p:sp>
      <p:pic>
        <p:nvPicPr>
          <p:cNvPr id="65" name="Image 64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729" y="5246012"/>
            <a:ext cx="266653" cy="26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7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9821" y="-1380212"/>
            <a:ext cx="3442180" cy="5028088"/>
          </a:xfrm>
          <a:prstGeom prst="rect">
            <a:avLst/>
          </a:prstGeom>
        </p:spPr>
      </p:pic>
      <p:sp>
        <p:nvSpPr>
          <p:cNvPr id="13" name="BackgroundTitle"/>
          <p:cNvSpPr/>
          <p:nvPr/>
        </p:nvSpPr>
        <p:spPr>
          <a:xfrm>
            <a:off x="1579266" y="47989"/>
            <a:ext cx="10458975" cy="1279451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1134" y="68627"/>
            <a:ext cx="8199564" cy="125881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Calibri Bold" charset="0"/>
              </a:rPr>
              <a:t>Q2</a:t>
            </a:r>
            <a:r>
              <a:rPr lang="fr-FR" sz="3200" b="1" dirty="0">
                <a:solidFill>
                  <a:srgbClr val="1ED1AF"/>
                </a:solidFill>
                <a:latin typeface="Calibri Bold" charset="0"/>
              </a:rPr>
              <a:t> / </a:t>
            </a:r>
            <a:r>
              <a:rPr lang="fr-FR" sz="3200" b="1" dirty="0">
                <a:solidFill>
                  <a:schemeClr val="bg1"/>
                </a:solidFill>
                <a:latin typeface="Calibri Bold" charset="0"/>
              </a:rPr>
              <a:t>Avons-nous tout le ciel pour respirer ? </a:t>
            </a:r>
            <a:endParaRPr lang="fr-FR" sz="3200" dirty="0"/>
          </a:p>
        </p:txBody>
      </p:sp>
      <p:sp>
        <p:nvSpPr>
          <p:cNvPr id="14" name="Rectangle 13"/>
          <p:cNvSpPr/>
          <p:nvPr/>
        </p:nvSpPr>
        <p:spPr>
          <a:xfrm>
            <a:off x="-4234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181" y="-117256"/>
            <a:ext cx="1875653" cy="1692319"/>
          </a:xfrm>
          <a:prstGeom prst="rect">
            <a:avLst/>
          </a:prstGeom>
        </p:spPr>
      </p:pic>
      <p:sp>
        <p:nvSpPr>
          <p:cNvPr id="16" name="Google Shape;84;p8"/>
          <p:cNvSpPr/>
          <p:nvPr/>
        </p:nvSpPr>
        <p:spPr>
          <a:xfrm>
            <a:off x="10224460" y="0"/>
            <a:ext cx="2147641" cy="1276285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11055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176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Imag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1758950"/>
            <a:ext cx="6556375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11272310" y="6356350"/>
            <a:ext cx="1005416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lang="fr-FR" altLang="fr-FR" sz="2000" b="1" dirty="0">
                <a:solidFill>
                  <a:prstClr val="white"/>
                </a:solidFill>
                <a:latin typeface="Calibri"/>
              </a:rPr>
              <a:t>20</a:t>
            </a:r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579266" y="2036476"/>
            <a:ext cx="58570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90575" marR="0" lvl="0" indent="-9905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Oui</a:t>
            </a:r>
          </a:p>
          <a:p>
            <a:pPr marL="990575" marR="0" lvl="0" indent="-9905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Non</a:t>
            </a:r>
          </a:p>
        </p:txBody>
      </p:sp>
      <p:sp>
        <p:nvSpPr>
          <p:cNvPr id="3" name="Rectangle 2"/>
          <p:cNvSpPr/>
          <p:nvPr>
            <p:custDataLst>
              <p:tags r:id="rId2"/>
            </p:custDataLst>
          </p:nvPr>
        </p:nvSpPr>
        <p:spPr>
          <a:xfrm>
            <a:off x="11938000" y="0"/>
            <a:ext cx="254000" cy="254000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2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407" y="2777102"/>
            <a:ext cx="393700" cy="279400"/>
          </a:xfrm>
          <a:prstGeom prst="rect">
            <a:avLst/>
          </a:prstGeom>
        </p:spPr>
      </p:pic>
      <p:pic>
        <p:nvPicPr>
          <p:cNvPr id="18" name="Image 1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597099">
            <a:off x="1126485" y="766426"/>
            <a:ext cx="335182" cy="5054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754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-4234" y="0"/>
            <a:ext cx="501651" cy="6858000"/>
          </a:xfrm>
          <a:prstGeom prst="rect">
            <a:avLst/>
          </a:prstGeom>
          <a:solidFill>
            <a:srgbClr val="25B7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9821" y="-1380212"/>
            <a:ext cx="3442180" cy="5028088"/>
          </a:xfrm>
          <a:prstGeom prst="rect">
            <a:avLst/>
          </a:prstGeom>
        </p:spPr>
      </p:pic>
      <p:sp>
        <p:nvSpPr>
          <p:cNvPr id="13" name="BackgroundTitle"/>
          <p:cNvSpPr/>
          <p:nvPr/>
        </p:nvSpPr>
        <p:spPr>
          <a:xfrm>
            <a:off x="1579266" y="47989"/>
            <a:ext cx="10458975" cy="1279451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1134" y="68627"/>
            <a:ext cx="8199564" cy="125881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Calibri Bold" charset="0"/>
              </a:rPr>
              <a:t>Q2</a:t>
            </a:r>
            <a:r>
              <a:rPr lang="fr-FR" sz="3200" b="1" dirty="0">
                <a:solidFill>
                  <a:srgbClr val="1ED1AF"/>
                </a:solidFill>
                <a:latin typeface="Calibri Bold" charset="0"/>
              </a:rPr>
              <a:t> / </a:t>
            </a:r>
            <a:r>
              <a:rPr lang="fr-FR" sz="3200" b="1" dirty="0">
                <a:solidFill>
                  <a:schemeClr val="bg1"/>
                </a:solidFill>
                <a:latin typeface="Calibri Bold" charset="0"/>
              </a:rPr>
              <a:t>Avons-nous tout le ciel pour respirer ? </a:t>
            </a:r>
            <a:endParaRPr lang="fr-FR" sz="3200" dirty="0"/>
          </a:p>
        </p:txBody>
      </p:sp>
      <p:sp>
        <p:nvSpPr>
          <p:cNvPr id="8" name="ZoneTexte 7"/>
          <p:cNvSpPr txBox="1"/>
          <p:nvPr/>
        </p:nvSpPr>
        <p:spPr>
          <a:xfrm>
            <a:off x="1579266" y="2036476"/>
            <a:ext cx="58570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90575" marR="0" lvl="0" indent="-9905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Oui</a:t>
            </a:r>
          </a:p>
          <a:p>
            <a:pPr marL="990575" marR="0" lvl="0" indent="-9905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fr-FR" sz="3500" b="1" i="0" u="none" strike="noStrike" kern="1200" cap="none" spc="0" normalizeH="0" baseline="0" noProof="0" dirty="0">
                <a:ln>
                  <a:noFill/>
                </a:ln>
                <a:solidFill>
                  <a:srgbClr val="25B72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Non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181" y="-117256"/>
            <a:ext cx="1875653" cy="1692319"/>
          </a:xfrm>
          <a:prstGeom prst="rect">
            <a:avLst/>
          </a:prstGeom>
        </p:spPr>
      </p:pic>
      <p:sp>
        <p:nvSpPr>
          <p:cNvPr id="16" name="Google Shape;84;p8"/>
          <p:cNvSpPr/>
          <p:nvPr/>
        </p:nvSpPr>
        <p:spPr>
          <a:xfrm>
            <a:off x="10224460" y="0"/>
            <a:ext cx="2147641" cy="1276285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11055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176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0" y="2590167"/>
            <a:ext cx="615860" cy="6158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1758950"/>
            <a:ext cx="6556375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11272310" y="6356350"/>
            <a:ext cx="1005416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lang="fr-FR" altLang="fr-FR" sz="2000" b="1" dirty="0">
                <a:solidFill>
                  <a:prstClr val="white"/>
                </a:solidFill>
                <a:latin typeface="Calibri"/>
              </a:rPr>
              <a:t>21</a:t>
            </a:r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318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9821" y="-1380212"/>
            <a:ext cx="3442180" cy="5028088"/>
          </a:xfrm>
          <a:prstGeom prst="rect">
            <a:avLst/>
          </a:prstGeom>
        </p:spPr>
      </p:pic>
      <p:sp>
        <p:nvSpPr>
          <p:cNvPr id="12" name="BackgroundTitle"/>
          <p:cNvSpPr/>
          <p:nvPr/>
        </p:nvSpPr>
        <p:spPr>
          <a:xfrm>
            <a:off x="1579266" y="47989"/>
            <a:ext cx="10458975" cy="1279451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1421" y="164638"/>
            <a:ext cx="8353039" cy="1056117"/>
          </a:xfrm>
        </p:spPr>
        <p:txBody>
          <a:bodyPr>
            <a:no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Calibri Bold" charset="0"/>
              </a:rPr>
              <a:t>Q3</a:t>
            </a:r>
            <a:r>
              <a:rPr lang="fr-FR" sz="3200" b="1" dirty="0">
                <a:solidFill>
                  <a:srgbClr val="1ED1AF"/>
                </a:solidFill>
                <a:latin typeface="Calibri Bold" charset="0"/>
              </a:rPr>
              <a:t> / </a:t>
            </a:r>
            <a:r>
              <a:rPr lang="fr-FR" sz="3200" b="1" dirty="0">
                <a:solidFill>
                  <a:schemeClr val="bg1"/>
                </a:solidFill>
                <a:latin typeface="+mn-lt"/>
              </a:rPr>
              <a:t>Le volume d’air respiré lors d’une activité sportive intense est environ…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4234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7181" y="-117256"/>
            <a:ext cx="1875653" cy="1692319"/>
          </a:xfrm>
          <a:prstGeom prst="rect">
            <a:avLst/>
          </a:prstGeom>
        </p:spPr>
      </p:pic>
      <p:sp>
        <p:nvSpPr>
          <p:cNvPr id="15" name="Google Shape;84;p8"/>
          <p:cNvSpPr/>
          <p:nvPr/>
        </p:nvSpPr>
        <p:spPr>
          <a:xfrm>
            <a:off x="10224460" y="0"/>
            <a:ext cx="2147641" cy="1276285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11055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176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Imag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0" t="11816" r="8453" b="6606"/>
          <a:stretch>
            <a:fillRect/>
          </a:stretch>
        </p:blipFill>
        <p:spPr bwMode="auto">
          <a:xfrm>
            <a:off x="9402805" y="2437220"/>
            <a:ext cx="1895475" cy="327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11272310" y="6356350"/>
            <a:ext cx="1005416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lang="fr-FR" altLang="fr-FR" sz="2000" b="1" dirty="0">
                <a:solidFill>
                  <a:prstClr val="white"/>
                </a:solidFill>
                <a:latin typeface="Calibri"/>
              </a:rPr>
              <a:t>22</a:t>
            </a:r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50401" y="2353339"/>
            <a:ext cx="873697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764" marR="0" lvl="1" indent="-9905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 fois plus important</a:t>
            </a:r>
          </a:p>
          <a:p>
            <a:pPr marL="1447764" marR="0" lvl="1" indent="-9905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 fois plus important</a:t>
            </a:r>
          </a:p>
          <a:p>
            <a:pPr marL="1447764" marR="0" lvl="1" indent="-9905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50 fois plus important</a:t>
            </a:r>
          </a:p>
          <a:p>
            <a:pPr marL="1447764" marR="0" lvl="1" indent="-9905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100 fois plus important</a:t>
            </a:r>
          </a:p>
        </p:txBody>
      </p:sp>
      <p:sp>
        <p:nvSpPr>
          <p:cNvPr id="3" name="Rectangle 2"/>
          <p:cNvSpPr/>
          <p:nvPr>
            <p:custDataLst>
              <p:tags r:id="rId2"/>
            </p:custDataLst>
          </p:nvPr>
        </p:nvSpPr>
        <p:spPr>
          <a:xfrm>
            <a:off x="11938000" y="0"/>
            <a:ext cx="254000" cy="254000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2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407" y="3059459"/>
            <a:ext cx="393700" cy="279400"/>
          </a:xfrm>
          <a:prstGeom prst="rect">
            <a:avLst/>
          </a:prstGeom>
        </p:spPr>
      </p:pic>
      <p:pic>
        <p:nvPicPr>
          <p:cNvPr id="19" name="Image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597099">
            <a:off x="1126485" y="766426"/>
            <a:ext cx="335182" cy="5054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665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234" y="0"/>
            <a:ext cx="501651" cy="6858000"/>
          </a:xfrm>
          <a:prstGeom prst="rect">
            <a:avLst/>
          </a:prstGeom>
          <a:solidFill>
            <a:srgbClr val="25B7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9821" y="-1380212"/>
            <a:ext cx="3442180" cy="5028088"/>
          </a:xfrm>
          <a:prstGeom prst="rect">
            <a:avLst/>
          </a:prstGeom>
        </p:spPr>
      </p:pic>
      <p:sp>
        <p:nvSpPr>
          <p:cNvPr id="12" name="BackgroundTitle"/>
          <p:cNvSpPr/>
          <p:nvPr/>
        </p:nvSpPr>
        <p:spPr>
          <a:xfrm>
            <a:off x="1579266" y="47989"/>
            <a:ext cx="10458975" cy="1279451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1421" y="164638"/>
            <a:ext cx="8353039" cy="1056117"/>
          </a:xfrm>
        </p:spPr>
        <p:txBody>
          <a:bodyPr>
            <a:no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Calibri Bold" charset="0"/>
              </a:rPr>
              <a:t>Q3</a:t>
            </a:r>
            <a:r>
              <a:rPr lang="fr-FR" sz="3200" b="1" dirty="0">
                <a:solidFill>
                  <a:srgbClr val="1ED1AF"/>
                </a:solidFill>
                <a:latin typeface="Calibri Bold" charset="0"/>
              </a:rPr>
              <a:t> / </a:t>
            </a:r>
            <a:r>
              <a:rPr lang="fr-FR" sz="3200" b="1" dirty="0">
                <a:solidFill>
                  <a:schemeClr val="bg1"/>
                </a:solidFill>
                <a:latin typeface="+mn-lt"/>
              </a:rPr>
              <a:t>Le volume d’air respiré lors d’une activité sportive intense est environ…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181" y="-117256"/>
            <a:ext cx="1875653" cy="1692319"/>
          </a:xfrm>
          <a:prstGeom prst="rect">
            <a:avLst/>
          </a:prstGeom>
        </p:spPr>
      </p:pic>
      <p:sp>
        <p:nvSpPr>
          <p:cNvPr id="15" name="Google Shape;84;p8"/>
          <p:cNvSpPr/>
          <p:nvPr/>
        </p:nvSpPr>
        <p:spPr>
          <a:xfrm>
            <a:off x="10224460" y="0"/>
            <a:ext cx="2147641" cy="127628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11055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176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50401" y="2353339"/>
            <a:ext cx="873697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764" marR="0" lvl="1" indent="-9905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 fois plus important</a:t>
            </a:r>
          </a:p>
          <a:p>
            <a:pPr marL="1447764" marR="0" lvl="1" indent="-9905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fr-FR" sz="3500" b="1" i="0" u="none" strike="noStrike" kern="1200" cap="none" spc="0" normalizeH="0" baseline="0" noProof="0" dirty="0">
                <a:ln>
                  <a:noFill/>
                </a:ln>
                <a:solidFill>
                  <a:srgbClr val="25B72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 fois plus important</a:t>
            </a:r>
          </a:p>
          <a:p>
            <a:pPr marL="1447764" marR="0" lvl="1" indent="-9905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50 fois plus important</a:t>
            </a:r>
          </a:p>
          <a:p>
            <a:pPr marL="1447764" marR="0" lvl="1" indent="-9905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100 fois plus important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97417" y="5734753"/>
            <a:ext cx="11694583" cy="400110"/>
          </a:xfrm>
          <a:prstGeom prst="rect">
            <a:avLst/>
          </a:prstGeom>
          <a:solidFill>
            <a:srgbClr val="29CFB1">
              <a:alpha val="5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→ En cas d’épisodes de pollution, il est préconisé d’éviter le sport intense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54" y="2877489"/>
            <a:ext cx="615860" cy="6158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0" t="11816" r="8453" b="6606"/>
          <a:stretch>
            <a:fillRect/>
          </a:stretch>
        </p:blipFill>
        <p:spPr bwMode="auto">
          <a:xfrm>
            <a:off x="9402805" y="2437220"/>
            <a:ext cx="1895475" cy="327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11272310" y="6356350"/>
            <a:ext cx="1005416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lang="fr-FR" altLang="fr-FR" sz="2000" b="1" dirty="0">
                <a:solidFill>
                  <a:prstClr val="white"/>
                </a:solidFill>
                <a:latin typeface="Calibri"/>
              </a:rPr>
              <a:t>23</a:t>
            </a:r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502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9821" y="-1380212"/>
            <a:ext cx="3442180" cy="5028088"/>
          </a:xfrm>
          <a:prstGeom prst="rect">
            <a:avLst/>
          </a:prstGeom>
        </p:spPr>
      </p:pic>
      <p:sp>
        <p:nvSpPr>
          <p:cNvPr id="17" name="BackgroundTitle"/>
          <p:cNvSpPr/>
          <p:nvPr/>
        </p:nvSpPr>
        <p:spPr>
          <a:xfrm>
            <a:off x="1579266" y="47989"/>
            <a:ext cx="10458975" cy="1279451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1420" y="47989"/>
            <a:ext cx="8353040" cy="1304895"/>
          </a:xfrm>
        </p:spPr>
        <p:txBody>
          <a:bodyPr>
            <a:no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+mn-lt"/>
              </a:rPr>
              <a:t>Q4</a:t>
            </a:r>
            <a:r>
              <a:rPr lang="fr-FR" sz="3200" b="1" dirty="0">
                <a:solidFill>
                  <a:srgbClr val="1ED1AF"/>
                </a:solidFill>
                <a:latin typeface="+mn-lt"/>
              </a:rPr>
              <a:t> / </a:t>
            </a:r>
            <a:r>
              <a:rPr lang="fr-FR" sz="3200" b="1" dirty="0">
                <a:solidFill>
                  <a:schemeClr val="bg1"/>
                </a:solidFill>
                <a:latin typeface="+mn-lt"/>
              </a:rPr>
              <a:t>Parmi les moteurs suivants, quel est celui qui pollue le moins l’air 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-4234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7181" y="-117256"/>
            <a:ext cx="1875653" cy="1692319"/>
          </a:xfrm>
          <a:prstGeom prst="rect">
            <a:avLst/>
          </a:prstGeom>
        </p:spPr>
      </p:pic>
      <p:sp>
        <p:nvSpPr>
          <p:cNvPr id="20" name="Google Shape;84;p8"/>
          <p:cNvSpPr/>
          <p:nvPr/>
        </p:nvSpPr>
        <p:spPr>
          <a:xfrm>
            <a:off x="10224460" y="0"/>
            <a:ext cx="2147641" cy="1276285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11055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176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Imag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383" y="3609735"/>
            <a:ext cx="5367835" cy="233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11272310" y="6356350"/>
            <a:ext cx="1005416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lang="fr-FR" altLang="fr-FR" sz="2000" b="1" dirty="0">
                <a:solidFill>
                  <a:prstClr val="white"/>
                </a:solidFill>
                <a:latin typeface="Calibri"/>
              </a:rPr>
              <a:t>24</a:t>
            </a:r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1579266" y="2502756"/>
            <a:ext cx="7920880" cy="3456384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	 Moteur diesel</a:t>
            </a:r>
          </a:p>
          <a:p>
            <a:pPr marL="0" marR="0" lvl="0" indent="0" algn="l" defTabSz="6858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	 Moteur à essence</a:t>
            </a:r>
          </a:p>
          <a:p>
            <a:pPr marL="0" marR="0" lvl="0" indent="0" algn="l" defTabSz="6858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	 Moteur à gaz</a:t>
            </a:r>
          </a:p>
          <a:p>
            <a:pPr marL="0" marR="0" lvl="0" indent="0" algn="l" defTabSz="6858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	 Moteur électrique</a:t>
            </a:r>
          </a:p>
        </p:txBody>
      </p:sp>
      <p:sp>
        <p:nvSpPr>
          <p:cNvPr id="3" name="Rectangle 2"/>
          <p:cNvSpPr/>
          <p:nvPr>
            <p:custDataLst>
              <p:tags r:id="rId2"/>
            </p:custDataLst>
          </p:nvPr>
        </p:nvSpPr>
        <p:spPr>
          <a:xfrm>
            <a:off x="11938000" y="0"/>
            <a:ext cx="254000" cy="254000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4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407" y="4386118"/>
            <a:ext cx="393700" cy="279400"/>
          </a:xfrm>
          <a:prstGeom prst="rect">
            <a:avLst/>
          </a:prstGeom>
        </p:spPr>
      </p:pic>
      <p:pic>
        <p:nvPicPr>
          <p:cNvPr id="15" name="Image 1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597099">
            <a:off x="1126485" y="766426"/>
            <a:ext cx="335182" cy="5054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613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4234" y="0"/>
            <a:ext cx="501651" cy="6858000"/>
          </a:xfrm>
          <a:prstGeom prst="rect">
            <a:avLst/>
          </a:prstGeom>
          <a:solidFill>
            <a:srgbClr val="25B7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9821" y="-1380212"/>
            <a:ext cx="3442180" cy="5028088"/>
          </a:xfrm>
          <a:prstGeom prst="rect">
            <a:avLst/>
          </a:prstGeom>
        </p:spPr>
      </p:pic>
      <p:sp>
        <p:nvSpPr>
          <p:cNvPr id="17" name="BackgroundTitle"/>
          <p:cNvSpPr/>
          <p:nvPr/>
        </p:nvSpPr>
        <p:spPr>
          <a:xfrm>
            <a:off x="1579266" y="47989"/>
            <a:ext cx="10458975" cy="1279451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1420" y="47989"/>
            <a:ext cx="8353040" cy="1304895"/>
          </a:xfrm>
        </p:spPr>
        <p:txBody>
          <a:bodyPr>
            <a:no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+mn-lt"/>
              </a:rPr>
              <a:t>Q4</a:t>
            </a:r>
            <a:r>
              <a:rPr lang="fr-FR" sz="3200" b="1" dirty="0">
                <a:solidFill>
                  <a:srgbClr val="1ED1AF"/>
                </a:solidFill>
                <a:latin typeface="+mn-lt"/>
              </a:rPr>
              <a:t> / </a:t>
            </a:r>
            <a:r>
              <a:rPr lang="fr-FR" sz="3200" b="1" dirty="0">
                <a:solidFill>
                  <a:schemeClr val="bg1"/>
                </a:solidFill>
                <a:latin typeface="+mn-lt"/>
              </a:rPr>
              <a:t>Parmi les moteurs suivants, quel est celui qui pollue le moins l’air ?</a:t>
            </a: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1579266" y="2502756"/>
            <a:ext cx="7920880" cy="3456384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	 Moteur diesel</a:t>
            </a:r>
          </a:p>
          <a:p>
            <a:pPr marL="0" marR="0" lvl="0" indent="0" algn="l" defTabSz="6858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	 Moteur à essence</a:t>
            </a:r>
          </a:p>
          <a:p>
            <a:pPr marL="0" marR="0" lvl="0" indent="0" algn="l" defTabSz="6858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	 Moteur à gaz</a:t>
            </a:r>
          </a:p>
          <a:p>
            <a:pPr marL="0" marR="0" lvl="0" indent="0" algn="l" defTabSz="6858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500" b="1" i="0" u="none" strike="noStrike" kern="1200" cap="none" spc="0" normalizeH="0" baseline="0" noProof="0" dirty="0">
                <a:ln>
                  <a:noFill/>
                </a:ln>
                <a:solidFill>
                  <a:srgbClr val="25B72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	 Moteur électrique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181" y="-117256"/>
            <a:ext cx="1875653" cy="1692319"/>
          </a:xfrm>
          <a:prstGeom prst="rect">
            <a:avLst/>
          </a:prstGeom>
        </p:spPr>
      </p:pic>
      <p:sp>
        <p:nvSpPr>
          <p:cNvPr id="20" name="Google Shape;84;p8"/>
          <p:cNvSpPr/>
          <p:nvPr/>
        </p:nvSpPr>
        <p:spPr>
          <a:xfrm>
            <a:off x="10224460" y="0"/>
            <a:ext cx="2147641" cy="127628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11055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176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22" y="4214092"/>
            <a:ext cx="615860" cy="6158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383" y="3609735"/>
            <a:ext cx="5367835" cy="233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11272310" y="6356350"/>
            <a:ext cx="1005416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lang="fr-FR" altLang="fr-FR" sz="2000" b="1" dirty="0">
                <a:solidFill>
                  <a:prstClr val="white"/>
                </a:solidFill>
                <a:latin typeface="Calibri"/>
              </a:rPr>
              <a:t>25</a:t>
            </a:r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33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9821" y="-1380212"/>
            <a:ext cx="3442180" cy="5028088"/>
          </a:xfrm>
          <a:prstGeom prst="rect">
            <a:avLst/>
          </a:prstGeom>
        </p:spPr>
      </p:pic>
      <p:sp>
        <p:nvSpPr>
          <p:cNvPr id="16" name="BackgroundTitle"/>
          <p:cNvSpPr/>
          <p:nvPr/>
        </p:nvSpPr>
        <p:spPr>
          <a:xfrm>
            <a:off x="1579266" y="47989"/>
            <a:ext cx="10458975" cy="1279451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1419" y="164638"/>
            <a:ext cx="8353039" cy="1056117"/>
          </a:xfrm>
        </p:spPr>
        <p:txBody>
          <a:bodyPr>
            <a:no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Calibri Bold" charset="0"/>
              </a:rPr>
              <a:t>Q5</a:t>
            </a:r>
            <a:r>
              <a:rPr lang="fr-FR" sz="3200" b="1" dirty="0">
                <a:solidFill>
                  <a:srgbClr val="1ED1AF"/>
                </a:solidFill>
                <a:latin typeface="Calibri Bold" charset="0"/>
              </a:rPr>
              <a:t> / </a:t>
            </a:r>
            <a:r>
              <a:rPr lang="fr-FR" sz="3200" b="1" dirty="0">
                <a:solidFill>
                  <a:schemeClr val="bg1"/>
                </a:solidFill>
                <a:latin typeface="Calibri Bold" charset="0"/>
              </a:rPr>
              <a:t>Parmi ces choix, q</a:t>
            </a:r>
            <a:r>
              <a:rPr lang="fr-FR" sz="3200" b="1" dirty="0">
                <a:solidFill>
                  <a:schemeClr val="bg1"/>
                </a:solidFill>
                <a:latin typeface="+mn-lt"/>
              </a:rPr>
              <a:t>uelle est la cause naturelle de pollution de l’air ?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4234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7181" y="-117256"/>
            <a:ext cx="1875653" cy="1692319"/>
          </a:xfrm>
          <a:prstGeom prst="rect">
            <a:avLst/>
          </a:prstGeom>
        </p:spPr>
      </p:pic>
      <p:sp>
        <p:nvSpPr>
          <p:cNvPr id="19" name="Google Shape;84;p8"/>
          <p:cNvSpPr/>
          <p:nvPr/>
        </p:nvSpPr>
        <p:spPr>
          <a:xfrm>
            <a:off x="10224460" y="0"/>
            <a:ext cx="2147641" cy="1276285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11055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176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Imag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11272310" y="6356350"/>
            <a:ext cx="1005416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lang="fr-FR" altLang="fr-FR" sz="2000" b="1" dirty="0">
                <a:solidFill>
                  <a:prstClr val="white"/>
                </a:solidFill>
                <a:latin typeface="Calibri"/>
              </a:rPr>
              <a:t>26</a:t>
            </a:r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 bwMode="auto">
          <a:xfrm>
            <a:off x="1145139" y="1813154"/>
            <a:ext cx="6019749" cy="4861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189" marR="0" lvl="1" indent="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Un pot d’échappement</a:t>
            </a:r>
          </a:p>
          <a:p>
            <a:pPr marL="457189" marR="0" lvl="1" indent="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Une éruption volcanique</a:t>
            </a:r>
          </a:p>
          <a:p>
            <a:pPr marL="457189" marR="0" lvl="1" indent="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Une cigarette</a:t>
            </a:r>
          </a:p>
          <a:p>
            <a:pPr marL="457189" marR="0" lvl="1" indent="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 Un système de chauffage au bois</a:t>
            </a:r>
          </a:p>
        </p:txBody>
      </p:sp>
      <p:sp>
        <p:nvSpPr>
          <p:cNvPr id="3" name="Rectangle 2"/>
          <p:cNvSpPr/>
          <p:nvPr>
            <p:custDataLst>
              <p:tags r:id="rId2"/>
            </p:custDataLst>
          </p:nvPr>
        </p:nvSpPr>
        <p:spPr>
          <a:xfrm>
            <a:off x="11938000" y="0"/>
            <a:ext cx="254000" cy="254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2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945" y="3057275"/>
            <a:ext cx="393700" cy="279400"/>
          </a:xfrm>
          <a:prstGeom prst="rect">
            <a:avLst/>
          </a:prstGeom>
        </p:spPr>
      </p:pic>
      <p:pic>
        <p:nvPicPr>
          <p:cNvPr id="20" name="Image 1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597099">
            <a:off x="1126485" y="766426"/>
            <a:ext cx="335182" cy="505433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6" r="26389" b="15091"/>
          <a:stretch>
            <a:fillRect/>
          </a:stretch>
        </p:blipFill>
        <p:spPr bwMode="auto">
          <a:xfrm>
            <a:off x="6665291" y="2471834"/>
            <a:ext cx="5272709" cy="29339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205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4234" y="0"/>
            <a:ext cx="501651" cy="6858000"/>
          </a:xfrm>
          <a:prstGeom prst="rect">
            <a:avLst/>
          </a:prstGeom>
          <a:solidFill>
            <a:srgbClr val="25B7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9821" y="-1380212"/>
            <a:ext cx="3442180" cy="5028088"/>
          </a:xfrm>
          <a:prstGeom prst="rect">
            <a:avLst/>
          </a:prstGeom>
        </p:spPr>
      </p:pic>
      <p:sp>
        <p:nvSpPr>
          <p:cNvPr id="16" name="BackgroundTitle"/>
          <p:cNvSpPr/>
          <p:nvPr/>
        </p:nvSpPr>
        <p:spPr>
          <a:xfrm>
            <a:off x="1579266" y="47989"/>
            <a:ext cx="10458975" cy="1279451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1421" y="164638"/>
            <a:ext cx="8151697" cy="1056117"/>
          </a:xfrm>
        </p:spPr>
        <p:txBody>
          <a:bodyPr>
            <a:no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Calibri Bold" charset="0"/>
              </a:rPr>
              <a:t>Q5</a:t>
            </a:r>
            <a:r>
              <a:rPr lang="fr-FR" sz="3200" b="1" dirty="0">
                <a:solidFill>
                  <a:srgbClr val="1ED1AF"/>
                </a:solidFill>
                <a:latin typeface="Calibri Bold" charset="0"/>
              </a:rPr>
              <a:t> / </a:t>
            </a:r>
            <a:r>
              <a:rPr lang="fr-FR" sz="3200" b="1" dirty="0">
                <a:solidFill>
                  <a:schemeClr val="bg1"/>
                </a:solidFill>
                <a:latin typeface="Calibri Bold" charset="0"/>
              </a:rPr>
              <a:t>Parmi ces choix, </a:t>
            </a:r>
            <a:r>
              <a:rPr lang="fr-FR" sz="3200" b="1" dirty="0">
                <a:solidFill>
                  <a:schemeClr val="bg1"/>
                </a:solidFill>
                <a:latin typeface="+mn-lt"/>
              </a:rPr>
              <a:t>quelle est la cause naturelle de pollution de l’air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45139" y="1813154"/>
            <a:ext cx="6019749" cy="486198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4000" dirty="0"/>
          </a:p>
          <a:p>
            <a:pPr marL="457189" lvl="1" indent="0">
              <a:buNone/>
            </a:pPr>
            <a:r>
              <a:rPr lang="fr-FR" sz="3500" dirty="0">
                <a:solidFill>
                  <a:srgbClr val="002060"/>
                </a:solidFill>
              </a:rPr>
              <a:t>1. Un pot d’échappement</a:t>
            </a:r>
          </a:p>
          <a:p>
            <a:pPr marL="457189" lvl="1" indent="0">
              <a:buNone/>
            </a:pPr>
            <a:r>
              <a:rPr lang="fr-FR" sz="3500" b="1" dirty="0">
                <a:solidFill>
                  <a:srgbClr val="25B72B"/>
                </a:solidFill>
              </a:rPr>
              <a:t>2. Une éruption volcanique</a:t>
            </a:r>
          </a:p>
          <a:p>
            <a:pPr marL="457189" lvl="1" indent="0">
              <a:buNone/>
            </a:pPr>
            <a:r>
              <a:rPr lang="fr-FR" sz="3500" dirty="0">
                <a:solidFill>
                  <a:srgbClr val="002060"/>
                </a:solidFill>
              </a:rPr>
              <a:t>3. Une cigarette</a:t>
            </a:r>
          </a:p>
          <a:p>
            <a:pPr marL="457189" lvl="1" indent="0">
              <a:buNone/>
            </a:pPr>
            <a:r>
              <a:rPr lang="fr-FR" sz="3500" dirty="0">
                <a:solidFill>
                  <a:srgbClr val="002060"/>
                </a:solidFill>
              </a:rPr>
              <a:t>4. Un système de chauffage au bois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5574" y="-66246"/>
            <a:ext cx="1875653" cy="1692319"/>
          </a:xfrm>
          <a:prstGeom prst="rect">
            <a:avLst/>
          </a:prstGeom>
        </p:spPr>
      </p:pic>
      <p:sp>
        <p:nvSpPr>
          <p:cNvPr id="19" name="Google Shape;84;p8"/>
          <p:cNvSpPr/>
          <p:nvPr/>
        </p:nvSpPr>
        <p:spPr>
          <a:xfrm>
            <a:off x="10224460" y="0"/>
            <a:ext cx="2147641" cy="127628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11055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176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06" y="2916623"/>
            <a:ext cx="615860" cy="6158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11272310" y="6356350"/>
            <a:ext cx="1005416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lang="fr-FR" altLang="fr-FR" sz="2000" b="1" dirty="0">
                <a:solidFill>
                  <a:prstClr val="white"/>
                </a:solidFill>
                <a:latin typeface="Calibri"/>
              </a:rPr>
              <a:t>27</a:t>
            </a:r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6" r="26389" b="15091"/>
          <a:stretch>
            <a:fillRect/>
          </a:stretch>
        </p:blipFill>
        <p:spPr bwMode="auto">
          <a:xfrm>
            <a:off x="6665291" y="2473418"/>
            <a:ext cx="5272709" cy="29339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622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9821" y="-1380212"/>
            <a:ext cx="3442180" cy="5028088"/>
          </a:xfrm>
          <a:prstGeom prst="rect">
            <a:avLst/>
          </a:prstGeom>
        </p:spPr>
      </p:pic>
      <p:sp>
        <p:nvSpPr>
          <p:cNvPr id="12" name="BackgroundTitle"/>
          <p:cNvSpPr/>
          <p:nvPr/>
        </p:nvSpPr>
        <p:spPr>
          <a:xfrm>
            <a:off x="1579266" y="47989"/>
            <a:ext cx="10458975" cy="1279451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871421" y="164638"/>
            <a:ext cx="8129455" cy="1077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5" rIns="91428" bIns="45715"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Microsoft YaHei" charset="-122"/>
                <a:cs typeface="+mn-cs"/>
              </a:rPr>
              <a:t>Q6</a:t>
            </a:r>
            <a:r>
              <a:rPr kumimoji="0" lang="fr-FR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ED1AF"/>
                </a:solidFill>
                <a:effectLst/>
                <a:uLnTx/>
                <a:uFillTx/>
                <a:latin typeface="Calibri"/>
                <a:ea typeface="Microsoft YaHei" charset="-122"/>
                <a:cs typeface="+mn-cs"/>
              </a:rPr>
              <a:t> / </a:t>
            </a:r>
            <a:r>
              <a:rPr kumimoji="0" lang="fr-FR" alt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Microsoft YaHei" charset="-122"/>
                <a:cs typeface="+mn-cs"/>
              </a:rPr>
              <a:t>Parmi ces moyens de déplacement, lequel pollue le plus l’air ?</a:t>
            </a:r>
            <a:endParaRPr kumimoji="0" lang="fr-FR" altLang="fr-FR" sz="32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/>
              <a:ea typeface="Microsoft YaHei" charset="-122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4234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7181" y="-117256"/>
            <a:ext cx="1875653" cy="1692319"/>
          </a:xfrm>
          <a:prstGeom prst="rect">
            <a:avLst/>
          </a:prstGeom>
        </p:spPr>
      </p:pic>
      <p:sp>
        <p:nvSpPr>
          <p:cNvPr id="15" name="Google Shape;84;p8"/>
          <p:cNvSpPr/>
          <p:nvPr/>
        </p:nvSpPr>
        <p:spPr>
          <a:xfrm>
            <a:off x="10224460" y="0"/>
            <a:ext cx="2147641" cy="1276285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11055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176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Imag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 txBox="1">
            <a:spLocks/>
          </p:cNvSpPr>
          <p:nvPr/>
        </p:nvSpPr>
        <p:spPr bwMode="auto">
          <a:xfrm>
            <a:off x="11272310" y="6356350"/>
            <a:ext cx="1005416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fr-FR"/>
            </a:defPPr>
            <a:lvl1pPr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lang="fr-FR" altLang="fr-FR" sz="20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28</a:t>
            </a:r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Espace réservé du contenu 2"/>
          <p:cNvSpPr txBox="1">
            <a:spLocks/>
          </p:cNvSpPr>
          <p:nvPr/>
        </p:nvSpPr>
        <p:spPr>
          <a:xfrm>
            <a:off x="1497486" y="2293363"/>
            <a:ext cx="6923677" cy="3456384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	  Le vélo</a:t>
            </a:r>
          </a:p>
          <a:p>
            <a:pPr marL="0" marR="0" lvl="0" indent="0" algn="l" defTabSz="6858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	  L’avion</a:t>
            </a:r>
          </a:p>
          <a:p>
            <a:pPr marL="0" marR="0" lvl="0" indent="0" algn="l" defTabSz="6858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	  La marche à pied</a:t>
            </a:r>
          </a:p>
          <a:p>
            <a:pPr marL="0" marR="0" lvl="0" indent="0" algn="l" defTabSz="6858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	  La trottinette</a:t>
            </a:r>
          </a:p>
        </p:txBody>
      </p:sp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11938000" y="0"/>
            <a:ext cx="254000" cy="254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2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189" y="2959209"/>
            <a:ext cx="393700" cy="279400"/>
          </a:xfrm>
          <a:prstGeom prst="rect">
            <a:avLst/>
          </a:prstGeom>
        </p:spPr>
      </p:pic>
      <p:pic>
        <p:nvPicPr>
          <p:cNvPr id="26" name="Image 2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597099">
            <a:off x="1126485" y="766426"/>
            <a:ext cx="335182" cy="505433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6078081" y="1270814"/>
            <a:ext cx="4784169" cy="3025470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2783" y="3530456"/>
            <a:ext cx="1280705" cy="1921600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89" y="4547763"/>
            <a:ext cx="1002705" cy="180858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214" y="3813121"/>
            <a:ext cx="1725284" cy="22213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582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4234" y="0"/>
            <a:ext cx="501651" cy="6858000"/>
          </a:xfrm>
          <a:prstGeom prst="rect">
            <a:avLst/>
          </a:prstGeom>
          <a:solidFill>
            <a:srgbClr val="25B7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9821" y="-1380212"/>
            <a:ext cx="3442180" cy="5028088"/>
          </a:xfrm>
          <a:prstGeom prst="rect">
            <a:avLst/>
          </a:prstGeom>
        </p:spPr>
      </p:pic>
      <p:sp>
        <p:nvSpPr>
          <p:cNvPr id="12" name="BackgroundTitle"/>
          <p:cNvSpPr/>
          <p:nvPr/>
        </p:nvSpPr>
        <p:spPr>
          <a:xfrm>
            <a:off x="1579266" y="47989"/>
            <a:ext cx="10458975" cy="1279451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871421" y="164638"/>
            <a:ext cx="8129455" cy="1077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5" rIns="91428" bIns="45715"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Microsoft YaHei" charset="-122"/>
                <a:cs typeface="+mn-cs"/>
              </a:rPr>
              <a:t>Q6</a:t>
            </a:r>
            <a:r>
              <a:rPr kumimoji="0" lang="fr-FR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ED1AF"/>
                </a:solidFill>
                <a:effectLst/>
                <a:uLnTx/>
                <a:uFillTx/>
                <a:latin typeface="Calibri"/>
                <a:ea typeface="Microsoft YaHei" charset="-122"/>
                <a:cs typeface="+mn-cs"/>
              </a:rPr>
              <a:t> / </a:t>
            </a:r>
            <a:r>
              <a:rPr kumimoji="0" lang="fr-FR" alt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Microsoft YaHei" charset="-122"/>
                <a:cs typeface="+mn-cs"/>
              </a:rPr>
              <a:t>Parmi ces moyens de déplacement, lequel pollue le plus l’air ?</a:t>
            </a:r>
            <a:endParaRPr kumimoji="0" lang="fr-FR" altLang="fr-FR" sz="32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/>
              <a:ea typeface="Microsoft YaHei" charset="-122"/>
              <a:cs typeface="+mn-cs"/>
            </a:endParaRP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1497486" y="2293363"/>
            <a:ext cx="6923677" cy="3456384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	  Le vélo</a:t>
            </a:r>
          </a:p>
          <a:p>
            <a:pPr marL="0" marR="0" lvl="0" indent="0" algn="l" defTabSz="6858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500" b="1" i="0" u="none" strike="noStrike" kern="1200" cap="none" spc="0" normalizeH="0" baseline="0" noProof="0" dirty="0">
                <a:ln>
                  <a:noFill/>
                </a:ln>
                <a:solidFill>
                  <a:srgbClr val="25B72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</a:t>
            </a:r>
            <a:r>
              <a:rPr kumimoji="0" lang="fr-FR" sz="3500" b="1" i="0" u="none" strike="noStrike" kern="1200" cap="none" spc="0" normalizeH="0" baseline="0" noProof="0" dirty="0">
                <a:ln>
                  <a:noFill/>
                </a:ln>
                <a:solidFill>
                  <a:srgbClr val="33632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  </a:t>
            </a:r>
            <a:r>
              <a:rPr kumimoji="0" lang="fr-FR" sz="3500" b="1" i="0" u="none" strike="noStrike" kern="1200" cap="none" spc="0" normalizeH="0" baseline="0" noProof="0" dirty="0">
                <a:ln>
                  <a:noFill/>
                </a:ln>
                <a:solidFill>
                  <a:srgbClr val="25B72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L’avion</a:t>
            </a:r>
          </a:p>
          <a:p>
            <a:pPr marL="0" marR="0" lvl="0" indent="0" algn="l" defTabSz="6858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	  La marche à pied</a:t>
            </a:r>
          </a:p>
          <a:p>
            <a:pPr marL="0" marR="0" lvl="0" indent="0" algn="l" defTabSz="6858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	  La trottinette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181" y="-117256"/>
            <a:ext cx="1875653" cy="1692319"/>
          </a:xfrm>
          <a:prstGeom prst="rect">
            <a:avLst/>
          </a:prstGeom>
        </p:spPr>
      </p:pic>
      <p:sp>
        <p:nvSpPr>
          <p:cNvPr id="15" name="Google Shape;84;p8"/>
          <p:cNvSpPr/>
          <p:nvPr/>
        </p:nvSpPr>
        <p:spPr>
          <a:xfrm>
            <a:off x="10224460" y="0"/>
            <a:ext cx="2147641" cy="127628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11055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176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57" y="2813140"/>
            <a:ext cx="615860" cy="6158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6078081" y="1270814"/>
            <a:ext cx="4784169" cy="3025470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30558" y="4186480"/>
            <a:ext cx="1280705" cy="1921600"/>
          </a:xfrm>
          <a:prstGeom prst="rect">
            <a:avLst/>
          </a:prstGeom>
        </p:spPr>
      </p:pic>
      <p:pic>
        <p:nvPicPr>
          <p:cNvPr id="34" name="Imag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 txBox="1">
            <a:spLocks/>
          </p:cNvSpPr>
          <p:nvPr/>
        </p:nvSpPr>
        <p:spPr bwMode="auto">
          <a:xfrm>
            <a:off x="11272310" y="6356350"/>
            <a:ext cx="1005416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fr-FR"/>
            </a:defPPr>
            <a:lvl1pPr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29</a:t>
            </a:r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380" y="4547763"/>
            <a:ext cx="1002705" cy="18085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172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à coins arrondis 30">
            <a:extLst>
              <a:ext uri="{FF2B5EF4-FFF2-40B4-BE49-F238E27FC236}">
                <a16:creationId xmlns:a16="http://schemas.microsoft.com/office/drawing/2014/main" id="{1B764DDD-5EFD-4D9B-8030-7E5D9CFE2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174" y="1218056"/>
            <a:ext cx="10232590" cy="5498657"/>
          </a:xfrm>
          <a:prstGeom prst="roundRect">
            <a:avLst/>
          </a:prstGeom>
          <a:solidFill>
            <a:srgbClr val="BBF7EC">
              <a:alpha val="70000"/>
            </a:srgbClr>
          </a:solidFill>
          <a:ln w="12700">
            <a:noFill/>
            <a:prstDash val="solid"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BackgroundTitle">
            <a:extLst>
              <a:ext uri="{FF2B5EF4-FFF2-40B4-BE49-F238E27FC236}">
                <a16:creationId xmlns:a16="http://schemas.microsoft.com/office/drawing/2014/main" id="{2CA1286D-1AC8-420C-82B9-31158361BB2B}"/>
              </a:ext>
            </a:extLst>
          </p:cNvPr>
          <p:cNvSpPr/>
          <p:nvPr/>
        </p:nvSpPr>
        <p:spPr>
          <a:xfrm>
            <a:off x="452438" y="-115888"/>
            <a:ext cx="11658600" cy="917576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627" name="Google Shape;120;p9"/>
          <p:cNvSpPr>
            <a:spLocks noGrp="1"/>
          </p:cNvSpPr>
          <p:nvPr>
            <p:ph type="title"/>
          </p:nvPr>
        </p:nvSpPr>
        <p:spPr>
          <a:xfrm>
            <a:off x="171450" y="87313"/>
            <a:ext cx="12020550" cy="635000"/>
          </a:xfrm>
        </p:spPr>
        <p:txBody>
          <a:bodyPr lIns="0" tIns="12700" rIns="0" bIns="0" anchor="t"/>
          <a:lstStyle/>
          <a:p>
            <a:pPr marL="12700" algn="ctr">
              <a:lnSpc>
                <a:spcPct val="100000"/>
              </a:lnSpc>
              <a:defRPr/>
            </a:pPr>
            <a:r>
              <a:rPr lang="fr-FR" altLang="fr-FR" sz="3600" b="1" dirty="0">
                <a:solidFill>
                  <a:srgbClr val="173847"/>
                </a:solidFill>
                <a:latin typeface="+mn-lt"/>
                <a:cs typeface="Roboto" charset="0"/>
              </a:rPr>
              <a:t>SOMMAIRE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6186B9EE-9ECF-407E-8FF4-19DF16836E37}"/>
              </a:ext>
            </a:extLst>
          </p:cNvPr>
          <p:cNvSpPr txBox="1"/>
          <p:nvPr/>
        </p:nvSpPr>
        <p:spPr>
          <a:xfrm>
            <a:off x="2134870" y="1384993"/>
            <a:ext cx="9785350" cy="5940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3" action="ppaction://hlinksldjump"/>
              </a:rPr>
              <a:t>SÉANCE 1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AD2AF"/>
                </a:solidFill>
                <a:effectLst/>
                <a:uLnTx/>
                <a:uFillTx/>
                <a:latin typeface="Calibri"/>
                <a:ea typeface="Roboto" pitchFamily="2" charset="0"/>
                <a:cs typeface="Roboto" pitchFamily="2" charset="0"/>
              </a:rPr>
              <a:t>/</a:t>
            </a: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L’IMPORTANCE DE L’AIR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 que j’ai l’air de connaître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17384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4" action="ppaction://hlinkpres?slideindex=1&amp;slidetitle="/>
              </a:rPr>
              <a:t>SÉANCE 2 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AD2AF"/>
                </a:solidFill>
                <a:effectLst/>
                <a:uLnTx/>
                <a:uFillTx/>
                <a:latin typeface="Calibri"/>
                <a:ea typeface="Roboto" pitchFamily="2" charset="0"/>
                <a:cs typeface="Roboto" pitchFamily="2" charset="0"/>
              </a:rPr>
              <a:t>/</a:t>
            </a: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LES CAUSES ET CONSEQUENCES DE LA POLLUTION DE L’AIR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Devenir un vrai sentinelle de l’air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srgbClr val="173847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5" action="ppaction://hlinkpres?slideindex=1&amp;slidetitle="/>
              </a:rPr>
              <a:t>SÉANCE 3 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AD2AF"/>
                </a:solidFill>
                <a:effectLst/>
                <a:uLnTx/>
                <a:uFillTx/>
                <a:latin typeface="Calibri"/>
                <a:ea typeface="Roboto" pitchFamily="2" charset="0"/>
                <a:cs typeface="Roboto" pitchFamily="2" charset="0"/>
              </a:rPr>
              <a:t>/</a:t>
            </a: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LA SURVEILLANCE DE LA POLLUTION ATMOSPHERIQUE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Quel air est-il 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srgbClr val="173847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6" action="ppaction://hlinkpres?slideindex=1&amp;slidetitle="/>
              </a:rPr>
              <a:t>SÉANCE 4 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AD2AF"/>
                </a:solidFill>
                <a:effectLst/>
                <a:uLnTx/>
                <a:uFillTx/>
                <a:latin typeface="Calibri"/>
                <a:ea typeface="Roboto" pitchFamily="2" charset="0"/>
                <a:cs typeface="Roboto" pitchFamily="2" charset="0"/>
              </a:rPr>
              <a:t>/</a:t>
            </a: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AGIR POUR LA QUALITE DE L’AIR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Lutter contre la pollution de l’air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srgbClr val="17384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7" action="ppaction://hlinkpres?slideindex=1&amp;slidetitle="/>
              </a:rPr>
              <a:t>SÉANCE 5 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AD2AF"/>
                </a:solidFill>
                <a:effectLst/>
                <a:uLnTx/>
                <a:uFillTx/>
                <a:latin typeface="Calibri"/>
                <a:ea typeface="Roboto" pitchFamily="2" charset="0"/>
                <a:cs typeface="Roboto" pitchFamily="2" charset="0"/>
              </a:rPr>
              <a:t>/</a:t>
            </a: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altLang="fr-FR" sz="2400" b="1" i="0" u="none" strike="noStrike" kern="1200" cap="none" spc="0" normalizeH="0" baseline="0" noProof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LA </a:t>
            </a:r>
            <a:r>
              <a:rPr kumimoji="0" lang="fr-FR" altLang="fr-FR" sz="2400" b="1" i="0" u="none" strike="noStrike" kern="1200" cap="none" spc="0" normalizeH="0" baseline="0" noProof="0" smtClean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DEMI-JOURNÉE 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DE RESTITUTION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400" dirty="0">
                <a:solidFill>
                  <a:srgbClr val="173847"/>
                </a:solidFill>
                <a:latin typeface="Calibri"/>
                <a:cs typeface="Arial" panose="020B0604020202020204" pitchFamily="34" charset="0"/>
              </a:rPr>
              <a:t>Valoriser son projet</a:t>
            </a:r>
            <a:endParaRPr kumimoji="0" lang="fr-FR" altLang="fr-FR" sz="2400" i="0" u="none" strike="noStrike" kern="1200" cap="none" spc="0" normalizeH="0" baseline="0" noProof="0" dirty="0">
              <a:ln>
                <a:noFill/>
              </a:ln>
              <a:solidFill>
                <a:srgbClr val="173847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/>
            </a:r>
            <a:b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Arial" pitchFamily="-100" charset="0"/>
              <a:cs typeface="Arial" pitchFamily="-100" charset="0"/>
            </a:endParaRPr>
          </a:p>
        </p:txBody>
      </p:sp>
      <p:sp>
        <p:nvSpPr>
          <p:cNvPr id="38" name="Google Shape;83;p8">
            <a:extLst>
              <a:ext uri="{FF2B5EF4-FFF2-40B4-BE49-F238E27FC236}">
                <a16:creationId xmlns:a16="http://schemas.microsoft.com/office/drawing/2014/main" id="{C0DA0E7D-C626-47CB-8392-C253AA0A2065}"/>
              </a:ext>
            </a:extLst>
          </p:cNvPr>
          <p:cNvSpPr/>
          <p:nvPr/>
        </p:nvSpPr>
        <p:spPr>
          <a:xfrm>
            <a:off x="7635240" y="-52206"/>
            <a:ext cx="6163310" cy="4121286"/>
          </a:xfrm>
          <a:prstGeom prst="rect">
            <a:avLst/>
          </a:prstGeom>
          <a:blipFill rotWithShape="1">
            <a:blip r:embed="rId8">
              <a:alphaModFix/>
            </a:blip>
            <a:srcRect/>
            <a:stretch>
              <a:fillRect l="-45786" r="2" b="-27615"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829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32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6B9F62-1D52-456A-B6E0-ACD0C4C0C4E4}"/>
              </a:ext>
            </a:extLst>
          </p:cNvPr>
          <p:cNvSpPr/>
          <p:nvPr/>
        </p:nvSpPr>
        <p:spPr>
          <a:xfrm>
            <a:off x="-3175" y="0"/>
            <a:ext cx="376238" cy="6865938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77" name="Google Shape;118;p9"/>
          <p:cNvSpPr>
            <a:spLocks noChangeArrowheads="1"/>
          </p:cNvSpPr>
          <p:nvPr/>
        </p:nvSpPr>
        <p:spPr bwMode="auto">
          <a:xfrm rot="-380822">
            <a:off x="153988" y="427038"/>
            <a:ext cx="1595437" cy="1381125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4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11272310" y="6356350"/>
            <a:ext cx="1005415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552949BE-CC07-43E9-BE82-1E96A220B6FD}" type="slidenum">
              <a:rPr kumimoji="0" lang="fr-FR" alt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Image 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91" b="20247"/>
          <a:stretch/>
        </p:blipFill>
        <p:spPr>
          <a:xfrm>
            <a:off x="1268956" y="2448877"/>
            <a:ext cx="930234" cy="954084"/>
          </a:xfrm>
          <a:prstGeom prst="rect">
            <a:avLst/>
          </a:prstGeom>
        </p:spPr>
      </p:pic>
      <p:pic>
        <p:nvPicPr>
          <p:cNvPr id="5" name="Image 4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403" y="3740422"/>
            <a:ext cx="792467" cy="755486"/>
          </a:xfrm>
          <a:prstGeom prst="rect">
            <a:avLst/>
          </a:prstGeom>
        </p:spPr>
      </p:pic>
      <p:pic>
        <p:nvPicPr>
          <p:cNvPr id="8" name="Imag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426" y="1481355"/>
            <a:ext cx="920420" cy="883847"/>
          </a:xfrm>
          <a:prstGeom prst="rect">
            <a:avLst/>
          </a:prstGeom>
        </p:spPr>
      </p:pic>
      <p:pic>
        <p:nvPicPr>
          <p:cNvPr id="9" name="Image 8">
            <a:hlinkClick r:id="" action="ppaction://noaction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31" y="4728133"/>
            <a:ext cx="891190" cy="86244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0201" y="627147"/>
            <a:ext cx="787065" cy="422901"/>
          </a:xfrm>
          <a:prstGeom prst="rect">
            <a:avLst/>
          </a:prstGeom>
        </p:spPr>
      </p:pic>
      <p:pic>
        <p:nvPicPr>
          <p:cNvPr id="17" name="Image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23333" y="5780823"/>
            <a:ext cx="737395" cy="677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9821" y="-1380212"/>
            <a:ext cx="3442180" cy="5028088"/>
          </a:xfrm>
          <a:prstGeom prst="rect">
            <a:avLst/>
          </a:prstGeom>
        </p:spPr>
      </p:pic>
      <p:sp>
        <p:nvSpPr>
          <p:cNvPr id="11" name="BackgroundTitle"/>
          <p:cNvSpPr/>
          <p:nvPr/>
        </p:nvSpPr>
        <p:spPr>
          <a:xfrm>
            <a:off x="1579266" y="47989"/>
            <a:ext cx="10458975" cy="1279451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748472" y="140163"/>
            <a:ext cx="84759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Q7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ED1A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/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Parmi ces systèmes de chauffage, quelle est la meilleure solution pour protéger notre air ?</a:t>
            </a:r>
            <a:endParaRPr kumimoji="0" lang="fr-FR" sz="37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4234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181" y="-117256"/>
            <a:ext cx="1875653" cy="1692319"/>
          </a:xfrm>
          <a:prstGeom prst="rect">
            <a:avLst/>
          </a:prstGeom>
        </p:spPr>
      </p:pic>
      <p:sp>
        <p:nvSpPr>
          <p:cNvPr id="14" name="Google Shape;84;p8"/>
          <p:cNvSpPr/>
          <p:nvPr/>
        </p:nvSpPr>
        <p:spPr>
          <a:xfrm>
            <a:off x="10224460" y="0"/>
            <a:ext cx="2147641" cy="1276285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11055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176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" name="Groupe 43"/>
          <p:cNvGrpSpPr>
            <a:grpSpLocks/>
          </p:cNvGrpSpPr>
          <p:nvPr/>
        </p:nvGrpSpPr>
        <p:grpSpPr bwMode="auto">
          <a:xfrm>
            <a:off x="7739843" y="1803168"/>
            <a:ext cx="3876424" cy="4877032"/>
            <a:chOff x="6518997" y="543850"/>
            <a:chExt cx="2086263" cy="2334702"/>
          </a:xfrm>
        </p:grpSpPr>
        <p:pic>
          <p:nvPicPr>
            <p:cNvPr id="17" name="Image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518997" y="543850"/>
              <a:ext cx="2086263" cy="233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Imag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2890" y="2441171"/>
              <a:ext cx="683997" cy="264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Imag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11272310" y="6356350"/>
            <a:ext cx="1005416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lang="fr-FR" altLang="fr-FR" sz="2000" b="1" dirty="0">
                <a:solidFill>
                  <a:prstClr val="white"/>
                </a:solidFill>
                <a:latin typeface="Calibri"/>
              </a:rPr>
              <a:t>30</a:t>
            </a:r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579266" y="2216715"/>
            <a:ext cx="68167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1.    Le chauffage au gaz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2.    Le chauffage au bois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3.    Le chauffage au fioul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4.    Le chauffage solaire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>
            <p:custDataLst>
              <p:tags r:id="rId2"/>
            </p:custDataLst>
          </p:nvPr>
        </p:nvSpPr>
        <p:spPr>
          <a:xfrm>
            <a:off x="11938000" y="0"/>
            <a:ext cx="254000" cy="254000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597099">
            <a:off x="1126485" y="766426"/>
            <a:ext cx="335182" cy="5054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932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4234" y="0"/>
            <a:ext cx="501651" cy="6858000"/>
          </a:xfrm>
          <a:prstGeom prst="rect">
            <a:avLst/>
          </a:prstGeom>
          <a:solidFill>
            <a:srgbClr val="25B7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9821" y="-1380212"/>
            <a:ext cx="3442180" cy="5028088"/>
          </a:xfrm>
          <a:prstGeom prst="rect">
            <a:avLst/>
          </a:prstGeom>
        </p:spPr>
      </p:pic>
      <p:sp>
        <p:nvSpPr>
          <p:cNvPr id="11" name="BackgroundTitle"/>
          <p:cNvSpPr/>
          <p:nvPr/>
        </p:nvSpPr>
        <p:spPr>
          <a:xfrm>
            <a:off x="1579266" y="47989"/>
            <a:ext cx="10458975" cy="1279451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748472" y="140163"/>
            <a:ext cx="84759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Q7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ED1A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/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Parmi ces moyens de chauffage, quelle est la meilleure solution pour protéger notre air ?</a:t>
            </a:r>
            <a:endParaRPr kumimoji="0" lang="fr-FR" sz="37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579266" y="2216715"/>
            <a:ext cx="68167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1.    Le chauffage au gaz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2.    Le chauffage au bois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3.    Le chauffage au fioul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500" b="1" i="0" u="none" strike="noStrike" kern="1200" cap="none" spc="0" normalizeH="0" baseline="0" noProof="0" dirty="0">
                <a:ln>
                  <a:noFill/>
                </a:ln>
                <a:solidFill>
                  <a:srgbClr val="25B72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4.    Le chauffage solaire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181" y="-117256"/>
            <a:ext cx="1875653" cy="1692319"/>
          </a:xfrm>
          <a:prstGeom prst="rect">
            <a:avLst/>
          </a:prstGeom>
        </p:spPr>
      </p:pic>
      <p:sp>
        <p:nvSpPr>
          <p:cNvPr id="14" name="Google Shape;84;p8"/>
          <p:cNvSpPr/>
          <p:nvPr/>
        </p:nvSpPr>
        <p:spPr>
          <a:xfrm>
            <a:off x="10224460" y="0"/>
            <a:ext cx="2147641" cy="127628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11055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176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06" y="3908601"/>
            <a:ext cx="615860" cy="6158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39843" y="1803168"/>
            <a:ext cx="3876424" cy="487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11272310" y="6356350"/>
            <a:ext cx="1005416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lang="fr-FR" altLang="fr-FR" sz="2000" b="1" dirty="0">
                <a:solidFill>
                  <a:prstClr val="white"/>
                </a:solidFill>
                <a:latin typeface="Calibri"/>
              </a:rPr>
              <a:t>31</a:t>
            </a:r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039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9821" y="-1380212"/>
            <a:ext cx="3442180" cy="5028088"/>
          </a:xfrm>
          <a:prstGeom prst="rect">
            <a:avLst/>
          </a:prstGeom>
        </p:spPr>
      </p:pic>
      <p:sp>
        <p:nvSpPr>
          <p:cNvPr id="11" name="BackgroundTitle"/>
          <p:cNvSpPr/>
          <p:nvPr/>
        </p:nvSpPr>
        <p:spPr>
          <a:xfrm>
            <a:off x="1579266" y="47989"/>
            <a:ext cx="10458975" cy="1279451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871133" y="345760"/>
            <a:ext cx="7681251" cy="58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5" rIns="91428" bIns="45715"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charset="-122"/>
                <a:cs typeface="+mn-cs"/>
              </a:rPr>
              <a:t>Q8</a:t>
            </a:r>
            <a:r>
              <a:rPr kumimoji="0" lang="fr-FR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ED1AF"/>
                </a:solidFill>
                <a:effectLst/>
                <a:uLnTx/>
                <a:uFillTx/>
                <a:latin typeface="Calibri" panose="020F0502020204030204"/>
                <a:ea typeface="Microsoft YaHei" charset="-122"/>
                <a:cs typeface="+mn-cs"/>
              </a:rPr>
              <a:t> / </a:t>
            </a:r>
            <a:r>
              <a:rPr kumimoji="0" lang="fr-FR" alt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charset="-122"/>
                <a:cs typeface="+mn-cs"/>
              </a:rPr>
              <a:t>Qu'est-ce que le Pédibus ?</a:t>
            </a:r>
            <a:endParaRPr kumimoji="0" lang="fr-FR" altLang="fr-FR" sz="32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Microsoft YaHei" charset="-122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4234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7181" y="-117256"/>
            <a:ext cx="1875653" cy="1692319"/>
          </a:xfrm>
          <a:prstGeom prst="rect">
            <a:avLst/>
          </a:prstGeom>
        </p:spPr>
      </p:pic>
      <p:sp>
        <p:nvSpPr>
          <p:cNvPr id="14" name="Google Shape;84;p8"/>
          <p:cNvSpPr/>
          <p:nvPr/>
        </p:nvSpPr>
        <p:spPr>
          <a:xfrm>
            <a:off x="10224460" y="0"/>
            <a:ext cx="2147641" cy="1276285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11055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176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Image 27" descr="AEM DS GTP pedibus 2v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580" y="3695865"/>
            <a:ext cx="3822700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 txBox="1">
            <a:spLocks/>
          </p:cNvSpPr>
          <p:nvPr/>
        </p:nvSpPr>
        <p:spPr bwMode="auto">
          <a:xfrm>
            <a:off x="11272310" y="6356350"/>
            <a:ext cx="1005416" cy="388834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fr-FR"/>
            </a:defPPr>
            <a:lvl1pPr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lang="fr-FR" altLang="fr-FR" sz="20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32</a:t>
            </a:r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Espace réservé du contenu 2"/>
          <p:cNvSpPr txBox="1">
            <a:spLocks/>
          </p:cNvSpPr>
          <p:nvPr/>
        </p:nvSpPr>
        <p:spPr>
          <a:xfrm>
            <a:off x="1579266" y="1821720"/>
            <a:ext cx="9967775" cy="3135259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	  Du covoiturage</a:t>
            </a: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	  Un bus où tout le monde marche</a:t>
            </a: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	  Un bus où tout le monde pédale</a:t>
            </a: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	  Un bus à la demande</a:t>
            </a:r>
          </a:p>
        </p:txBody>
      </p:sp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11938000" y="0"/>
            <a:ext cx="254000" cy="254000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2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0881" y="2519957"/>
            <a:ext cx="393700" cy="279400"/>
          </a:xfrm>
          <a:prstGeom prst="rect">
            <a:avLst/>
          </a:prstGeom>
        </p:spPr>
      </p:pic>
      <p:pic>
        <p:nvPicPr>
          <p:cNvPr id="19" name="Image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597099">
            <a:off x="1126485" y="766426"/>
            <a:ext cx="335182" cy="5054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119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4234" y="0"/>
            <a:ext cx="501651" cy="6858000"/>
          </a:xfrm>
          <a:prstGeom prst="rect">
            <a:avLst/>
          </a:prstGeom>
          <a:solidFill>
            <a:srgbClr val="25B7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9821" y="-1380212"/>
            <a:ext cx="3442180" cy="5028088"/>
          </a:xfrm>
          <a:prstGeom prst="rect">
            <a:avLst/>
          </a:prstGeom>
        </p:spPr>
      </p:pic>
      <p:sp>
        <p:nvSpPr>
          <p:cNvPr id="11" name="BackgroundTitle"/>
          <p:cNvSpPr/>
          <p:nvPr/>
        </p:nvSpPr>
        <p:spPr>
          <a:xfrm>
            <a:off x="1579266" y="47989"/>
            <a:ext cx="10458975" cy="1279451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871133" y="345760"/>
            <a:ext cx="7681251" cy="58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5" rIns="91428" bIns="45715"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charset="-122"/>
                <a:cs typeface="+mn-cs"/>
              </a:rPr>
              <a:t>Q8</a:t>
            </a:r>
            <a:r>
              <a:rPr kumimoji="0" lang="fr-FR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ED1AF"/>
                </a:solidFill>
                <a:effectLst/>
                <a:uLnTx/>
                <a:uFillTx/>
                <a:latin typeface="Calibri" panose="020F0502020204030204"/>
                <a:ea typeface="Microsoft YaHei" charset="-122"/>
                <a:cs typeface="+mn-cs"/>
              </a:rPr>
              <a:t> / </a:t>
            </a:r>
            <a:r>
              <a:rPr kumimoji="0" lang="fr-FR" alt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charset="-122"/>
                <a:cs typeface="+mn-cs"/>
              </a:rPr>
              <a:t>Qu'est-ce que le Pédibus ?</a:t>
            </a:r>
            <a:endParaRPr kumimoji="0" lang="fr-FR" altLang="fr-FR" sz="3200" b="1" i="0" u="none" strike="noStrike" kern="1200" cap="none" spc="0" normalizeH="0" baseline="3000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Microsoft YaHei" charset="-122"/>
              <a:cs typeface="+mn-cs"/>
            </a:endParaRP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1579266" y="1821720"/>
            <a:ext cx="9967775" cy="3135259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	  Du covoiturage</a:t>
            </a: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500" b="1" i="0" u="none" strike="noStrike" kern="1200" cap="none" spc="0" normalizeH="0" baseline="0" noProof="0" dirty="0">
                <a:ln>
                  <a:noFill/>
                </a:ln>
                <a:solidFill>
                  <a:srgbClr val="25B72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</a:t>
            </a: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  </a:t>
            </a:r>
            <a:r>
              <a:rPr kumimoji="0" lang="fr-FR" sz="3500" b="1" i="0" u="none" strike="noStrike" kern="1200" cap="none" spc="0" normalizeH="0" baseline="0" noProof="0" dirty="0">
                <a:ln>
                  <a:noFill/>
                </a:ln>
                <a:solidFill>
                  <a:srgbClr val="25B72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 bus où tout le monde marche</a:t>
            </a: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	  Un bus où tout le monde pédale</a:t>
            </a: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	  Un bus à la demande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181" y="-117256"/>
            <a:ext cx="1875653" cy="1692319"/>
          </a:xfrm>
          <a:prstGeom prst="rect">
            <a:avLst/>
          </a:prstGeom>
        </p:spPr>
      </p:pic>
      <p:sp>
        <p:nvSpPr>
          <p:cNvPr id="14" name="Google Shape;84;p8"/>
          <p:cNvSpPr/>
          <p:nvPr/>
        </p:nvSpPr>
        <p:spPr>
          <a:xfrm>
            <a:off x="10224460" y="0"/>
            <a:ext cx="2147641" cy="127628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11055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176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13" y="2427095"/>
            <a:ext cx="615860" cy="6158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27" descr="AEM DS GTP pedibus 2v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580" y="3695865"/>
            <a:ext cx="3822700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 txBox="1">
            <a:spLocks/>
          </p:cNvSpPr>
          <p:nvPr/>
        </p:nvSpPr>
        <p:spPr bwMode="auto">
          <a:xfrm>
            <a:off x="11272310" y="6356350"/>
            <a:ext cx="1005416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fr-FR"/>
            </a:defPPr>
            <a:lvl1pPr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lang="fr-FR" altLang="fr-FR" sz="20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33</a:t>
            </a:r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222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9821" y="-1380212"/>
            <a:ext cx="3442180" cy="5028088"/>
          </a:xfrm>
          <a:prstGeom prst="rect">
            <a:avLst/>
          </a:prstGeom>
        </p:spPr>
      </p:pic>
      <p:sp>
        <p:nvSpPr>
          <p:cNvPr id="10" name="BackgroundTitle"/>
          <p:cNvSpPr/>
          <p:nvPr/>
        </p:nvSpPr>
        <p:spPr>
          <a:xfrm>
            <a:off x="1579266" y="47989"/>
            <a:ext cx="10458975" cy="1279451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1419" y="68627"/>
            <a:ext cx="7776975" cy="1325563"/>
          </a:xfrm>
        </p:spPr>
        <p:txBody>
          <a:bodyPr/>
          <a:lstStyle/>
          <a:p>
            <a:pPr lvl="1" defTabSz="914377"/>
            <a:r>
              <a:rPr lang="fr-FR" sz="3200" b="1" dirty="0">
                <a:solidFill>
                  <a:schemeClr val="bg1"/>
                </a:solidFill>
                <a:latin typeface="+mn-lt"/>
              </a:rPr>
              <a:t>Q9</a:t>
            </a:r>
            <a:r>
              <a:rPr lang="fr-FR" sz="3200" b="1" dirty="0">
                <a:solidFill>
                  <a:srgbClr val="1ED1AF"/>
                </a:solidFill>
                <a:latin typeface="+mn-lt"/>
              </a:rPr>
              <a:t> / </a:t>
            </a:r>
            <a:r>
              <a:rPr lang="fr-FR" sz="3200" b="1" dirty="0">
                <a:solidFill>
                  <a:schemeClr val="bg1"/>
                </a:solidFill>
                <a:latin typeface="+mn-lt"/>
              </a:rPr>
              <a:t>Dans les grandes villes, la moitié des trajets réalisés en voiture sont…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-4234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7181" y="-117256"/>
            <a:ext cx="1875653" cy="1692319"/>
          </a:xfrm>
          <a:prstGeom prst="rect">
            <a:avLst/>
          </a:prstGeom>
        </p:spPr>
      </p:pic>
      <p:sp>
        <p:nvSpPr>
          <p:cNvPr id="13" name="Google Shape;84;p8"/>
          <p:cNvSpPr/>
          <p:nvPr/>
        </p:nvSpPr>
        <p:spPr>
          <a:xfrm>
            <a:off x="10224460" y="0"/>
            <a:ext cx="2147641" cy="1276285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11055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176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image volcan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11807" y="2086495"/>
            <a:ext cx="5779302" cy="516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Imag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11272310" y="6356350"/>
            <a:ext cx="1005416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lang="fr-FR" altLang="fr-FR" sz="2000" b="1" dirty="0">
                <a:solidFill>
                  <a:prstClr val="white"/>
                </a:solidFill>
                <a:latin typeface="Calibri"/>
              </a:rPr>
              <a:t>34</a:t>
            </a:r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Espace réservé du texte 2"/>
          <p:cNvSpPr txBox="1">
            <a:spLocks/>
          </p:cNvSpPr>
          <p:nvPr/>
        </p:nvSpPr>
        <p:spPr bwMode="auto">
          <a:xfrm>
            <a:off x="1655288" y="2436850"/>
            <a:ext cx="7488832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14338" indent="-514338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+mj-lt"/>
              <a:buAutoNum type="arabicPeriod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38" marR="0" lvl="0" indent="-514338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Des petits trajets</a:t>
            </a:r>
          </a:p>
          <a:p>
            <a:pPr marL="514338" marR="0" lvl="0" indent="-514338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Des moyens trajets</a:t>
            </a:r>
          </a:p>
          <a:p>
            <a:pPr marL="514338" marR="0" lvl="0" indent="-514338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Des grands trajets</a:t>
            </a:r>
          </a:p>
        </p:txBody>
      </p:sp>
      <p:sp>
        <p:nvSpPr>
          <p:cNvPr id="3" name="Rectangle 2"/>
          <p:cNvSpPr/>
          <p:nvPr>
            <p:custDataLst>
              <p:tags r:id="rId2"/>
            </p:custDataLst>
          </p:nvPr>
        </p:nvSpPr>
        <p:spPr>
          <a:xfrm>
            <a:off x="11938000" y="0"/>
            <a:ext cx="254000" cy="254000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1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407" y="2539768"/>
            <a:ext cx="393700" cy="279400"/>
          </a:xfrm>
          <a:prstGeom prst="rect">
            <a:avLst/>
          </a:prstGeom>
        </p:spPr>
      </p:pic>
      <p:pic>
        <p:nvPicPr>
          <p:cNvPr id="18" name="Image 1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597099">
            <a:off x="1126485" y="766426"/>
            <a:ext cx="335182" cy="5054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278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4234" y="0"/>
            <a:ext cx="501651" cy="6858000"/>
          </a:xfrm>
          <a:prstGeom prst="rect">
            <a:avLst/>
          </a:prstGeom>
          <a:solidFill>
            <a:srgbClr val="25B7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9821" y="-1380212"/>
            <a:ext cx="3442180" cy="5028088"/>
          </a:xfrm>
          <a:prstGeom prst="rect">
            <a:avLst/>
          </a:prstGeom>
        </p:spPr>
      </p:pic>
      <p:sp>
        <p:nvSpPr>
          <p:cNvPr id="10" name="BackgroundTitle"/>
          <p:cNvSpPr/>
          <p:nvPr/>
        </p:nvSpPr>
        <p:spPr>
          <a:xfrm>
            <a:off x="1579266" y="47989"/>
            <a:ext cx="10458975" cy="1279451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1419" y="68627"/>
            <a:ext cx="7776975" cy="1325563"/>
          </a:xfrm>
        </p:spPr>
        <p:txBody>
          <a:bodyPr/>
          <a:lstStyle/>
          <a:p>
            <a:pPr lvl="1" defTabSz="914377"/>
            <a:r>
              <a:rPr lang="fr-FR" sz="3200" b="1" dirty="0">
                <a:solidFill>
                  <a:schemeClr val="bg1"/>
                </a:solidFill>
                <a:latin typeface="+mn-lt"/>
              </a:rPr>
              <a:t>Q9</a:t>
            </a:r>
            <a:r>
              <a:rPr lang="fr-FR" sz="3200" b="1" dirty="0">
                <a:solidFill>
                  <a:srgbClr val="1ED1AF"/>
                </a:solidFill>
                <a:latin typeface="+mn-lt"/>
              </a:rPr>
              <a:t> / </a:t>
            </a:r>
            <a:r>
              <a:rPr lang="fr-FR" sz="3200" b="1" dirty="0">
                <a:solidFill>
                  <a:schemeClr val="bg1"/>
                </a:solidFill>
                <a:latin typeface="+mn-lt"/>
              </a:rPr>
              <a:t>Dans les grandes villes, la moitié des trajets réalisés en voiture sont…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1655288" y="2436850"/>
            <a:ext cx="7488832" cy="3168352"/>
          </a:xfrm>
        </p:spPr>
        <p:txBody>
          <a:bodyPr/>
          <a:lstStyle/>
          <a:p>
            <a:r>
              <a:rPr lang="fr-FR" sz="3500" b="1" dirty="0">
                <a:solidFill>
                  <a:srgbClr val="25B72B"/>
                </a:solidFill>
              </a:rPr>
              <a:t>   Des petits trajets</a:t>
            </a:r>
          </a:p>
          <a:p>
            <a:r>
              <a:rPr lang="fr-FR" sz="3500" dirty="0">
                <a:solidFill>
                  <a:srgbClr val="002060"/>
                </a:solidFill>
              </a:rPr>
              <a:t>   Des moyens trajets</a:t>
            </a:r>
          </a:p>
          <a:p>
            <a:r>
              <a:rPr lang="fr-FR" sz="3500" dirty="0">
                <a:solidFill>
                  <a:srgbClr val="002060"/>
                </a:solidFill>
              </a:rPr>
              <a:t>   Des grands trajets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181" y="-117256"/>
            <a:ext cx="1875653" cy="1692319"/>
          </a:xfrm>
          <a:prstGeom prst="rect">
            <a:avLst/>
          </a:prstGeom>
        </p:spPr>
      </p:pic>
      <p:sp>
        <p:nvSpPr>
          <p:cNvPr id="13" name="Google Shape;84;p8"/>
          <p:cNvSpPr/>
          <p:nvPr/>
        </p:nvSpPr>
        <p:spPr>
          <a:xfrm>
            <a:off x="10224460" y="0"/>
            <a:ext cx="2147641" cy="127628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11055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176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06" y="2387404"/>
            <a:ext cx="615860" cy="6158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volcan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11807" y="2086495"/>
            <a:ext cx="5779302" cy="516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mag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11272310" y="6356350"/>
            <a:ext cx="1005416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lang="fr-FR" altLang="fr-FR" sz="2000" b="1" dirty="0">
                <a:solidFill>
                  <a:prstClr val="white"/>
                </a:solidFill>
                <a:latin typeface="Calibri"/>
              </a:rPr>
              <a:t>35</a:t>
            </a:r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854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9821" y="-1380212"/>
            <a:ext cx="3442180" cy="5028088"/>
          </a:xfrm>
          <a:prstGeom prst="rect">
            <a:avLst/>
          </a:prstGeom>
        </p:spPr>
      </p:pic>
      <p:sp>
        <p:nvSpPr>
          <p:cNvPr id="11" name="BackgroundTitle"/>
          <p:cNvSpPr/>
          <p:nvPr/>
        </p:nvSpPr>
        <p:spPr>
          <a:xfrm>
            <a:off x="1579266" y="47989"/>
            <a:ext cx="10458975" cy="1279451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48472" y="50104"/>
            <a:ext cx="8475987" cy="1325563"/>
          </a:xfrm>
        </p:spPr>
        <p:txBody>
          <a:bodyPr>
            <a:no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+mn-lt"/>
              </a:rPr>
              <a:t>Q10</a:t>
            </a:r>
            <a:r>
              <a:rPr lang="fr-FR" sz="3200" b="1" dirty="0">
                <a:solidFill>
                  <a:srgbClr val="1ED1AF"/>
                </a:solidFill>
                <a:latin typeface="+mn-lt"/>
              </a:rPr>
              <a:t> / </a:t>
            </a:r>
            <a:r>
              <a:rPr lang="fr-FR" sz="3200" b="1" dirty="0">
                <a:solidFill>
                  <a:prstClr val="white"/>
                </a:solidFill>
                <a:latin typeface="+mn-lt"/>
              </a:rPr>
              <a:t>Comment puis-je réduire la pollution de l’air intérieur ?</a:t>
            </a:r>
            <a:endParaRPr lang="fr-FR" sz="2667" b="1" dirty="0"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4234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7181" y="-117256"/>
            <a:ext cx="1875653" cy="1692319"/>
          </a:xfrm>
          <a:prstGeom prst="rect">
            <a:avLst/>
          </a:prstGeom>
        </p:spPr>
      </p:pic>
      <p:sp>
        <p:nvSpPr>
          <p:cNvPr id="14" name="Google Shape;84;p8"/>
          <p:cNvSpPr/>
          <p:nvPr/>
        </p:nvSpPr>
        <p:spPr>
          <a:xfrm>
            <a:off x="10224460" y="0"/>
            <a:ext cx="2147641" cy="1276285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11055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176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341" y="1276285"/>
            <a:ext cx="5681760" cy="5686503"/>
          </a:xfrm>
          <a:prstGeom prst="rect">
            <a:avLst/>
          </a:prstGeom>
        </p:spPr>
      </p:pic>
      <p:pic>
        <p:nvPicPr>
          <p:cNvPr id="15" name="Imag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11272310" y="6356350"/>
            <a:ext cx="1005416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lang="fr-FR" altLang="fr-FR" sz="2000" b="1" dirty="0">
                <a:solidFill>
                  <a:prstClr val="white"/>
                </a:solidFill>
                <a:latin typeface="Calibri"/>
              </a:rPr>
              <a:t>36</a:t>
            </a:r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Espace réservé du texte 2"/>
          <p:cNvSpPr txBox="1">
            <a:spLocks/>
          </p:cNvSpPr>
          <p:nvPr/>
        </p:nvSpPr>
        <p:spPr bwMode="auto">
          <a:xfrm>
            <a:off x="1579266" y="1870209"/>
            <a:ext cx="9419009" cy="339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514338" indent="-514338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+mj-lt"/>
              <a:buAutoNum type="arabicPeriod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38" marR="0" lvl="0" indent="-514338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En utilisant des bougies</a:t>
            </a:r>
          </a:p>
          <a:p>
            <a:pPr marL="514338" marR="0" lvl="0" indent="-514338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En faisant la cuisine</a:t>
            </a:r>
          </a:p>
          <a:p>
            <a:pPr marL="514338" marR="0" lvl="0" indent="-514338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En évitant d’ouvrir les fenêtres</a:t>
            </a:r>
          </a:p>
          <a:p>
            <a:pPr marL="514338" marR="0" lvl="0" indent="-514338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3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En ouvrant les fenêtres</a:t>
            </a:r>
          </a:p>
        </p:txBody>
      </p:sp>
      <p:sp>
        <p:nvSpPr>
          <p:cNvPr id="3" name="Rectangle 2"/>
          <p:cNvSpPr/>
          <p:nvPr>
            <p:custDataLst>
              <p:tags r:id="rId2"/>
            </p:custDataLst>
          </p:nvPr>
        </p:nvSpPr>
        <p:spPr>
          <a:xfrm>
            <a:off x="11938000" y="0"/>
            <a:ext cx="254000" cy="254000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4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934" y="3840136"/>
            <a:ext cx="393700" cy="279400"/>
          </a:xfrm>
          <a:prstGeom prst="rect">
            <a:avLst/>
          </a:prstGeom>
        </p:spPr>
      </p:pic>
      <p:pic>
        <p:nvPicPr>
          <p:cNvPr id="18" name="Image 1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597099">
            <a:off x="1126485" y="766426"/>
            <a:ext cx="335182" cy="5054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876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4234" y="0"/>
            <a:ext cx="501651" cy="6858000"/>
          </a:xfrm>
          <a:prstGeom prst="rect">
            <a:avLst/>
          </a:prstGeom>
          <a:solidFill>
            <a:srgbClr val="25B7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9821" y="-1380212"/>
            <a:ext cx="3442180" cy="5028088"/>
          </a:xfrm>
          <a:prstGeom prst="rect">
            <a:avLst/>
          </a:prstGeom>
        </p:spPr>
      </p:pic>
      <p:sp>
        <p:nvSpPr>
          <p:cNvPr id="11" name="BackgroundTitle"/>
          <p:cNvSpPr/>
          <p:nvPr/>
        </p:nvSpPr>
        <p:spPr>
          <a:xfrm>
            <a:off x="1579266" y="47989"/>
            <a:ext cx="10458975" cy="1279451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48472" y="62630"/>
            <a:ext cx="8475987" cy="1325563"/>
          </a:xfrm>
        </p:spPr>
        <p:txBody>
          <a:bodyPr>
            <a:no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+mn-lt"/>
              </a:rPr>
              <a:t>Q10</a:t>
            </a:r>
            <a:r>
              <a:rPr lang="fr-FR" sz="3200" b="1" dirty="0">
                <a:solidFill>
                  <a:srgbClr val="1ED1AF"/>
                </a:solidFill>
                <a:latin typeface="+mn-lt"/>
              </a:rPr>
              <a:t> / </a:t>
            </a:r>
            <a:r>
              <a:rPr lang="fr-FR" sz="3200" b="1" dirty="0">
                <a:solidFill>
                  <a:prstClr val="white"/>
                </a:solidFill>
                <a:latin typeface="+mn-lt"/>
              </a:rPr>
              <a:t>Comment puis-je réduire la pollution de l’air intérieur ?</a:t>
            </a:r>
            <a:endParaRPr lang="fr-FR" sz="2667" b="1" dirty="0">
              <a:latin typeface="+mn-lt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1579266" y="1870209"/>
            <a:ext cx="9419009" cy="3394453"/>
          </a:xfrm>
        </p:spPr>
        <p:txBody>
          <a:bodyPr>
            <a:normAutofit/>
          </a:bodyPr>
          <a:lstStyle/>
          <a:p>
            <a:r>
              <a:rPr lang="fr-FR" sz="3500" dirty="0">
                <a:solidFill>
                  <a:srgbClr val="002060"/>
                </a:solidFill>
              </a:rPr>
              <a:t> En utilisant des bougies</a:t>
            </a:r>
          </a:p>
          <a:p>
            <a:r>
              <a:rPr lang="fr-FR" sz="3500" dirty="0">
                <a:solidFill>
                  <a:srgbClr val="002060"/>
                </a:solidFill>
              </a:rPr>
              <a:t> En faisant la cuisine</a:t>
            </a:r>
          </a:p>
          <a:p>
            <a:r>
              <a:rPr lang="fr-FR" sz="3500" dirty="0">
                <a:solidFill>
                  <a:srgbClr val="002060"/>
                </a:solidFill>
              </a:rPr>
              <a:t> En évitant d’ouvrir les fenêtres</a:t>
            </a:r>
          </a:p>
          <a:p>
            <a:r>
              <a:rPr lang="fr-FR" sz="3500" b="1" dirty="0">
                <a:solidFill>
                  <a:srgbClr val="25B72B"/>
                </a:solidFill>
              </a:rPr>
              <a:t> En ouvrant les fenêtres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181" y="-117256"/>
            <a:ext cx="1875653" cy="1692319"/>
          </a:xfrm>
          <a:prstGeom prst="rect">
            <a:avLst/>
          </a:prstGeom>
        </p:spPr>
      </p:pic>
      <p:sp>
        <p:nvSpPr>
          <p:cNvPr id="14" name="Google Shape;84;p8"/>
          <p:cNvSpPr/>
          <p:nvPr/>
        </p:nvSpPr>
        <p:spPr>
          <a:xfrm>
            <a:off x="10224460" y="0"/>
            <a:ext cx="2147641" cy="127628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11055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176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60" y="3647876"/>
            <a:ext cx="615860" cy="6158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341" y="1276285"/>
            <a:ext cx="5681760" cy="5686503"/>
          </a:xfrm>
          <a:prstGeom prst="rect">
            <a:avLst/>
          </a:prstGeom>
        </p:spPr>
      </p:pic>
      <p:pic>
        <p:nvPicPr>
          <p:cNvPr id="12" name="Imag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11272310" y="6356350"/>
            <a:ext cx="1005416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lang="fr-FR" altLang="fr-FR" sz="2000" b="1" dirty="0">
                <a:solidFill>
                  <a:prstClr val="white"/>
                </a:solidFill>
                <a:latin typeface="Calibri"/>
              </a:rPr>
              <a:t>37</a:t>
            </a:r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015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t="12740"/>
          <a:stretch/>
        </p:blipFill>
        <p:spPr>
          <a:xfrm>
            <a:off x="760858" y="160639"/>
            <a:ext cx="10391595" cy="6195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BackgroundTitle"/>
          <p:cNvSpPr/>
          <p:nvPr/>
        </p:nvSpPr>
        <p:spPr>
          <a:xfrm>
            <a:off x="623393" y="47989"/>
            <a:ext cx="11414848" cy="1279451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0858" y="147655"/>
            <a:ext cx="10999772" cy="1080120"/>
          </a:xfrm>
        </p:spPr>
        <p:txBody>
          <a:bodyPr>
            <a:norm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Calibri Bold" charset="0"/>
              </a:rPr>
              <a:t>Fin du premier quiz sur tes connaissances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4234" y="50800"/>
            <a:ext cx="501651" cy="6858000"/>
          </a:xfrm>
          <a:prstGeom prst="rect">
            <a:avLst/>
          </a:prstGeom>
          <a:solidFill>
            <a:srgbClr val="1AD8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 8">
            <a:hlinkClick r:id="rId5" action="ppaction://hlinksldjump"/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345" y="417714"/>
            <a:ext cx="1200701" cy="613064"/>
          </a:xfrm>
          <a:prstGeom prst="rect">
            <a:avLst/>
          </a:prstGeom>
        </p:spPr>
      </p:pic>
      <p:sp>
        <p:nvSpPr>
          <p:cNvPr id="10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11272310" y="6356350"/>
            <a:ext cx="1005416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lang="fr-FR" altLang="fr-FR" sz="2000" b="1" noProof="0" dirty="0">
                <a:solidFill>
                  <a:prstClr val="white"/>
                </a:solidFill>
                <a:latin typeface="Calibri"/>
              </a:rPr>
              <a:t>38</a:t>
            </a:r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33">
            <a:hlinkClick r:id="rId5" action="ppaction://hlinksldjump"/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453" y="5562394"/>
            <a:ext cx="817874" cy="684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395415" y="6403852"/>
            <a:ext cx="10757037" cy="400110"/>
          </a:xfrm>
          <a:prstGeom prst="rect">
            <a:avLst/>
          </a:prstGeom>
          <a:solidFill>
            <a:srgbClr val="1ED1AF">
              <a:alpha val="5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→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N’oublie pas de rendre ta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manette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864268">
            <a:off x="1140391" y="5168211"/>
            <a:ext cx="878564" cy="13248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853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Image 27" descr="AEM DS GTP  Atmo noeud sac v1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8"/>
          <a:stretch>
            <a:fillRect/>
          </a:stretch>
        </p:blipFill>
        <p:spPr bwMode="auto">
          <a:xfrm>
            <a:off x="810927" y="2353316"/>
            <a:ext cx="3362770" cy="284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" name="Google Shape;110;p8"/>
          <p:cNvSpPr/>
          <p:nvPr/>
        </p:nvSpPr>
        <p:spPr>
          <a:xfrm>
            <a:off x="7359650" y="5487988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83;p8"/>
          <p:cNvSpPr/>
          <p:nvPr/>
        </p:nvSpPr>
        <p:spPr>
          <a:xfrm rot="5400000">
            <a:off x="8442325" y="1506538"/>
            <a:ext cx="4672013" cy="2827337"/>
          </a:xfrm>
          <a:prstGeom prst="rect">
            <a:avLst/>
          </a:prstGeom>
          <a:blipFill rotWithShape="1">
            <a:blip r:embed="rId4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11055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-4763" y="0"/>
            <a:ext cx="501651" cy="6858000"/>
          </a:xfrm>
          <a:prstGeom prst="rect">
            <a:avLst/>
          </a:prstGeom>
          <a:solidFill>
            <a:srgbClr val="29C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25" name="Rectangle 1"/>
          <p:cNvSpPr>
            <a:spLocks noChangeArrowheads="1"/>
          </p:cNvSpPr>
          <p:nvPr/>
        </p:nvSpPr>
        <p:spPr bwMode="auto">
          <a:xfrm>
            <a:off x="0" y="0"/>
            <a:ext cx="184150" cy="826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altLang="fr-FR" sz="1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altLang="fr-FR" sz="1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altLang="fr-FR" sz="1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altLang="fr-FR" sz="1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altLang="fr-FR" sz="1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fr-FR" altLang="fr-FR" sz="1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26" name="ZoneTexte 33"/>
          <p:cNvSpPr txBox="1">
            <a:spLocks noChangeArrowheads="1"/>
          </p:cNvSpPr>
          <p:nvPr/>
        </p:nvSpPr>
        <p:spPr bwMode="auto">
          <a:xfrm>
            <a:off x="1026979" y="1280906"/>
            <a:ext cx="10045700" cy="1015663"/>
          </a:xfrm>
          <a:prstGeom prst="rect">
            <a:avLst/>
          </a:prstGeom>
          <a:solidFill>
            <a:srgbClr val="29CFB1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000" b="1" i="0" u="none" strike="noStrike" kern="1200" cap="none" spc="0" normalizeH="0" baseline="0" noProof="0" dirty="0">
              <a:ln>
                <a:noFill/>
              </a:ln>
              <a:solidFill>
                <a:srgbClr val="DAE3F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    Matériel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: Sacs plastiques 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•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bassine 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•  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eau 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• 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ciseaux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B6DFF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674" name="Image 26" descr="AEM DS GTP  Atmo air joue v1.gi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64"/>
          <a:stretch/>
        </p:blipFill>
        <p:spPr bwMode="auto">
          <a:xfrm>
            <a:off x="4935189" y="2819376"/>
            <a:ext cx="2362060" cy="1807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2310" y="6356350"/>
            <a:ext cx="1005415" cy="360363"/>
          </a:xfrm>
          <a:prstGeom prst="roundRect">
            <a:avLst/>
          </a:prstGeom>
          <a:solidFill>
            <a:srgbClr val="1ED1AF"/>
          </a:solidFill>
        </p:spPr>
        <p:txBody>
          <a:bodyPr rtlCol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29951A0B-0AD4-491C-B922-56B990D95926}" type="slidenum">
              <a:rPr kumimoji="0" lang="fr-FR" alt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39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E61D028B-8DF4-41D6-9250-1FFD6221E6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952" y="1672277"/>
            <a:ext cx="232919" cy="23291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A13F2EE0-990B-4762-8E5C-39A2DE8BE9C7}"/>
              </a:ext>
            </a:extLst>
          </p:cNvPr>
          <p:cNvGrpSpPr/>
          <p:nvPr/>
        </p:nvGrpSpPr>
        <p:grpSpPr>
          <a:xfrm>
            <a:off x="7655620" y="1206344"/>
            <a:ext cx="3271830" cy="1164788"/>
            <a:chOff x="7366680" y="1560537"/>
            <a:chExt cx="4606581" cy="1639966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DB117A2B-CA1C-4A42-8A88-1B89EE413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1777" y="1560537"/>
              <a:ext cx="1585097" cy="1639966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172BE460-71AA-45E7-96B7-20C68207C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6680" y="1796483"/>
              <a:ext cx="1585097" cy="1168075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AB2280DB-2065-4EDB-9B7C-5308A5559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4059" y="1893306"/>
              <a:ext cx="1219202" cy="1155194"/>
            </a:xfrm>
            <a:prstGeom prst="rect">
              <a:avLst/>
            </a:prstGeom>
          </p:spPr>
        </p:pic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A34DBD63-E191-40CC-8F8E-9EE1B747A160}"/>
              </a:ext>
            </a:extLst>
          </p:cNvPr>
          <p:cNvSpPr txBox="1"/>
          <p:nvPr/>
        </p:nvSpPr>
        <p:spPr>
          <a:xfrm>
            <a:off x="2751731" y="4614431"/>
            <a:ext cx="1602931" cy="64698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chemeClr val="tx2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Gonfler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 sac plastique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d’air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E65F6AE-AC4F-447C-8426-51D9AE45AC0E}"/>
              </a:ext>
            </a:extLst>
          </p:cNvPr>
          <p:cNvSpPr txBox="1"/>
          <p:nvPr/>
        </p:nvSpPr>
        <p:spPr>
          <a:xfrm>
            <a:off x="4857642" y="4618554"/>
            <a:ext cx="2930075" cy="64698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chemeClr val="tx2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Faire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 nœud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empêcher l’air de s’échapper du sac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A401C58-D943-444C-BCB2-68C732CDE50B}"/>
              </a:ext>
            </a:extLst>
          </p:cNvPr>
          <p:cNvSpPr/>
          <p:nvPr/>
        </p:nvSpPr>
        <p:spPr>
          <a:xfrm>
            <a:off x="2751731" y="3993890"/>
            <a:ext cx="471364" cy="471364"/>
          </a:xfrm>
          <a:prstGeom prst="ellipse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FB31C892-D3E1-444D-BFCB-E4B1B0AA20FB}"/>
              </a:ext>
            </a:extLst>
          </p:cNvPr>
          <p:cNvSpPr/>
          <p:nvPr/>
        </p:nvSpPr>
        <p:spPr>
          <a:xfrm>
            <a:off x="4857642" y="3975302"/>
            <a:ext cx="471364" cy="471364"/>
          </a:xfrm>
          <a:prstGeom prst="ellipse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900734" y="371475"/>
            <a:ext cx="10699130" cy="700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Prendre conscience de l’existence de l’air</a:t>
            </a:r>
          </a:p>
        </p:txBody>
      </p:sp>
      <p:sp>
        <p:nvSpPr>
          <p:cNvPr id="34" name="ZoneTexte 33">
            <a:hlinkClick r:id="rId10" action="ppaction://hlinksldjump"/>
          </p:cNvPr>
          <p:cNvSpPr txBox="1"/>
          <p:nvPr/>
        </p:nvSpPr>
        <p:spPr bwMode="auto">
          <a:xfrm>
            <a:off x="10927450" y="4462637"/>
            <a:ext cx="696912" cy="307859"/>
          </a:xfrm>
          <a:prstGeom prst="rect">
            <a:avLst/>
          </a:prstGeom>
          <a:noFill/>
          <a:effectLst>
            <a:softEdge rad="0"/>
          </a:effectLst>
          <a:scene3d>
            <a:camera prst="orthographicFront">
              <a:rot lat="300000" lon="300000" rev="300000"/>
            </a:camera>
            <a:lightRig rig="threePt" dir="t"/>
          </a:scene3d>
          <a:sp3d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Biko" panose="02000000000000000000" pitchFamily="50" charset="0"/>
                <a:ea typeface="+mn-ea"/>
                <a:cs typeface="+mn-cs"/>
              </a:rPr>
              <a:t>suite</a:t>
            </a:r>
          </a:p>
        </p:txBody>
      </p:sp>
      <p:pic>
        <p:nvPicPr>
          <p:cNvPr id="29" name="Image 28" descr="AEM DS GTP  Atmo perce sac v1.gif">
            <a:extLst>
              <a:ext uri="{FF2B5EF4-FFF2-40B4-BE49-F238E27FC236}">
                <a16:creationId xmlns:a16="http://schemas.microsoft.com/office/drawing/2014/main" id="{132AE03A-36CB-4447-981B-F1FDA31585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9911" y="2642438"/>
            <a:ext cx="2440354" cy="1852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Ellipse 31">
            <a:extLst>
              <a:ext uri="{FF2B5EF4-FFF2-40B4-BE49-F238E27FC236}">
                <a16:creationId xmlns:a16="http://schemas.microsoft.com/office/drawing/2014/main" id="{99E0EB82-141D-4B29-B470-7248DDA9F5A7}"/>
              </a:ext>
            </a:extLst>
          </p:cNvPr>
          <p:cNvSpPr/>
          <p:nvPr/>
        </p:nvSpPr>
        <p:spPr>
          <a:xfrm>
            <a:off x="9315129" y="3328975"/>
            <a:ext cx="1218362" cy="77751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à coins arrondis 41"/>
          <p:cNvSpPr/>
          <p:nvPr/>
        </p:nvSpPr>
        <p:spPr>
          <a:xfrm>
            <a:off x="900733" y="5488417"/>
            <a:ext cx="9919532" cy="960869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lIns="121917" tIns="60958" rIns="121917" bIns="60958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Quand on fait</a:t>
            </a:r>
            <a:r>
              <a:rPr kumimoji="0" lang="fr-FR" altLang="fr-FR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un trou dans</a:t>
            </a:r>
            <a:r>
              <a:rPr kumimoji="0" lang="fr-FR" altLang="fr-F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un sac rempli d’air dans une bassine d’eau, </a:t>
            </a:r>
            <a:r>
              <a:rPr kumimoji="0" lang="fr-FR" altLang="fr-FR" b="1" i="0" u="none" strike="noStrike" kern="1200" cap="none" spc="0" normalizeH="0" baseline="0" noProof="0" dirty="0">
                <a:ln>
                  <a:noFill/>
                </a:ln>
                <a:solidFill>
                  <a:srgbClr val="1ED1A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des bulles apparaissent</a:t>
            </a:r>
            <a:r>
              <a:rPr kumimoji="0" lang="fr-FR" altLang="fr-F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dans l’eau ! Cette expérience permet à la fois de </a:t>
            </a:r>
            <a:r>
              <a:rPr kumimoji="0" lang="fr-FR" altLang="fr-FR" b="1" i="0" u="none" strike="noStrike" kern="1200" cap="none" spc="0" normalizeH="0" baseline="0" noProof="0" dirty="0">
                <a:ln>
                  <a:noFill/>
                </a:ln>
                <a:solidFill>
                  <a:srgbClr val="1ED1A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rendre visible l’air, </a:t>
            </a:r>
            <a:r>
              <a:rPr kumimoji="0" lang="fr-FR" altLang="fr-F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habituellement invisible, mais aussi de réaliser que, dès qu’il s’échappe du sac, </a:t>
            </a:r>
            <a:r>
              <a:rPr kumimoji="0" lang="fr-FR" altLang="fr-FR" b="1" i="0" u="none" strike="noStrike" kern="1200" cap="none" spc="0" normalizeH="0" baseline="0" noProof="0" dirty="0">
                <a:ln>
                  <a:noFill/>
                </a:ln>
                <a:solidFill>
                  <a:srgbClr val="1ED1A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l’air remonte à la surface. 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6EB50E37-419D-4923-AF01-B93B6939F471}"/>
              </a:ext>
            </a:extLst>
          </p:cNvPr>
          <p:cNvSpPr txBox="1"/>
          <p:nvPr/>
        </p:nvSpPr>
        <p:spPr>
          <a:xfrm>
            <a:off x="8521834" y="4360322"/>
            <a:ext cx="2298431" cy="93027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chemeClr val="tx2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le sac dans une bassine remplie d’eau et fais un trou dedans.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87DAFBAB-D781-4F8F-8081-8A411B51FF6C}"/>
              </a:ext>
            </a:extLst>
          </p:cNvPr>
          <p:cNvSpPr/>
          <p:nvPr/>
        </p:nvSpPr>
        <p:spPr>
          <a:xfrm>
            <a:off x="7893075" y="4081064"/>
            <a:ext cx="471364" cy="471364"/>
          </a:xfrm>
          <a:prstGeom prst="ellipse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37" name="Image 36">
            <a:hlinkClick r:id="rId12" action="ppaction://hlinksldjump"/>
          </p:cNvPr>
          <p:cNvPicPr preferRelativeResize="0"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360" y="370342"/>
            <a:ext cx="1080000" cy="540000"/>
          </a:xfrm>
          <a:prstGeom prst="rect">
            <a:avLst/>
          </a:prstGeom>
        </p:spPr>
      </p:pic>
      <p:pic>
        <p:nvPicPr>
          <p:cNvPr id="39" name="Imag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Btn_Retour">
            <a:hlinkClick r:id="rId15" action="ppaction://hlinksldjump"/>
          </p:cNvPr>
          <p:cNvPicPr preferRelativeResize="0"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8774" y="5472473"/>
            <a:ext cx="848080" cy="79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79" y="211737"/>
            <a:ext cx="919868" cy="90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6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27" grpId="0" animBg="1"/>
      <p:bldP spid="28" grpId="0" animBg="1"/>
      <p:bldP spid="32" grpId="0" animBg="1"/>
      <p:bldP spid="33" grpId="0" animBg="1"/>
      <p:bldP spid="35" grpId="0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5" y="5433254"/>
            <a:ext cx="1377120" cy="739945"/>
          </a:xfrm>
          <a:prstGeom prst="rect">
            <a:avLst/>
          </a:prstGeom>
        </p:spPr>
      </p:pic>
      <p:sp>
        <p:nvSpPr>
          <p:cNvPr id="6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 txBox="1">
            <a:spLocks/>
          </p:cNvSpPr>
          <p:nvPr/>
        </p:nvSpPr>
        <p:spPr bwMode="auto">
          <a:xfrm>
            <a:off x="11272310" y="6356350"/>
            <a:ext cx="1005415" cy="360363"/>
          </a:xfrm>
          <a:prstGeom prst="roundRect">
            <a:avLst/>
          </a:prstGeom>
          <a:solidFill>
            <a:srgbClr val="1ED1AF"/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28A10B6D-A70B-43D7-B096-662422621257}" type="slidenum">
              <a:rPr kumimoji="0" lang="fr-FR" altLang="fr-FR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4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Image 1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22" y="2123122"/>
            <a:ext cx="726205" cy="717393"/>
          </a:xfrm>
          <a:prstGeom prst="rect">
            <a:avLst/>
          </a:prstGeom>
        </p:spPr>
      </p:pic>
      <p:pic>
        <p:nvPicPr>
          <p:cNvPr id="21" name="Image 2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23" y="2765359"/>
            <a:ext cx="732146" cy="723262"/>
          </a:xfrm>
          <a:prstGeom prst="rect">
            <a:avLst/>
          </a:prstGeom>
        </p:spPr>
      </p:pic>
      <p:pic>
        <p:nvPicPr>
          <p:cNvPr id="33" name="Image 3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69" y="3404093"/>
            <a:ext cx="737510" cy="728561"/>
          </a:xfrm>
          <a:prstGeom prst="rect">
            <a:avLst/>
          </a:prstGeom>
        </p:spPr>
      </p:pic>
      <p:pic>
        <p:nvPicPr>
          <p:cNvPr id="34" name="Image 3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91" y="4054657"/>
            <a:ext cx="738214" cy="729257"/>
          </a:xfrm>
          <a:prstGeom prst="rect">
            <a:avLst/>
          </a:prstGeom>
        </p:spPr>
      </p:pic>
      <p:pic>
        <p:nvPicPr>
          <p:cNvPr id="35" name="Image 3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507" y="2250903"/>
            <a:ext cx="738215" cy="729258"/>
          </a:xfrm>
          <a:prstGeom prst="rect">
            <a:avLst/>
          </a:prstGeom>
        </p:spPr>
      </p:pic>
      <p:pic>
        <p:nvPicPr>
          <p:cNvPr id="36" name="Image 3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936" y="2860818"/>
            <a:ext cx="733254" cy="724357"/>
          </a:xfrm>
          <a:prstGeom prst="rect">
            <a:avLst/>
          </a:prstGeom>
        </p:spPr>
      </p:pic>
      <p:pic>
        <p:nvPicPr>
          <p:cNvPr id="43" name="Image 4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95" y="1126422"/>
            <a:ext cx="924422" cy="887690"/>
          </a:xfrm>
          <a:prstGeom prst="rect">
            <a:avLst/>
          </a:prstGeom>
        </p:spPr>
      </p:pic>
      <p:sp>
        <p:nvSpPr>
          <p:cNvPr id="45" name="Rectangle à coins arrondis 41"/>
          <p:cNvSpPr/>
          <p:nvPr/>
        </p:nvSpPr>
        <p:spPr>
          <a:xfrm>
            <a:off x="1110317" y="2829478"/>
            <a:ext cx="4837310" cy="664881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lIns="121917" tIns="60958" rIns="121917" bIns="60958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  <a:hlinkClick r:id="rId6" action="ppaction://hlinksldjump"/>
              </a:rPr>
              <a:t>Expérience des bulles</a:t>
            </a:r>
            <a:endParaRPr kumimoji="0" lang="fr-FR" altLang="fr-FR" sz="2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Prendre conscience de l’existence de l’air</a:t>
            </a:r>
            <a:r>
              <a:rPr kumimoji="0" lang="fr-FR" altLang="fr-FR" sz="2000" i="0" u="none" strike="noStrike" kern="1200" cap="none" spc="0" normalizeH="0" baseline="0" noProof="0" dirty="0">
                <a:ln>
                  <a:noFill/>
                </a:ln>
                <a:solidFill>
                  <a:srgbClr val="1ED1A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6" name="Rectangle à coins arrondis 41"/>
          <p:cNvSpPr/>
          <p:nvPr/>
        </p:nvSpPr>
        <p:spPr>
          <a:xfrm>
            <a:off x="1110316" y="3556232"/>
            <a:ext cx="4837311" cy="571575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lIns="121917" tIns="60958" rIns="121917" bIns="60958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  <a:hlinkClick r:id="rId8" action="ppaction://hlinksldjump"/>
              </a:rPr>
              <a:t>Expérience de la boule de papier</a:t>
            </a:r>
            <a:endParaRPr kumimoji="0" lang="fr-FR" altLang="fr-FR" sz="2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Prendre conscience que l’air est une matière</a:t>
            </a:r>
            <a:endParaRPr kumimoji="0" lang="fr-FR" altLang="fr-FR" sz="2000" i="0" u="none" strike="noStrike" kern="1200" cap="none" spc="0" normalizeH="0" baseline="0" noProof="0" dirty="0">
              <a:ln>
                <a:noFill/>
              </a:ln>
              <a:solidFill>
                <a:srgbClr val="1ED1A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430771" y="170119"/>
            <a:ext cx="52032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Roboto" charset="0"/>
              </a:rPr>
              <a:t>AUX TRAVAUX PRATIQUES</a:t>
            </a:r>
          </a:p>
        </p:txBody>
      </p:sp>
      <p:sp>
        <p:nvSpPr>
          <p:cNvPr id="50" name="Rectangle à coins arrondis 41"/>
          <p:cNvSpPr/>
          <p:nvPr/>
        </p:nvSpPr>
        <p:spPr>
          <a:xfrm>
            <a:off x="1110317" y="4210103"/>
            <a:ext cx="4837311" cy="571575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lIns="121917" tIns="60958" rIns="121917" bIns="60958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  <a:hlinkClick r:id="rId10" action="ppaction://hlinksldjump"/>
              </a:rPr>
              <a:t>Expérience du sachet de thé</a:t>
            </a:r>
            <a:endParaRPr kumimoji="0" lang="fr-FR" altLang="fr-FR" sz="2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La densité de l’air n°1</a:t>
            </a:r>
          </a:p>
        </p:txBody>
      </p:sp>
      <p:sp>
        <p:nvSpPr>
          <p:cNvPr id="51" name="Rectangle à coins arrondis 41"/>
          <p:cNvSpPr/>
          <p:nvPr/>
        </p:nvSpPr>
        <p:spPr>
          <a:xfrm>
            <a:off x="7299537" y="1968798"/>
            <a:ext cx="4670790" cy="869383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lIns="121917" tIns="60958" rIns="121917" bIns="60958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  <a:hlinkClick r:id="rId12" action="ppaction://hlinksldjump"/>
              </a:rPr>
              <a:t>Expérience du ballon avec de l’eau chaude et froide</a:t>
            </a:r>
            <a:endParaRPr kumimoji="0" lang="fr-FR" altLang="fr-FR" sz="2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000" b="1" dirty="0">
                <a:solidFill>
                  <a:prstClr val="white"/>
                </a:solidFill>
                <a:latin typeface="Calibri"/>
                <a:cs typeface="Arial" pitchFamily="34" charset="0"/>
              </a:rPr>
              <a:t> 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La densité de l’air n°2</a:t>
            </a:r>
          </a:p>
        </p:txBody>
      </p:sp>
      <p:sp>
        <p:nvSpPr>
          <p:cNvPr id="52" name="Rectangle à coins arrondis 41"/>
          <p:cNvSpPr/>
          <p:nvPr/>
        </p:nvSpPr>
        <p:spPr>
          <a:xfrm>
            <a:off x="7299537" y="2892036"/>
            <a:ext cx="4671230" cy="650256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lIns="121917" tIns="60958" rIns="121917" bIns="60958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  <a:hlinkClick r:id="rId14" action="ppaction://hlinksldjump"/>
              </a:rPr>
              <a:t>Expérience des bocaux et de la bougie</a:t>
            </a:r>
            <a:endParaRPr kumimoji="0" lang="fr-FR" altLang="fr-FR" sz="2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L’air et l’oxygène</a:t>
            </a:r>
          </a:p>
        </p:txBody>
      </p:sp>
      <p:sp>
        <p:nvSpPr>
          <p:cNvPr id="53" name="Rectangle à coins arrondis 41"/>
          <p:cNvSpPr/>
          <p:nvPr/>
        </p:nvSpPr>
        <p:spPr>
          <a:xfrm>
            <a:off x="7299537" y="3593813"/>
            <a:ext cx="4671230" cy="571575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lIns="121917" tIns="60958" rIns="121917" bIns="60958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  <a:hlinkClick r:id="rId18" action="ppaction://hlinksldjump"/>
              </a:rPr>
              <a:t>Expérience avec l’eau de chaux</a:t>
            </a:r>
            <a:endParaRPr kumimoji="0" lang="fr-FR" altLang="fr-FR" sz="2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La combustion et le dioxyde de carbone</a:t>
            </a:r>
          </a:p>
        </p:txBody>
      </p:sp>
      <p:sp>
        <p:nvSpPr>
          <p:cNvPr id="3" name="Rectangle 2"/>
          <p:cNvSpPr/>
          <p:nvPr/>
        </p:nvSpPr>
        <p:spPr>
          <a:xfrm>
            <a:off x="1036175" y="1275393"/>
            <a:ext cx="42216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6" action="ppaction://hlinksldjump"/>
              </a:rPr>
              <a:t>SÉANCE 1 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AD2AF"/>
                </a:solidFill>
                <a:effectLst/>
                <a:uLnTx/>
                <a:uFillTx/>
                <a:latin typeface="Calibri"/>
                <a:ea typeface="Roboto" pitchFamily="2" charset="0"/>
                <a:cs typeface="Roboto" pitchFamily="2" charset="0"/>
              </a:rPr>
              <a:t>/</a:t>
            </a: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L’IMPORTANCE DE L’AIR </a:t>
            </a:r>
            <a:endParaRPr kumimoji="0" lang="fr-FR" alt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3">
            <a:hlinkClick r:id="rId16" action="ppaction://hlinksldjump"/>
          </p:cNvPr>
          <p:cNvPicPr preferRelativeResize="0">
            <a:picLocks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453" y="5562394"/>
            <a:ext cx="817874" cy="684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" name="Rectangle à coins arrondis 41"/>
          <p:cNvSpPr/>
          <p:nvPr/>
        </p:nvSpPr>
        <p:spPr>
          <a:xfrm>
            <a:off x="1110316" y="2196030"/>
            <a:ext cx="4837311" cy="571575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lIns="121917" tIns="60958" rIns="121917" bIns="60958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2000" b="1" u="sng" dirty="0">
                <a:solidFill>
                  <a:srgbClr val="0066CC"/>
                </a:solidFill>
                <a:cs typeface="Arial" pitchFamily="34" charset="0"/>
                <a:hlinkClick r:id="rId21" action="ppaction://hlinksldjump"/>
              </a:rPr>
              <a:t>Expérience des billes</a:t>
            </a:r>
            <a:endParaRPr lang="fr-FR" altLang="fr-FR" sz="2000" b="1" u="sng" dirty="0">
              <a:solidFill>
                <a:srgbClr val="0066CC"/>
              </a:solidFill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composants de l’air</a:t>
            </a:r>
          </a:p>
        </p:txBody>
      </p:sp>
      <p:pic>
        <p:nvPicPr>
          <p:cNvPr id="106" name="Image 10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476" y="3460529"/>
            <a:ext cx="718143" cy="709430"/>
          </a:xfrm>
          <a:prstGeom prst="rect">
            <a:avLst/>
          </a:prstGeom>
        </p:spPr>
      </p:pic>
      <p:pic>
        <p:nvPicPr>
          <p:cNvPr id="23" name="Image 2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431" y="4052294"/>
            <a:ext cx="726188" cy="717376"/>
          </a:xfrm>
          <a:prstGeom prst="rect">
            <a:avLst/>
          </a:prstGeom>
        </p:spPr>
      </p:pic>
      <p:sp>
        <p:nvSpPr>
          <p:cNvPr id="24" name="Rectangle à coins arrondis 41"/>
          <p:cNvSpPr/>
          <p:nvPr/>
        </p:nvSpPr>
        <p:spPr>
          <a:xfrm>
            <a:off x="7299537" y="4216909"/>
            <a:ext cx="4671230" cy="571575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lIns="121917" tIns="60958" rIns="121917" bIns="60958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  <a:hlinkClick r:id="rId23" action="ppaction://hlinksldjump"/>
              </a:rPr>
              <a:t>Expérience </a:t>
            </a:r>
            <a:r>
              <a:rPr kumimoji="0" lang="fr-FR" altLang="fr-FR" sz="2000" b="1" i="0" u="sng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  <a:hlinkClick r:id="rId23" action="ppaction://hlinksldjump"/>
              </a:rPr>
              <a:t>de l’aéroglisseur</a:t>
            </a:r>
            <a:endParaRPr kumimoji="0" lang="fr-FR" altLang="fr-FR" sz="2000" b="1" i="0" u="sng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La place de l’air</a:t>
            </a:r>
          </a:p>
        </p:txBody>
      </p:sp>
    </p:spTree>
    <p:extLst>
      <p:ext uri="{BB962C8B-B14F-4D97-AF65-F5344CB8AC3E}">
        <p14:creationId xmlns:p14="http://schemas.microsoft.com/office/powerpoint/2010/main" val="291980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50" grpId="0" animBg="1"/>
      <p:bldP spid="51" grpId="0" animBg="1"/>
      <p:bldP spid="52" grpId="0" animBg="1"/>
      <p:bldP spid="53" grpId="0" animBg="1"/>
      <p:bldP spid="104" grpId="0" animBg="1"/>
      <p:bldP spid="2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8"/>
          <p:cNvSpPr/>
          <p:nvPr/>
        </p:nvSpPr>
        <p:spPr>
          <a:xfrm>
            <a:off x="7359650" y="5487988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8"/>
          <p:cNvSpPr/>
          <p:nvPr/>
        </p:nvSpPr>
        <p:spPr>
          <a:xfrm>
            <a:off x="7359650" y="6046788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83;p8"/>
          <p:cNvSpPr/>
          <p:nvPr/>
        </p:nvSpPr>
        <p:spPr>
          <a:xfrm rot="5400000">
            <a:off x="8442325" y="1506538"/>
            <a:ext cx="4672013" cy="2827337"/>
          </a:xfrm>
          <a:prstGeom prst="rect">
            <a:avLst/>
          </a:prstGeom>
          <a:blipFill rotWithShape="1">
            <a:blip r:embed="rId3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11055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-4763" y="40640"/>
            <a:ext cx="501651" cy="6858000"/>
          </a:xfrm>
          <a:prstGeom prst="rect">
            <a:avLst/>
          </a:prstGeom>
          <a:solidFill>
            <a:srgbClr val="29C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2"/>
          <p:cNvSpPr txBox="1">
            <a:spLocks noChangeArrowheads="1"/>
          </p:cNvSpPr>
          <p:nvPr/>
        </p:nvSpPr>
        <p:spPr>
          <a:xfrm>
            <a:off x="1702578" y="411173"/>
            <a:ext cx="9953625" cy="7000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L’air, une matière à part entière ?</a:t>
            </a:r>
          </a:p>
        </p:txBody>
      </p:sp>
      <p:sp>
        <p:nvSpPr>
          <p:cNvPr id="19477" name="Rectangle 1"/>
          <p:cNvSpPr>
            <a:spLocks noChangeArrowheads="1"/>
          </p:cNvSpPr>
          <p:nvPr/>
        </p:nvSpPr>
        <p:spPr bwMode="auto">
          <a:xfrm>
            <a:off x="0" y="0"/>
            <a:ext cx="184150" cy="826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altLang="fr-FR" sz="1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altLang="fr-FR" sz="1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altLang="fr-FR" sz="1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altLang="fr-FR" sz="1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altLang="fr-FR" sz="1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fr-FR" altLang="fr-FR" sz="1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623" name="Image 37" descr="AEM-GTP1-8-bouclier-invisible-2-co-hd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60" y="2484382"/>
            <a:ext cx="4327525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4" name="Image 40" descr="AEM-GTP1-8-bouclier-invisible-3-co-hd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148" y="2484381"/>
            <a:ext cx="4194175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2310" y="6356350"/>
            <a:ext cx="1005415" cy="360363"/>
          </a:xfrm>
          <a:prstGeom prst="roundRect">
            <a:avLst/>
          </a:prstGeom>
          <a:solidFill>
            <a:srgbClr val="1ED1AF"/>
          </a:solidFill>
        </p:spPr>
        <p:txBody>
          <a:bodyPr rtlCol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986AE005-743B-428A-B150-D859F288873E}" type="slidenum">
              <a:rPr kumimoji="0" lang="fr-FR" alt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40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C306EDD-131C-47A9-A7EB-1D73DE5451A6}"/>
              </a:ext>
            </a:extLst>
          </p:cNvPr>
          <p:cNvSpPr txBox="1"/>
          <p:nvPr/>
        </p:nvSpPr>
        <p:spPr>
          <a:xfrm>
            <a:off x="4396710" y="3484227"/>
            <a:ext cx="2444237" cy="91940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Prendre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 verre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 y déposer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 morceau de papier.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48A6485-FAA6-4A13-A194-7E24DD6A4E9D}"/>
              </a:ext>
            </a:extLst>
          </p:cNvPr>
          <p:cNvSpPr/>
          <p:nvPr/>
        </p:nvSpPr>
        <p:spPr>
          <a:xfrm>
            <a:off x="4403480" y="2866162"/>
            <a:ext cx="471364" cy="471364"/>
          </a:xfrm>
          <a:prstGeom prst="ellipse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129FA16-C059-486A-8C19-059A6A776AD2}"/>
              </a:ext>
            </a:extLst>
          </p:cNvPr>
          <p:cNvSpPr txBox="1"/>
          <p:nvPr/>
        </p:nvSpPr>
        <p:spPr>
          <a:xfrm>
            <a:off x="9657607" y="3490526"/>
            <a:ext cx="2419247" cy="91940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Plonger le verre avec  son contenu dans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 récipient rempli d’eau.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134CAFB3-E3A2-406E-8692-F2D9F6D13B18}"/>
              </a:ext>
            </a:extLst>
          </p:cNvPr>
          <p:cNvSpPr/>
          <p:nvPr/>
        </p:nvSpPr>
        <p:spPr>
          <a:xfrm>
            <a:off x="9657607" y="2866162"/>
            <a:ext cx="471364" cy="471364"/>
          </a:xfrm>
          <a:prstGeom prst="ellipse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3" name="ZoneTexte 33"/>
          <p:cNvSpPr txBox="1">
            <a:spLocks noChangeArrowheads="1"/>
          </p:cNvSpPr>
          <p:nvPr/>
        </p:nvSpPr>
        <p:spPr bwMode="auto">
          <a:xfrm>
            <a:off x="1012298" y="1328303"/>
            <a:ext cx="10045700" cy="1015663"/>
          </a:xfrm>
          <a:prstGeom prst="rect">
            <a:avLst/>
          </a:prstGeom>
          <a:solidFill>
            <a:srgbClr val="29CFB1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000" b="1" i="0" u="none" strike="noStrike" kern="1200" cap="none" spc="0" normalizeH="0" baseline="0" noProof="0" dirty="0">
              <a:ln>
                <a:noFill/>
              </a:ln>
              <a:solidFill>
                <a:srgbClr val="DAE3F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    Matériel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: Papier 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•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bassine 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•  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eau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B6DFF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E61D028B-8DF4-41D6-9250-1FFD6221E6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28" y="1719674"/>
            <a:ext cx="232919" cy="232919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172BE460-71AA-45E7-96B7-20C68207C4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619" y="1373925"/>
            <a:ext cx="1125817" cy="82962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298" y="1433886"/>
            <a:ext cx="796897" cy="756457"/>
          </a:xfrm>
          <a:prstGeom prst="rect">
            <a:avLst/>
          </a:prstGeom>
        </p:spPr>
      </p:pic>
      <p:sp>
        <p:nvSpPr>
          <p:cNvPr id="24" name="Rectangle à coins arrondis 41"/>
          <p:cNvSpPr/>
          <p:nvPr/>
        </p:nvSpPr>
        <p:spPr>
          <a:xfrm>
            <a:off x="1233488" y="5556487"/>
            <a:ext cx="8895484" cy="749675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lIns="121917" tIns="60958" rIns="121917" bIns="6095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b="1" i="0" u="none" strike="noStrike" kern="1200" cap="none" spc="0" normalizeH="0" baseline="0" noProof="0" dirty="0">
                <a:ln>
                  <a:noFill/>
                </a:ln>
                <a:solidFill>
                  <a:srgbClr val="29CFB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L’air prend de la place</a:t>
            </a:r>
            <a:r>
              <a:rPr kumimoji="0" lang="fr-FR" altLang="fr-F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. C’est une matière qui se déplace, se conserve et se dilate. Elle interagit avec d’autres matières et ses composants peuvent changer d’état !</a:t>
            </a:r>
          </a:p>
        </p:txBody>
      </p:sp>
      <p:pic>
        <p:nvPicPr>
          <p:cNvPr id="28" name="Image 27">
            <a:hlinkClick r:id="rId9" action="ppaction://hlinksldjump"/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427" y="411766"/>
            <a:ext cx="1080000" cy="540000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508" y="103201"/>
            <a:ext cx="848325" cy="1203167"/>
          </a:xfrm>
          <a:prstGeom prst="rect">
            <a:avLst/>
          </a:prstGeom>
        </p:spPr>
      </p:pic>
      <p:pic>
        <p:nvPicPr>
          <p:cNvPr id="29" name="Imag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Btn_Retour">
            <a:hlinkClick r:id="rId13" action="ppaction://hlinksldjump"/>
          </p:cNvPr>
          <p:cNvPicPr preferRelativeResize="0"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8774" y="5472473"/>
            <a:ext cx="848080" cy="79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21" y="205403"/>
            <a:ext cx="994552" cy="9824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"/>
          <p:cNvSpPr/>
          <p:nvPr/>
        </p:nvSpPr>
        <p:spPr>
          <a:xfrm>
            <a:off x="7359650" y="6046788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-4763" y="0"/>
            <a:ext cx="501651" cy="6858000"/>
          </a:xfrm>
          <a:prstGeom prst="rect">
            <a:avLst/>
          </a:prstGeom>
          <a:solidFill>
            <a:srgbClr val="29C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2310" y="6356350"/>
            <a:ext cx="1005415" cy="360363"/>
          </a:xfrm>
          <a:prstGeom prst="roundRect">
            <a:avLst/>
          </a:prstGeom>
          <a:solidFill>
            <a:srgbClr val="1ED1AF"/>
          </a:solidFill>
        </p:spPr>
        <p:txBody>
          <a:bodyPr rtlCol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A6362281-6868-42C7-9D73-B18C0F7AFBDF}" type="slidenum">
              <a:rPr kumimoji="0" lang="fr-FR" alt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41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4A61AF5-E15E-48B2-923A-6C49D847DC94}"/>
              </a:ext>
            </a:extLst>
          </p:cNvPr>
          <p:cNvSpPr txBox="1"/>
          <p:nvPr/>
        </p:nvSpPr>
        <p:spPr>
          <a:xfrm>
            <a:off x="1679549" y="2839417"/>
            <a:ext cx="3120359" cy="64698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chemeClr val="tx2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Couper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le haut du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sachet de thé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(côté ficelle).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D05A3F24-3CD1-493B-95F1-90667F29E4DC}"/>
              </a:ext>
            </a:extLst>
          </p:cNvPr>
          <p:cNvSpPr/>
          <p:nvPr/>
        </p:nvSpPr>
        <p:spPr>
          <a:xfrm>
            <a:off x="1012748" y="2837332"/>
            <a:ext cx="471364" cy="471364"/>
          </a:xfrm>
          <a:prstGeom prst="ellipse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4141CDE-7502-4F8A-A442-8EF20CC446F0}"/>
              </a:ext>
            </a:extLst>
          </p:cNvPr>
          <p:cNvSpPr txBox="1"/>
          <p:nvPr/>
        </p:nvSpPr>
        <p:spPr>
          <a:xfrm>
            <a:off x="1679549" y="3705796"/>
            <a:ext cx="3120359" cy="91940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chemeClr val="tx2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Déplier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délicatement le sachet en faisant bien attention de ne pas déchirer le papier.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709B0FCD-F50E-45CB-A74F-C43FD80D1CF0}"/>
              </a:ext>
            </a:extLst>
          </p:cNvPr>
          <p:cNvSpPr/>
          <p:nvPr/>
        </p:nvSpPr>
        <p:spPr>
          <a:xfrm>
            <a:off x="1015085" y="3696097"/>
            <a:ext cx="471364" cy="471364"/>
          </a:xfrm>
          <a:prstGeom prst="ellipse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6EB50E37-419D-4923-AF01-B93B6939F471}"/>
              </a:ext>
            </a:extLst>
          </p:cNvPr>
          <p:cNvSpPr txBox="1"/>
          <p:nvPr/>
        </p:nvSpPr>
        <p:spPr>
          <a:xfrm>
            <a:off x="6893918" y="2869728"/>
            <a:ext cx="3120359" cy="91940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chemeClr val="tx2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Vider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le sachet de son contenu.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Poser le verticalement sur un support résistant à la chaleur.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87DAFBAB-D781-4F8F-8081-8A411B51FF6C}"/>
              </a:ext>
            </a:extLst>
          </p:cNvPr>
          <p:cNvSpPr/>
          <p:nvPr/>
        </p:nvSpPr>
        <p:spPr>
          <a:xfrm>
            <a:off x="6252169" y="2866042"/>
            <a:ext cx="471364" cy="471364"/>
          </a:xfrm>
          <a:prstGeom prst="ellipse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4223FB50-6492-4A96-A621-F35123F67400}"/>
              </a:ext>
            </a:extLst>
          </p:cNvPr>
          <p:cNvSpPr txBox="1"/>
          <p:nvPr/>
        </p:nvSpPr>
        <p:spPr>
          <a:xfrm>
            <a:off x="6893918" y="4066366"/>
            <a:ext cx="3120359" cy="37457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chemeClr val="tx2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Enflammer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le haut du sachet.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40125111-1394-489B-8589-6547D7E2D956}"/>
              </a:ext>
            </a:extLst>
          </p:cNvPr>
          <p:cNvSpPr/>
          <p:nvPr/>
        </p:nvSpPr>
        <p:spPr>
          <a:xfrm>
            <a:off x="6252169" y="4015433"/>
            <a:ext cx="471364" cy="471364"/>
          </a:xfrm>
          <a:prstGeom prst="ellipse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9" name="Rectangle 2"/>
          <p:cNvSpPr txBox="1">
            <a:spLocks noChangeArrowheads="1"/>
          </p:cNvSpPr>
          <p:nvPr/>
        </p:nvSpPr>
        <p:spPr>
          <a:xfrm>
            <a:off x="1740364" y="358736"/>
            <a:ext cx="9953625" cy="7000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La densité de l’air n°1</a:t>
            </a:r>
          </a:p>
        </p:txBody>
      </p:sp>
      <p:sp>
        <p:nvSpPr>
          <p:cNvPr id="41" name="ZoneTexte 33"/>
          <p:cNvSpPr txBox="1">
            <a:spLocks noChangeArrowheads="1"/>
          </p:cNvSpPr>
          <p:nvPr/>
        </p:nvSpPr>
        <p:spPr bwMode="auto">
          <a:xfrm>
            <a:off x="967549" y="1231213"/>
            <a:ext cx="10045700" cy="1015663"/>
          </a:xfrm>
          <a:prstGeom prst="rect">
            <a:avLst/>
          </a:prstGeom>
          <a:solidFill>
            <a:srgbClr val="29CFB1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000" b="1" i="0" u="none" strike="noStrike" kern="1200" cap="none" spc="0" normalizeH="0" baseline="0" noProof="0" dirty="0">
              <a:ln>
                <a:noFill/>
              </a:ln>
              <a:solidFill>
                <a:srgbClr val="DAE3F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    Matériel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: 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un sachet de thé •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un briquet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B6DFF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E61D028B-8DF4-41D6-9250-1FFD6221E6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70" y="1622584"/>
            <a:ext cx="232919" cy="23291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586496B0-9778-487C-A054-56F4CBBB3C11}"/>
              </a:ext>
            </a:extLst>
          </p:cNvPr>
          <p:cNvGrpSpPr/>
          <p:nvPr/>
        </p:nvGrpSpPr>
        <p:grpSpPr>
          <a:xfrm>
            <a:off x="5609218" y="1341947"/>
            <a:ext cx="1830467" cy="809785"/>
            <a:chOff x="7521191" y="1515037"/>
            <a:chExt cx="2976748" cy="1428571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279736CF-FF2F-40A8-ACCA-609ED17E0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1191" y="1561821"/>
              <a:ext cx="1388243" cy="1381787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C4239196-DEB1-4920-AB24-D52904056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9368" y="1515037"/>
              <a:ext cx="1428571" cy="1428571"/>
            </a:xfrm>
            <a:prstGeom prst="rect">
              <a:avLst/>
            </a:prstGeom>
          </p:spPr>
        </p:pic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AAFD85BC-29B5-426D-8019-9B5B5A573C3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258" y="4210451"/>
            <a:ext cx="3081788" cy="2266456"/>
          </a:xfrm>
          <a:prstGeom prst="rect">
            <a:avLst/>
          </a:prstGeom>
        </p:spPr>
      </p:pic>
      <p:sp>
        <p:nvSpPr>
          <p:cNvPr id="28" name="Rectangle à coins arrondis 41">
            <a:extLst>
              <a:ext uri="{FF2B5EF4-FFF2-40B4-BE49-F238E27FC236}">
                <a16:creationId xmlns:a16="http://schemas.microsoft.com/office/drawing/2014/main" id="{F63C9ED0-D22D-4454-BD89-4A9E0D97E2B5}"/>
              </a:ext>
            </a:extLst>
          </p:cNvPr>
          <p:cNvSpPr/>
          <p:nvPr/>
        </p:nvSpPr>
        <p:spPr>
          <a:xfrm>
            <a:off x="942039" y="4902434"/>
            <a:ext cx="8064175" cy="1574473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lIns="121917" tIns="60958" rIns="121917" bIns="60958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Quand on enflamme le haut du sachet, l’air contenu à l’intérieur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1ED1A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se réchauffe.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Il se dilate. Il est alors plus léger que l’air ambiant et l’ensemble s’élève.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Une masse d’air chaud contient moins de molécules qu’une masse d’air froid, elle est donc plus légère. </a:t>
            </a:r>
            <a:r>
              <a:rPr kumimoji="0" lang="fr-FR" altLang="fr-FR" b="1" i="0" u="none" strike="noStrike" kern="1200" cap="none" spc="0" normalizeH="0" baseline="0" noProof="0" dirty="0">
                <a:ln>
                  <a:noFill/>
                </a:ln>
                <a:solidFill>
                  <a:srgbClr val="1ED1A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L’air chaud monte et l’air froid descend…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EBD286E-0137-4A83-A8B5-4804CA0F7BF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962" y="2932145"/>
            <a:ext cx="2597857" cy="1751989"/>
          </a:xfrm>
          <a:prstGeom prst="rect">
            <a:avLst/>
          </a:prstGeom>
        </p:spPr>
      </p:pic>
      <p:sp>
        <p:nvSpPr>
          <p:cNvPr id="40" name="Google Shape;83;p8"/>
          <p:cNvSpPr/>
          <p:nvPr/>
        </p:nvSpPr>
        <p:spPr>
          <a:xfrm rot="5400000">
            <a:off x="8641303" y="265758"/>
            <a:ext cx="4672013" cy="2827337"/>
          </a:xfrm>
          <a:prstGeom prst="rect">
            <a:avLst/>
          </a:prstGeom>
          <a:blipFill rotWithShape="1">
            <a:blip r:embed="rId8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11055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9A846BF-6E42-4085-B1F8-1664E3258A0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401" y="2108904"/>
            <a:ext cx="2521662" cy="1762444"/>
          </a:xfrm>
          <a:prstGeom prst="rect">
            <a:avLst/>
          </a:prstGeom>
        </p:spPr>
      </p:pic>
      <p:pic>
        <p:nvPicPr>
          <p:cNvPr id="26" name="Image 25">
            <a:hlinkClick r:id="rId10" action="ppaction://hlinksldjump"/>
          </p:cNvPr>
          <p:cNvPicPr preferRelativeResize="0"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396" y="383680"/>
            <a:ext cx="1080000" cy="540000"/>
          </a:xfrm>
          <a:prstGeom prst="rect">
            <a:avLst/>
          </a:prstGeom>
        </p:spPr>
      </p:pic>
      <p:pic>
        <p:nvPicPr>
          <p:cNvPr id="44" name="Imag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Btn_Retour">
            <a:hlinkClick r:id="rId13" action="ppaction://hlinksldjump"/>
          </p:cNvPr>
          <p:cNvPicPr preferRelativeResize="0"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8774" y="5472473"/>
            <a:ext cx="848080" cy="79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56" y="226903"/>
            <a:ext cx="929393" cy="9181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2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83;p8"/>
          <p:cNvSpPr/>
          <p:nvPr/>
        </p:nvSpPr>
        <p:spPr>
          <a:xfrm rot="5400000">
            <a:off x="8442325" y="2179766"/>
            <a:ext cx="4672012" cy="2827338"/>
          </a:xfrm>
          <a:prstGeom prst="rect">
            <a:avLst/>
          </a:prstGeom>
          <a:blipFill rotWithShape="1">
            <a:blip r:embed="rId3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11055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8"/>
          <p:cNvSpPr/>
          <p:nvPr/>
        </p:nvSpPr>
        <p:spPr>
          <a:xfrm>
            <a:off x="7362413" y="6135055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-4763" y="0"/>
            <a:ext cx="501651" cy="6858000"/>
          </a:xfrm>
          <a:prstGeom prst="rect">
            <a:avLst/>
          </a:prstGeom>
          <a:solidFill>
            <a:srgbClr val="29C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16" name="Rectangle 1"/>
          <p:cNvSpPr>
            <a:spLocks noChangeArrowheads="1"/>
          </p:cNvSpPr>
          <p:nvPr/>
        </p:nvSpPr>
        <p:spPr bwMode="auto">
          <a:xfrm>
            <a:off x="0" y="0"/>
            <a:ext cx="184150" cy="826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altLang="fr-FR" sz="1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altLang="fr-FR" sz="1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altLang="fr-FR" sz="1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altLang="fr-FR" sz="1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altLang="fr-FR" sz="1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fr-FR" altLang="fr-FR" sz="1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391900" y="6356350"/>
            <a:ext cx="885825" cy="360363"/>
          </a:xfrm>
          <a:prstGeom prst="roundRect">
            <a:avLst/>
          </a:prstGeom>
          <a:solidFill>
            <a:srgbClr val="1ED1AF"/>
          </a:solidFill>
        </p:spPr>
        <p:txBody>
          <a:bodyPr rtlCol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7701A330-6AFA-4D2E-B2C8-8B3255570D26}" type="slidenum">
              <a:rPr kumimoji="0" lang="fr-FR" alt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42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Google Shape;111;p8">
            <a:extLst>
              <a:ext uri="{FF2B5EF4-FFF2-40B4-BE49-F238E27FC236}">
                <a16:creationId xmlns:a16="http://schemas.microsoft.com/office/drawing/2014/main" id="{CFBF540A-9FAC-439C-B477-0AA1D9157438}"/>
              </a:ext>
            </a:extLst>
          </p:cNvPr>
          <p:cNvSpPr/>
          <p:nvPr/>
        </p:nvSpPr>
        <p:spPr>
          <a:xfrm>
            <a:off x="7362413" y="6693855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1A3CBD-CA28-4A77-8B94-D975D06394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717" y="2000307"/>
            <a:ext cx="2833010" cy="200992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1632450-59D1-47F5-A328-E2BEED02DC0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99" y="2167386"/>
            <a:ext cx="2617259" cy="1834959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A8589ADD-97BA-416B-ADC5-877B0DE03133}"/>
              </a:ext>
            </a:extLst>
          </p:cNvPr>
          <p:cNvSpPr txBox="1"/>
          <p:nvPr/>
        </p:nvSpPr>
        <p:spPr>
          <a:xfrm>
            <a:off x="1651018" y="4060965"/>
            <a:ext cx="3120359" cy="91940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chemeClr val="tx2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Prendre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deux bouteilles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 attacher un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ballon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sur chacune d’elle.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57615B0A-8857-49EB-B2E2-F4837A47E5E3}"/>
              </a:ext>
            </a:extLst>
          </p:cNvPr>
          <p:cNvSpPr/>
          <p:nvPr/>
        </p:nvSpPr>
        <p:spPr>
          <a:xfrm>
            <a:off x="984217" y="4060965"/>
            <a:ext cx="471364" cy="471364"/>
          </a:xfrm>
          <a:prstGeom prst="ellipse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AB05166E-E7F1-49FC-B157-A61A398F6A23}"/>
              </a:ext>
            </a:extLst>
          </p:cNvPr>
          <p:cNvSpPr txBox="1"/>
          <p:nvPr/>
        </p:nvSpPr>
        <p:spPr>
          <a:xfrm>
            <a:off x="5602410" y="4060965"/>
            <a:ext cx="3120359" cy="119181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chemeClr val="tx2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Placez une des deux bouteilles dans un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récipient rempli d’eau chaude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l’autre dans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 l’eau froide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163C3A49-3E8E-4B1A-97FD-DA3A23296C46}"/>
              </a:ext>
            </a:extLst>
          </p:cNvPr>
          <p:cNvSpPr/>
          <p:nvPr/>
        </p:nvSpPr>
        <p:spPr>
          <a:xfrm>
            <a:off x="4935609" y="4060965"/>
            <a:ext cx="471364" cy="471364"/>
          </a:xfrm>
          <a:prstGeom prst="ellipse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4" name="ZoneTexte 33"/>
          <p:cNvSpPr txBox="1">
            <a:spLocks noChangeArrowheads="1"/>
          </p:cNvSpPr>
          <p:nvPr/>
        </p:nvSpPr>
        <p:spPr bwMode="auto">
          <a:xfrm>
            <a:off x="928622" y="1193240"/>
            <a:ext cx="10045700" cy="1015663"/>
          </a:xfrm>
          <a:prstGeom prst="rect">
            <a:avLst/>
          </a:prstGeom>
          <a:solidFill>
            <a:srgbClr val="29CFB1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000" b="1" i="0" u="none" strike="noStrike" kern="1200" cap="none" spc="0" normalizeH="0" baseline="0" noProof="0" dirty="0">
              <a:ln>
                <a:noFill/>
              </a:ln>
              <a:solidFill>
                <a:srgbClr val="DAE3F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    Matériel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: 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 bouteilles •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 saladier • 2 ballons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B6DFF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E61D028B-8DF4-41D6-9250-1FFD6221E6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24" y="1584611"/>
            <a:ext cx="232919" cy="232919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32CB103A-E54B-4077-B76D-EA0560A8271C}"/>
              </a:ext>
            </a:extLst>
          </p:cNvPr>
          <p:cNvGrpSpPr/>
          <p:nvPr/>
        </p:nvGrpSpPr>
        <p:grpSpPr>
          <a:xfrm>
            <a:off x="7436237" y="1213385"/>
            <a:ext cx="2664340" cy="955449"/>
            <a:chOff x="7273104" y="1215257"/>
            <a:chExt cx="4433747" cy="1556717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E6D69C79-CDB0-4E16-AAED-3D962492EDC4}"/>
                </a:ext>
              </a:extLst>
            </p:cNvPr>
            <p:cNvGrpSpPr/>
            <p:nvPr/>
          </p:nvGrpSpPr>
          <p:grpSpPr>
            <a:xfrm>
              <a:off x="8651285" y="1350122"/>
              <a:ext cx="3055566" cy="1153997"/>
              <a:chOff x="8651285" y="1350122"/>
              <a:chExt cx="3055566" cy="1153997"/>
            </a:xfrm>
          </p:grpSpPr>
          <p:pic>
            <p:nvPicPr>
              <p:cNvPr id="37" name="Image 36">
                <a:extLst>
                  <a:ext uri="{FF2B5EF4-FFF2-40B4-BE49-F238E27FC236}">
                    <a16:creationId xmlns:a16="http://schemas.microsoft.com/office/drawing/2014/main" id="{AAE17623-A11E-48C3-852E-082177D88E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51285" y="1393159"/>
                <a:ext cx="1338658" cy="986471"/>
              </a:xfrm>
              <a:prstGeom prst="rect">
                <a:avLst/>
              </a:prstGeom>
            </p:spPr>
          </p:pic>
          <p:pic>
            <p:nvPicPr>
              <p:cNvPr id="38" name="Image 37">
                <a:extLst>
                  <a:ext uri="{FF2B5EF4-FFF2-40B4-BE49-F238E27FC236}">
                    <a16:creationId xmlns:a16="http://schemas.microsoft.com/office/drawing/2014/main" id="{BDA7123B-4B3C-4259-BF9B-205A3266F5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312847">
                <a:off x="9844333" y="1403990"/>
                <a:ext cx="1179941" cy="1078157"/>
              </a:xfrm>
              <a:prstGeom prst="rect">
                <a:avLst/>
              </a:prstGeom>
            </p:spPr>
          </p:pic>
          <p:pic>
            <p:nvPicPr>
              <p:cNvPr id="41" name="Image 40">
                <a:extLst>
                  <a:ext uri="{FF2B5EF4-FFF2-40B4-BE49-F238E27FC236}">
                    <a16:creationId xmlns:a16="http://schemas.microsoft.com/office/drawing/2014/main" id="{904B946C-44EE-4CBE-B433-9733B75F7D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9748365">
                <a:off x="10426389" y="1350122"/>
                <a:ext cx="1280462" cy="1153997"/>
              </a:xfrm>
              <a:prstGeom prst="rect">
                <a:avLst/>
              </a:prstGeom>
            </p:spPr>
          </p:pic>
        </p:grp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F9BFA5A1-782F-4B33-9D4C-6C52F755A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1677" y="1215257"/>
              <a:ext cx="612836" cy="1556717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47129D8C-744C-48B6-BC39-1372B2877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3104" y="1215257"/>
              <a:ext cx="612836" cy="1556717"/>
            </a:xfrm>
            <a:prstGeom prst="rect">
              <a:avLst/>
            </a:prstGeom>
          </p:spPr>
        </p:pic>
      </p:grpSp>
      <p:sp>
        <p:nvSpPr>
          <p:cNvPr id="47" name="Rectangle 2"/>
          <p:cNvSpPr txBox="1">
            <a:spLocks noChangeArrowheads="1"/>
          </p:cNvSpPr>
          <p:nvPr/>
        </p:nvSpPr>
        <p:spPr>
          <a:xfrm>
            <a:off x="1720939" y="377495"/>
            <a:ext cx="9953625" cy="7000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La densité de l’air n°2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9CA88F26-65A3-495C-8410-D7CF0075D5D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206" y="2940746"/>
            <a:ext cx="2854215" cy="1997526"/>
          </a:xfrm>
          <a:prstGeom prst="rect">
            <a:avLst/>
          </a:prstGeom>
        </p:spPr>
      </p:pic>
      <p:sp>
        <p:nvSpPr>
          <p:cNvPr id="39" name="Rectangle à coins arrondis 41">
            <a:extLst>
              <a:ext uri="{FF2B5EF4-FFF2-40B4-BE49-F238E27FC236}">
                <a16:creationId xmlns:a16="http://schemas.microsoft.com/office/drawing/2014/main" id="{5FC76923-00DF-4F33-A3C6-CDC93879B1F3}"/>
              </a:ext>
            </a:extLst>
          </p:cNvPr>
          <p:cNvSpPr/>
          <p:nvPr/>
        </p:nvSpPr>
        <p:spPr>
          <a:xfrm>
            <a:off x="891044" y="5369215"/>
            <a:ext cx="10083278" cy="1257063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lIns="121917" tIns="60958" rIns="121917" bIns="6095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L’air dans la bouteille se réchauffe. Il se dilate, prend plus de place et</a:t>
            </a:r>
            <a:r>
              <a:rPr kumimoji="0" lang="fr-FR" altLang="fr-FR" b="1" i="0" u="none" strike="noStrike" kern="1200" cap="none" spc="0" normalizeH="0" baseline="0" noProof="0" dirty="0">
                <a:ln>
                  <a:noFill/>
                </a:ln>
                <a:solidFill>
                  <a:srgbClr val="1ED1A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le ballon se remplit d’air chaud. </a:t>
            </a:r>
            <a:r>
              <a:rPr kumimoji="0" lang="fr-FR" altLang="fr-F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Inversement, si l’on met la bouteille au frigo, </a:t>
            </a:r>
            <a:r>
              <a:rPr kumimoji="0" lang="fr-FR" altLang="fr-FR" b="1" i="0" u="none" strike="noStrike" kern="1200" cap="none" spc="0" normalizeH="0" baseline="0" noProof="0" dirty="0">
                <a:ln>
                  <a:noFill/>
                </a:ln>
                <a:solidFill>
                  <a:srgbClr val="1ED1A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le ballon aura tendance à rentrer dans la bouteille </a:t>
            </a:r>
            <a:r>
              <a:rPr kumimoji="0" lang="fr-FR" altLang="fr-F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car l’air froid se contracte.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b="1" i="0" u="none" strike="noStrike" kern="1200" cap="none" spc="0" normalizeH="0" baseline="0" noProof="0" dirty="0">
                <a:ln>
                  <a:noFill/>
                </a:ln>
                <a:solidFill>
                  <a:srgbClr val="1ED1A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La densité de l’air dépend de la température et l’air chaud prend plus de place que l’air froid.</a:t>
            </a:r>
          </a:p>
        </p:txBody>
      </p:sp>
      <p:pic>
        <p:nvPicPr>
          <p:cNvPr id="42" name="Image 41">
            <a:hlinkClick r:id="rId12" action="ppaction://hlinksldjump"/>
          </p:cNvPr>
          <p:cNvPicPr preferRelativeResize="0"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239" y="337975"/>
            <a:ext cx="1080000" cy="540000"/>
          </a:xfrm>
          <a:prstGeom prst="rect">
            <a:avLst/>
          </a:prstGeom>
        </p:spPr>
      </p:pic>
      <p:pic>
        <p:nvPicPr>
          <p:cNvPr id="43" name="Btn_Retour">
            <a:hlinkClick r:id="rId14" action="ppaction://hlinksldjump"/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8774" y="5472473"/>
            <a:ext cx="848080" cy="79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0" y="171595"/>
            <a:ext cx="982992" cy="971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83;p8"/>
          <p:cNvSpPr/>
          <p:nvPr/>
        </p:nvSpPr>
        <p:spPr>
          <a:xfrm rot="5400000">
            <a:off x="8442325" y="1506538"/>
            <a:ext cx="4672013" cy="2827337"/>
          </a:xfrm>
          <a:prstGeom prst="rect">
            <a:avLst/>
          </a:prstGeom>
          <a:blipFill rotWithShape="1">
            <a:blip r:embed="rId3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11055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8"/>
          <p:cNvSpPr/>
          <p:nvPr/>
        </p:nvSpPr>
        <p:spPr>
          <a:xfrm>
            <a:off x="7359650" y="5487988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-4763" y="0"/>
            <a:ext cx="501651" cy="6858000"/>
          </a:xfrm>
          <a:prstGeom prst="rect">
            <a:avLst/>
          </a:prstGeom>
          <a:solidFill>
            <a:srgbClr val="29C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391900" y="6356350"/>
            <a:ext cx="885825" cy="360363"/>
          </a:xfrm>
          <a:prstGeom prst="roundRect">
            <a:avLst/>
          </a:prstGeom>
          <a:solidFill>
            <a:srgbClr val="1ED1AF"/>
          </a:solidFill>
        </p:spPr>
        <p:txBody>
          <a:bodyPr rtlCol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994B6A97-17EA-47E9-A0C7-0CD5DF841502}" type="slidenum">
              <a:rPr kumimoji="0" lang="fr-FR" alt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43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0BDF0F3-FC4A-43DF-85F1-81BC6E1FEA2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68" y="2226451"/>
            <a:ext cx="2651937" cy="1680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1903EBE-08CA-4DF3-986C-059E9621985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042" y="2207385"/>
            <a:ext cx="2395820" cy="171010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34782D3-4DBD-4F7B-AC48-19152036031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073" y="1839936"/>
            <a:ext cx="3139799" cy="2181139"/>
          </a:xfrm>
          <a:prstGeom prst="rect">
            <a:avLst/>
          </a:prstGeom>
        </p:spPr>
      </p:pic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1801686" y="372351"/>
            <a:ext cx="9953625" cy="7000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L’air et l’oxygène</a:t>
            </a:r>
          </a:p>
        </p:txBody>
      </p:sp>
      <p:sp>
        <p:nvSpPr>
          <p:cNvPr id="32" name="ZoneTexte 33"/>
          <p:cNvSpPr txBox="1">
            <a:spLocks noChangeArrowheads="1"/>
          </p:cNvSpPr>
          <p:nvPr/>
        </p:nvSpPr>
        <p:spPr bwMode="auto">
          <a:xfrm>
            <a:off x="897065" y="1233875"/>
            <a:ext cx="10338782" cy="1015663"/>
          </a:xfrm>
          <a:prstGeom prst="rect">
            <a:avLst/>
          </a:prstGeom>
          <a:solidFill>
            <a:srgbClr val="29CFB1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000" b="1" i="0" u="none" strike="noStrike" kern="1200" cap="none" spc="0" normalizeH="0" baseline="0" noProof="0" dirty="0">
              <a:ln>
                <a:noFill/>
              </a:ln>
              <a:solidFill>
                <a:srgbClr val="DAE3F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  Matériel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: 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 bougies •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 bocaux : dont un petit et un grand • une coupelle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B6DFF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E61D028B-8DF4-41D6-9250-1FFD6221E6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28" y="1633273"/>
            <a:ext cx="232919" cy="23291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42681D81-373D-445B-9AAD-568ABC078EB9}"/>
              </a:ext>
            </a:extLst>
          </p:cNvPr>
          <p:cNvGrpSpPr/>
          <p:nvPr/>
        </p:nvGrpSpPr>
        <p:grpSpPr>
          <a:xfrm>
            <a:off x="8811130" y="1187869"/>
            <a:ext cx="2613855" cy="970443"/>
            <a:chOff x="6242009" y="1039748"/>
            <a:chExt cx="5941508" cy="1950246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BACBB2C-C328-4A57-9F10-C5C7C88D9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009" y="1116226"/>
              <a:ext cx="875674" cy="1661993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F44C0C73-719F-4491-91D5-AF1859B45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7505" y="1116226"/>
              <a:ext cx="875674" cy="1661993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AF43FCAC-555B-4ABD-9A7D-459C8EC06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5675" y="1116226"/>
              <a:ext cx="875674" cy="1661993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5C2B6514-EA83-40FC-BB4E-83C9B5E9F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2431" y="1242381"/>
              <a:ext cx="1167165" cy="1651649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BCB71A60-5BA6-4DD1-AF5A-41A9D72AA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8483" y="1039748"/>
              <a:ext cx="1395558" cy="1918293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428B7CDC-EE49-4B21-95F7-2D1E55DB4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4797" y="1140206"/>
              <a:ext cx="2288720" cy="1849788"/>
            </a:xfrm>
            <a:prstGeom prst="rect">
              <a:avLst/>
            </a:prstGeom>
          </p:spPr>
        </p:pic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A8589ADD-97BA-416B-ADC5-877B0DE03133}"/>
              </a:ext>
            </a:extLst>
          </p:cNvPr>
          <p:cNvSpPr txBox="1"/>
          <p:nvPr/>
        </p:nvSpPr>
        <p:spPr>
          <a:xfrm>
            <a:off x="1373408" y="3800731"/>
            <a:ext cx="2924767" cy="64698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chemeClr val="tx2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Allumez une bougie et placez la dans un bocal ouvert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57615B0A-8857-49EB-B2E2-F4837A47E5E3}"/>
              </a:ext>
            </a:extLst>
          </p:cNvPr>
          <p:cNvSpPr/>
          <p:nvPr/>
        </p:nvSpPr>
        <p:spPr>
          <a:xfrm>
            <a:off x="706607" y="3800731"/>
            <a:ext cx="471364" cy="471364"/>
          </a:xfrm>
          <a:prstGeom prst="ellipse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AB05166E-E7F1-49FC-B157-A61A398F6A23}"/>
              </a:ext>
            </a:extLst>
          </p:cNvPr>
          <p:cNvSpPr txBox="1"/>
          <p:nvPr/>
        </p:nvSpPr>
        <p:spPr>
          <a:xfrm>
            <a:off x="7017848" y="3785393"/>
            <a:ext cx="3306905" cy="91940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chemeClr val="tx2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Placez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une bougie dans un petit bocal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une autre bougie dans un grand bocal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Fermez les bocaux.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163C3A49-3E8E-4B1A-97FD-DA3A23296C46}"/>
              </a:ext>
            </a:extLst>
          </p:cNvPr>
          <p:cNvSpPr/>
          <p:nvPr/>
        </p:nvSpPr>
        <p:spPr>
          <a:xfrm>
            <a:off x="6351047" y="3785393"/>
            <a:ext cx="471364" cy="471364"/>
          </a:xfrm>
          <a:prstGeom prst="ellipse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5" name="Rectangle à coins arrondis 41">
            <a:extLst>
              <a:ext uri="{FF2B5EF4-FFF2-40B4-BE49-F238E27FC236}">
                <a16:creationId xmlns:a16="http://schemas.microsoft.com/office/drawing/2014/main" id="{F63C9ED0-D22D-4454-BD89-4A9E0D97E2B5}"/>
              </a:ext>
            </a:extLst>
          </p:cNvPr>
          <p:cNvSpPr/>
          <p:nvPr/>
        </p:nvSpPr>
        <p:spPr>
          <a:xfrm>
            <a:off x="706607" y="4815375"/>
            <a:ext cx="9718111" cy="1972986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lIns="121917" tIns="60958" rIns="121917" bIns="60958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 pitchFamily="34" charset="0"/>
              </a:rPr>
              <a:t>La bougie dans le petit bocal s’éteint plus vite que celle dans</a:t>
            </a:r>
            <a:r>
              <a:rPr kumimoji="0" lang="fr-FR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 pitchFamily="34" charset="0"/>
              </a:rPr>
              <a:t> le grand bocal.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b="1" baseline="0" dirty="0">
              <a:solidFill>
                <a:prstClr val="white"/>
              </a:solidFill>
              <a:latin typeface="Calibri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 pitchFamily="34" charset="0"/>
              </a:rPr>
              <a:t>Pour continuer de brûler, une bougie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1ED1AF"/>
                </a:solidFill>
                <a:effectLst/>
                <a:uLnTx/>
                <a:uFillTx/>
                <a:latin typeface="Calibri"/>
                <a:cs typeface="Arial" pitchFamily="34" charset="0"/>
              </a:rPr>
              <a:t>a besoin d’oxygène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 pitchFamily="34" charset="0"/>
              </a:rPr>
              <a:t>. Lorsqu’on enferme la bougie</a:t>
            </a:r>
            <a:r>
              <a:rPr kumimoji="0" lang="fr-FR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 pitchFamily="34" charset="0"/>
              </a:rPr>
              <a:t> dans un bocal, elle va consommer tout l’oxygène avant de s’éteindre.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 pitchFamily="34" charset="0"/>
              </a:rPr>
              <a:t>Dans le grand bocal, il y a plus d’air, donc plus d’oxygène. La bougie met donc plus de temps à consommer tout l’oxygène dans le grand bocal par rapport au petit. </a:t>
            </a:r>
            <a:endParaRPr kumimoji="0" lang="fr-FR" altLang="fr-FR" b="1" i="0" u="none" strike="noStrike" kern="1200" cap="none" spc="0" normalizeH="0" baseline="0" noProof="0" dirty="0">
              <a:ln>
                <a:noFill/>
              </a:ln>
              <a:solidFill>
                <a:srgbClr val="1ED1AF"/>
              </a:solidFill>
              <a:effectLst/>
              <a:uLnTx/>
              <a:uFillTx/>
              <a:latin typeface="Calibri"/>
              <a:cs typeface="Arial" pitchFamily="34" charset="0"/>
            </a:endParaRPr>
          </a:p>
        </p:txBody>
      </p:sp>
      <p:pic>
        <p:nvPicPr>
          <p:cNvPr id="36" name="Image 35">
            <a:hlinkClick r:id="rId12" action="ppaction://hlinksldjump"/>
          </p:cNvPr>
          <p:cNvPicPr preferRelativeResize="0"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199" y="371474"/>
            <a:ext cx="1080000" cy="540000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056" y="68745"/>
            <a:ext cx="857219" cy="1215781"/>
          </a:xfrm>
          <a:prstGeom prst="rect">
            <a:avLst/>
          </a:prstGeom>
        </p:spPr>
      </p:pic>
      <p:pic>
        <p:nvPicPr>
          <p:cNvPr id="41" name="Btn_Retour">
            <a:hlinkClick r:id="rId15" action="ppaction://hlinksldjump"/>
          </p:cNvPr>
          <p:cNvPicPr preferRelativeResize="0"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8774" y="5472473"/>
            <a:ext cx="848080" cy="79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18" y="217309"/>
            <a:ext cx="958197" cy="9465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7" grpId="0" animBg="1"/>
      <p:bldP spid="38" grpId="0" animBg="1"/>
      <p:bldP spid="3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B34782D3-4DBD-4F7B-AC48-19152036031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852" y="1719630"/>
            <a:ext cx="5688620" cy="3951741"/>
          </a:xfrm>
          <a:prstGeom prst="rect">
            <a:avLst/>
          </a:prstGeom>
        </p:spPr>
      </p:pic>
      <p:sp>
        <p:nvSpPr>
          <p:cNvPr id="110" name="Google Shape;110;p8"/>
          <p:cNvSpPr/>
          <p:nvPr/>
        </p:nvSpPr>
        <p:spPr>
          <a:xfrm>
            <a:off x="7359650" y="5487988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8"/>
          <p:cNvSpPr/>
          <p:nvPr/>
        </p:nvSpPr>
        <p:spPr>
          <a:xfrm>
            <a:off x="7359650" y="6046788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83;p8"/>
          <p:cNvSpPr/>
          <p:nvPr/>
        </p:nvSpPr>
        <p:spPr>
          <a:xfrm rot="5400000">
            <a:off x="8442325" y="1506538"/>
            <a:ext cx="4672013" cy="2827337"/>
          </a:xfrm>
          <a:prstGeom prst="rect">
            <a:avLst/>
          </a:prstGeom>
          <a:blipFill rotWithShape="1">
            <a:blip r:embed="rId4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11055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-4763" y="0"/>
            <a:ext cx="501651" cy="6858000"/>
          </a:xfrm>
          <a:prstGeom prst="rect">
            <a:avLst/>
          </a:prstGeom>
          <a:solidFill>
            <a:srgbClr val="29C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336674" y="6356350"/>
            <a:ext cx="941051" cy="360363"/>
          </a:xfrm>
          <a:prstGeom prst="roundRect">
            <a:avLst/>
          </a:prstGeom>
          <a:solidFill>
            <a:srgbClr val="1ED1AF"/>
          </a:solidFill>
        </p:spPr>
        <p:txBody>
          <a:bodyPr rtlCol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28A10B6D-A70B-43D7-B096-662422621257}" type="slidenum">
              <a:rPr kumimoji="0" lang="fr-FR" alt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44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1646238" y="371475"/>
            <a:ext cx="9953625" cy="7000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La combustion et le dioxyde de carbone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E61D028B-8DF4-41D6-9250-1FFD6221E6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778" y="1746840"/>
            <a:ext cx="232919" cy="232919"/>
          </a:xfrm>
          <a:prstGeom prst="rect">
            <a:avLst/>
          </a:prstGeom>
        </p:spPr>
      </p:pic>
      <p:sp>
        <p:nvSpPr>
          <p:cNvPr id="19" name="ZoneTexte 33"/>
          <p:cNvSpPr txBox="1">
            <a:spLocks noChangeArrowheads="1"/>
          </p:cNvSpPr>
          <p:nvPr/>
        </p:nvSpPr>
        <p:spPr bwMode="auto">
          <a:xfrm>
            <a:off x="797503" y="1241060"/>
            <a:ext cx="10045700" cy="1015663"/>
          </a:xfrm>
          <a:prstGeom prst="rect">
            <a:avLst/>
          </a:prstGeom>
          <a:solidFill>
            <a:srgbClr val="29CFB1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000" b="1" i="0" u="none" strike="noStrike" kern="1200" cap="none" spc="0" normalizeH="0" baseline="0" noProof="0" dirty="0">
              <a:ln>
                <a:noFill/>
              </a:ln>
              <a:solidFill>
                <a:srgbClr val="DAE3F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    Matériel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: 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un verre •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une bouteille • de l’eau de chaux • une paille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B6DFF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0A742184-923D-44FB-91A2-03C25375E1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417" y="1237261"/>
            <a:ext cx="369559" cy="93874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1A8225D-0FB0-4E3B-9623-6232F05CE5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175" y="1167286"/>
            <a:ext cx="811275" cy="1143416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A8589ADD-97BA-416B-ADC5-877B0DE03133}"/>
              </a:ext>
            </a:extLst>
          </p:cNvPr>
          <p:cNvSpPr txBox="1"/>
          <p:nvPr/>
        </p:nvSpPr>
        <p:spPr>
          <a:xfrm>
            <a:off x="2252765" y="2894271"/>
            <a:ext cx="3120359" cy="91940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chemeClr val="tx2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Mettre de l’eau de chaux dans le bocal utilisé pour l’expérience de la bougie.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7615B0A-8857-49EB-B2E2-F4837A47E5E3}"/>
              </a:ext>
            </a:extLst>
          </p:cNvPr>
          <p:cNvSpPr/>
          <p:nvPr/>
        </p:nvSpPr>
        <p:spPr>
          <a:xfrm>
            <a:off x="1574102" y="2894271"/>
            <a:ext cx="471364" cy="471364"/>
          </a:xfrm>
          <a:prstGeom prst="ellipse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B05166E-E7F1-49FC-B157-A61A398F6A23}"/>
              </a:ext>
            </a:extLst>
          </p:cNvPr>
          <p:cNvSpPr txBox="1"/>
          <p:nvPr/>
        </p:nvSpPr>
        <p:spPr>
          <a:xfrm>
            <a:off x="2243935" y="4435245"/>
            <a:ext cx="3120359" cy="119181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chemeClr val="tx2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Versez dans un verre de l’eau de chaux, puis prendre une paille et soufflez dans le verre en faisant des bulles.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163C3A49-3E8E-4B1A-97FD-DA3A23296C46}"/>
              </a:ext>
            </a:extLst>
          </p:cNvPr>
          <p:cNvSpPr/>
          <p:nvPr/>
        </p:nvSpPr>
        <p:spPr>
          <a:xfrm>
            <a:off x="1577134" y="4435245"/>
            <a:ext cx="471364" cy="471364"/>
          </a:xfrm>
          <a:prstGeom prst="ellipse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0125DF28-6D25-48B5-A7E1-10DC60A727D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66" b="42296"/>
          <a:stretch/>
        </p:blipFill>
        <p:spPr>
          <a:xfrm>
            <a:off x="9879704" y="1566209"/>
            <a:ext cx="876051" cy="46193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E61D028B-8DF4-41D6-9250-1FFD6221E6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05" y="1639160"/>
            <a:ext cx="232919" cy="232919"/>
          </a:xfrm>
          <a:prstGeom prst="rect">
            <a:avLst/>
          </a:prstGeom>
        </p:spPr>
      </p:pic>
      <p:sp>
        <p:nvSpPr>
          <p:cNvPr id="29" name="Rectangle à coins arrondis 41">
            <a:extLst>
              <a:ext uri="{FF2B5EF4-FFF2-40B4-BE49-F238E27FC236}">
                <a16:creationId xmlns:a16="http://schemas.microsoft.com/office/drawing/2014/main" id="{F63C9ED0-D22D-4454-BD89-4A9E0D97E2B5}"/>
              </a:ext>
            </a:extLst>
          </p:cNvPr>
          <p:cNvSpPr/>
          <p:nvPr/>
        </p:nvSpPr>
        <p:spPr>
          <a:xfrm>
            <a:off x="808863" y="5837864"/>
            <a:ext cx="9349745" cy="725773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lIns="121917" tIns="60958" rIns="121917" bIns="6095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b="1" i="0" u="none" strike="noStrike" kern="1200" cap="none" spc="0" normalizeH="0" baseline="0" noProof="0" dirty="0">
                <a:ln>
                  <a:noFill/>
                </a:ln>
                <a:solidFill>
                  <a:srgbClr val="29CFB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L’eau de chaux devient trouble </a:t>
            </a:r>
            <a:r>
              <a:rPr kumimoji="0" lang="fr-FR" altLang="fr-F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rapidement. Donc, </a:t>
            </a:r>
            <a:r>
              <a:rPr kumimoji="0" lang="fr-FR" altLang="fr-FR" b="1" i="0" u="none" strike="noStrike" kern="1200" cap="none" spc="0" normalizeH="0" baseline="0" noProof="0" dirty="0">
                <a:ln>
                  <a:noFill/>
                </a:ln>
                <a:solidFill>
                  <a:srgbClr val="29CFB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la combustion rejette du dioxyde de carbone</a:t>
            </a:r>
            <a:r>
              <a:rPr kumimoji="0" lang="fr-FR" altLang="fr-F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, tout comme nous, lorsque nous respirons. </a:t>
            </a:r>
          </a:p>
        </p:txBody>
      </p:sp>
      <p:pic>
        <p:nvPicPr>
          <p:cNvPr id="28" name="Image 27">
            <a:hlinkClick r:id="rId9" action="ppaction://hlinksldjump"/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203" y="407125"/>
            <a:ext cx="1080000" cy="540000"/>
          </a:xfrm>
          <a:prstGeom prst="rect">
            <a:avLst/>
          </a:prstGeom>
        </p:spPr>
      </p:pic>
      <p:pic>
        <p:nvPicPr>
          <p:cNvPr id="35" name="Imag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Btn_Retour">
            <a:hlinkClick r:id="rId12" action="ppaction://hlinksldjump"/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8774" y="5472473"/>
            <a:ext cx="848080" cy="79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 29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30" y="216059"/>
            <a:ext cx="982948" cy="9710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 animBg="1"/>
      <p:bldP spid="31" grpId="0" animBg="1"/>
      <p:bldP spid="2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Connecteur en arc 15"/>
          <p:cNvCxnSpPr/>
          <p:nvPr/>
        </p:nvCxnSpPr>
        <p:spPr>
          <a:xfrm>
            <a:off x="8429485" y="4132262"/>
            <a:ext cx="2348846" cy="72597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0" name="Google Shape;110;p8"/>
          <p:cNvSpPr/>
          <p:nvPr/>
        </p:nvSpPr>
        <p:spPr>
          <a:xfrm>
            <a:off x="7359650" y="5487988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83;p8"/>
          <p:cNvSpPr/>
          <p:nvPr/>
        </p:nvSpPr>
        <p:spPr>
          <a:xfrm rot="5400000">
            <a:off x="8442325" y="1506538"/>
            <a:ext cx="4672013" cy="2827337"/>
          </a:xfrm>
          <a:prstGeom prst="rect">
            <a:avLst/>
          </a:prstGeom>
          <a:blipFill rotWithShape="1">
            <a:blip r:embed="rId3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11055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-4763" y="0"/>
            <a:ext cx="501651" cy="6858000"/>
          </a:xfrm>
          <a:prstGeom prst="rect">
            <a:avLst/>
          </a:prstGeom>
          <a:solidFill>
            <a:srgbClr val="29C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25" name="Rectangle 1"/>
          <p:cNvSpPr>
            <a:spLocks noChangeArrowheads="1"/>
          </p:cNvSpPr>
          <p:nvPr/>
        </p:nvSpPr>
        <p:spPr bwMode="auto">
          <a:xfrm>
            <a:off x="0" y="0"/>
            <a:ext cx="184150" cy="826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altLang="fr-FR" sz="1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altLang="fr-FR" sz="1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altLang="fr-FR" sz="1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altLang="fr-FR" sz="1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fr-FR" altLang="fr-FR" sz="1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fr-FR" altLang="fr-FR" sz="1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26" name="ZoneTexte 33"/>
          <p:cNvSpPr txBox="1">
            <a:spLocks noChangeArrowheads="1"/>
          </p:cNvSpPr>
          <p:nvPr/>
        </p:nvSpPr>
        <p:spPr bwMode="auto">
          <a:xfrm>
            <a:off x="1056244" y="1290554"/>
            <a:ext cx="10045700" cy="400110"/>
          </a:xfrm>
          <a:prstGeom prst="rect">
            <a:avLst/>
          </a:prstGeom>
          <a:solidFill>
            <a:srgbClr val="29CFB1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  Matériel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: CD </a:t>
            </a: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•  </a:t>
            </a:r>
            <a:r>
              <a:rPr lang="fr-FR" altLang="fr-FR" sz="2000" dirty="0">
                <a:solidFill>
                  <a:srgbClr val="DAE3FE"/>
                </a:solidFill>
                <a:latin typeface="Calibri"/>
                <a:cs typeface="Arial" panose="020B0604020202020204" pitchFamily="34" charset="0"/>
              </a:rPr>
              <a:t>bouchon de liège (percé) </a:t>
            </a:r>
            <a:r>
              <a:rPr lang="fr-FR" altLang="fr-FR" sz="2000" dirty="0">
                <a:solidFill>
                  <a:srgbClr val="DAE3FE"/>
                </a:solidFill>
                <a:cs typeface="Arial" panose="020B0604020202020204" pitchFamily="34" charset="0"/>
              </a:rPr>
              <a:t>• ballon • scotch</a:t>
            </a:r>
            <a:r>
              <a:rPr lang="fr-FR" altLang="fr-FR" sz="2000" dirty="0">
                <a:solidFill>
                  <a:srgbClr val="DAE3FE"/>
                </a:solidFill>
                <a:latin typeface="Calibri"/>
                <a:cs typeface="Arial" panose="020B0604020202020204" pitchFamily="34" charset="0"/>
              </a:rPr>
              <a:t> </a:t>
            </a: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B6DFF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72310" y="6356350"/>
            <a:ext cx="1005415" cy="360363"/>
          </a:xfrm>
          <a:prstGeom prst="roundRect">
            <a:avLst/>
          </a:prstGeom>
          <a:solidFill>
            <a:srgbClr val="1ED1AF"/>
          </a:solidFill>
        </p:spPr>
        <p:txBody>
          <a:bodyPr rtlCol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29951A0B-0AD4-491C-B922-56B990D95926}" type="slidenum">
              <a:rPr kumimoji="0" lang="fr-FR" alt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45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E61D028B-8DF4-41D6-9250-1FFD6221E6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04" y="1362330"/>
            <a:ext cx="232919" cy="232919"/>
          </a:xfrm>
          <a:prstGeom prst="rect">
            <a:avLst/>
          </a:prstGeom>
        </p:spPr>
      </p:pic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496888" y="371822"/>
            <a:ext cx="10699130" cy="700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Est-ce que l’air prend de la place?</a:t>
            </a:r>
            <a:r>
              <a:rPr kumimoji="0" lang="fr-FR" sz="4000" b="1" i="0" u="none" strike="noStrike" kern="1200" cap="none" spc="0" normalizeH="0" noProof="0" dirty="0">
                <a:ln>
                  <a:noFill/>
                </a:ln>
                <a:solidFill>
                  <a:srgbClr val="DAE3F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DAE3FE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34" name="ZoneTexte 33">
            <a:hlinkClick r:id="rId5" action="ppaction://hlinksldjump"/>
          </p:cNvPr>
          <p:cNvSpPr txBox="1"/>
          <p:nvPr/>
        </p:nvSpPr>
        <p:spPr bwMode="auto">
          <a:xfrm>
            <a:off x="10927450" y="4462637"/>
            <a:ext cx="696912" cy="307859"/>
          </a:xfrm>
          <a:prstGeom prst="rect">
            <a:avLst/>
          </a:prstGeom>
          <a:noFill/>
          <a:effectLst>
            <a:softEdge rad="0"/>
          </a:effectLst>
          <a:scene3d>
            <a:camera prst="orthographicFront">
              <a:rot lat="300000" lon="300000" rev="300000"/>
            </a:camera>
            <a:lightRig rig="threePt" dir="t"/>
          </a:scene3d>
          <a:sp3d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Biko" panose="02000000000000000000" pitchFamily="50" charset="0"/>
                <a:ea typeface="+mn-ea"/>
                <a:cs typeface="+mn-cs"/>
              </a:rPr>
              <a:t>suite</a:t>
            </a:r>
          </a:p>
        </p:txBody>
      </p:sp>
      <p:pic>
        <p:nvPicPr>
          <p:cNvPr id="3" name="Imag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940" y="1512993"/>
            <a:ext cx="743650" cy="633932"/>
          </a:xfrm>
          <a:prstGeom prst="rect">
            <a:avLst/>
          </a:prstGeom>
        </p:spPr>
      </p:pic>
      <p:pic>
        <p:nvPicPr>
          <p:cNvPr id="37" name="Image 36">
            <a:hlinkClick r:id="rId8" action="ppaction://hlinksldjump"/>
          </p:cNvPr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360" y="370342"/>
            <a:ext cx="1080000" cy="540000"/>
          </a:xfrm>
          <a:prstGeom prst="rect">
            <a:avLst/>
          </a:prstGeom>
        </p:spPr>
      </p:pic>
      <p:pic>
        <p:nvPicPr>
          <p:cNvPr id="39" name="Imag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A34DBD63-E191-40CC-8F8E-9EE1B747A160}"/>
              </a:ext>
            </a:extLst>
          </p:cNvPr>
          <p:cNvSpPr txBox="1"/>
          <p:nvPr/>
        </p:nvSpPr>
        <p:spPr>
          <a:xfrm>
            <a:off x="1583734" y="2322637"/>
            <a:ext cx="2143551" cy="64698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chemeClr val="tx2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Scotcher le bouchon au centre du CD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A34DBD63-E191-40CC-8F8E-9EE1B747A160}"/>
              </a:ext>
            </a:extLst>
          </p:cNvPr>
          <p:cNvSpPr txBox="1"/>
          <p:nvPr/>
        </p:nvSpPr>
        <p:spPr>
          <a:xfrm>
            <a:off x="4236818" y="2322637"/>
            <a:ext cx="3292549" cy="64698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chemeClr val="tx2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Gonfler le ballon et le placer sur le haut du bouchon de liège 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FB31C892-D3E1-444D-BFCB-E4B1B0AA20FB}"/>
              </a:ext>
            </a:extLst>
          </p:cNvPr>
          <p:cNvSpPr/>
          <p:nvPr/>
        </p:nvSpPr>
        <p:spPr>
          <a:xfrm>
            <a:off x="3952851" y="1951469"/>
            <a:ext cx="471364" cy="471364"/>
          </a:xfrm>
          <a:prstGeom prst="ellipse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939" y="1112919"/>
            <a:ext cx="840177" cy="85633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896" y="1112919"/>
            <a:ext cx="782226" cy="71704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04B946C-44EE-4CBE-B433-9733B75F7DE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48365">
            <a:off x="8760928" y="1009765"/>
            <a:ext cx="769459" cy="70827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092" y="1168121"/>
            <a:ext cx="812829" cy="97087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791" y="3039366"/>
            <a:ext cx="1640772" cy="191558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234" y="3099467"/>
            <a:ext cx="2864407" cy="170386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791" y="3910699"/>
            <a:ext cx="1693683" cy="859797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A34DBD63-E191-40CC-8F8E-9EE1B747A160}"/>
              </a:ext>
            </a:extLst>
          </p:cNvPr>
          <p:cNvSpPr txBox="1"/>
          <p:nvPr/>
        </p:nvSpPr>
        <p:spPr>
          <a:xfrm>
            <a:off x="8037496" y="2301005"/>
            <a:ext cx="2833300" cy="64698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chemeClr val="tx2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Déposer</a:t>
            </a:r>
            <a:r>
              <a:rPr kumimoji="0" lang="fr-FR" sz="1600" b="0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le CD sur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une surface plane et observer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ectangle à coins arrondis 41"/>
          <p:cNvSpPr/>
          <p:nvPr/>
        </p:nvSpPr>
        <p:spPr>
          <a:xfrm>
            <a:off x="1119328" y="4997527"/>
            <a:ext cx="9919532" cy="994287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lIns="121917" tIns="60958" rIns="121917" bIns="60958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schemeClr val="bg1"/>
                </a:solidFill>
              </a:rPr>
              <a:t>L'air qui s'échappe du ballon s'évacue sous le CD.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schemeClr val="bg1"/>
                </a:solidFill>
              </a:rPr>
              <a:t>Le CD se soulève. Un « </a:t>
            </a:r>
            <a:r>
              <a:rPr lang="fr-FR" b="1" dirty="0">
                <a:solidFill>
                  <a:srgbClr val="1ED1AF"/>
                </a:solidFill>
              </a:rPr>
              <a:t>coussin d’air </a:t>
            </a:r>
            <a:r>
              <a:rPr lang="fr-FR" b="1" dirty="0">
                <a:solidFill>
                  <a:schemeClr val="bg1"/>
                </a:solidFill>
              </a:rPr>
              <a:t>»</a:t>
            </a:r>
            <a:r>
              <a:rPr lang="fr-FR" b="1" dirty="0">
                <a:solidFill>
                  <a:srgbClr val="1ED1AF"/>
                </a:solidFill>
              </a:rPr>
              <a:t> </a:t>
            </a:r>
            <a:r>
              <a:rPr lang="fr-FR" b="1" dirty="0">
                <a:solidFill>
                  <a:schemeClr val="bg1"/>
                </a:solidFill>
              </a:rPr>
              <a:t>se forme alors entre le CD et la surface</a:t>
            </a:r>
            <a:r>
              <a:rPr lang="fr-FR" dirty="0">
                <a:solidFill>
                  <a:schemeClr val="bg1"/>
                </a:solidFill>
              </a:rPr>
              <a:t>. </a:t>
            </a:r>
            <a:r>
              <a:rPr lang="fr-FR" b="1" dirty="0">
                <a:solidFill>
                  <a:schemeClr val="bg1"/>
                </a:solidFill>
              </a:rPr>
              <a:t>L'écart de quelques millimètres formé par le coussin d'air permet au CD de « survoler » la surface sur laquelle il se trouve.</a:t>
            </a:r>
            <a:endParaRPr kumimoji="0" lang="fr-FR" altLang="fr-FR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7DAFBAB-D781-4F8F-8081-8A411B51FF6C}"/>
              </a:ext>
            </a:extLst>
          </p:cNvPr>
          <p:cNvSpPr/>
          <p:nvPr/>
        </p:nvSpPr>
        <p:spPr>
          <a:xfrm>
            <a:off x="7616519" y="1850202"/>
            <a:ext cx="471364" cy="471364"/>
          </a:xfrm>
          <a:prstGeom prst="ellipse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DA401C58-D943-444C-BCB2-68C732CDE50B}"/>
              </a:ext>
            </a:extLst>
          </p:cNvPr>
          <p:cNvSpPr/>
          <p:nvPr/>
        </p:nvSpPr>
        <p:spPr>
          <a:xfrm>
            <a:off x="1298385" y="1984856"/>
            <a:ext cx="439476" cy="448531"/>
          </a:xfrm>
          <a:prstGeom prst="ellipse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pic>
        <p:nvPicPr>
          <p:cNvPr id="47" name="Image 4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98" y="197627"/>
            <a:ext cx="957449" cy="945831"/>
          </a:xfrm>
          <a:prstGeom prst="rect">
            <a:avLst/>
          </a:prstGeom>
        </p:spPr>
      </p:pic>
      <p:pic>
        <p:nvPicPr>
          <p:cNvPr id="33" name="Btn_Retour">
            <a:hlinkClick r:id="rId19" action="ppaction://hlinksldjump"/>
          </p:cNvPr>
          <p:cNvPicPr preferRelativeResize="0"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8774" y="5472473"/>
            <a:ext cx="848080" cy="79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076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5" grpId="0" animBg="1"/>
      <p:bldP spid="43" grpId="0" animBg="1"/>
      <p:bldP spid="36" grpId="0" animBg="1"/>
      <p:bldP spid="44" grpId="0" animBg="1"/>
      <p:bldP spid="32" grpId="0" animBg="1"/>
      <p:bldP spid="4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4763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BackgroundTitle"/>
          <p:cNvSpPr/>
          <p:nvPr/>
        </p:nvSpPr>
        <p:spPr>
          <a:xfrm>
            <a:off x="987434" y="96205"/>
            <a:ext cx="10596712" cy="1035371"/>
          </a:xfrm>
          <a:prstGeom prst="roundRect">
            <a:avLst/>
          </a:prstGeom>
          <a:solidFill>
            <a:srgbClr val="1BB8DB">
              <a:alpha val="31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Prends ton carnet (page 6-7)</a:t>
            </a:r>
            <a:endParaRPr kumimoji="0" lang="fr-FR" sz="2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3" y="57223"/>
            <a:ext cx="946832" cy="1342878"/>
          </a:xfrm>
          <a:prstGeom prst="rect">
            <a:avLst/>
          </a:prstGeom>
        </p:spPr>
      </p:pic>
      <p:pic>
        <p:nvPicPr>
          <p:cNvPr id="5" name="Image 4">
            <a:hlinkClick r:id="rId3" action="ppaction://hlinksldjump"/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20" y="5872973"/>
            <a:ext cx="1080000" cy="540000"/>
          </a:xfrm>
          <a:prstGeom prst="rect">
            <a:avLst/>
          </a:prstGeom>
        </p:spPr>
      </p:pic>
      <p:pic>
        <p:nvPicPr>
          <p:cNvPr id="9" name="Image 8">
            <a:hlinkClick r:id="rId5" action="ppaction://hlinksldjump"/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795" y="343890"/>
            <a:ext cx="1080000" cy="540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7"/>
          <a:srcRect l="5895" t="17078" r="28955" b="19138"/>
          <a:stretch/>
        </p:blipFill>
        <p:spPr>
          <a:xfrm>
            <a:off x="2489200" y="1727148"/>
            <a:ext cx="7172960" cy="438917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285790" y="3190240"/>
            <a:ext cx="3376370" cy="29260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6096000" y="2317714"/>
            <a:ext cx="0" cy="33592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Imag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336674" y="6356350"/>
            <a:ext cx="941051" cy="360363"/>
          </a:xfrm>
          <a:prstGeom prst="roundRect">
            <a:avLst/>
          </a:prstGeom>
          <a:solidFill>
            <a:srgbClr val="1ED1AF"/>
          </a:solidFill>
        </p:spPr>
        <p:txBody>
          <a:bodyPr rtlCol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lang="fr-FR" altLang="fr-FR" sz="14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46</a:t>
            </a:r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33">
            <a:hlinkClick r:id="rId5" action="ppaction://hlinksldjump"/>
          </p:cNvPr>
          <p:cNvPicPr preferRelativeResize="0"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810" y="5263214"/>
            <a:ext cx="97200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750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BackgroundTitle"/>
          <p:cNvSpPr/>
          <p:nvPr/>
        </p:nvSpPr>
        <p:spPr>
          <a:xfrm>
            <a:off x="1049867" y="204788"/>
            <a:ext cx="10668000" cy="976312"/>
          </a:xfrm>
          <a:prstGeom prst="roundRect">
            <a:avLst/>
          </a:prstGeom>
          <a:solidFill>
            <a:srgbClr val="1BB8DB">
              <a:alpha val="31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Source Sans Pro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110" name="Google Shape;110;p8"/>
          <p:cNvSpPr/>
          <p:nvPr/>
        </p:nvSpPr>
        <p:spPr>
          <a:xfrm>
            <a:off x="7359650" y="5487988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8"/>
          <p:cNvSpPr/>
          <p:nvPr/>
        </p:nvSpPr>
        <p:spPr>
          <a:xfrm>
            <a:off x="7359650" y="6046788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0" tIns="0" rIns="0" bIns="0"/>
          <a:lstStyle/>
          <a:p>
            <a:pPr marL="0" marR="0" lvl="0" indent="0" algn="l" defTabSz="82915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83;p8"/>
          <p:cNvSpPr/>
          <p:nvPr/>
        </p:nvSpPr>
        <p:spPr>
          <a:xfrm rot="5400000">
            <a:off x="8442325" y="1506538"/>
            <a:ext cx="4672013" cy="2827337"/>
          </a:xfrm>
          <a:prstGeom prst="rect">
            <a:avLst/>
          </a:prstGeom>
          <a:blipFill rotWithShape="1">
            <a:blip r:embed="rId3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lIns="0" tIns="0" rIns="0" bIns="0"/>
          <a:lstStyle/>
          <a:p>
            <a:pPr marL="0" marR="0" lvl="0" indent="0" algn="l" defTabSz="11055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-4763" y="0"/>
            <a:ext cx="501651" cy="6858000"/>
          </a:xfrm>
          <a:prstGeom prst="rect">
            <a:avLst/>
          </a:prstGeom>
          <a:solidFill>
            <a:srgbClr val="29C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Google Shape;120;p9"/>
          <p:cNvSpPr txBox="1">
            <a:spLocks/>
          </p:cNvSpPr>
          <p:nvPr/>
        </p:nvSpPr>
        <p:spPr>
          <a:xfrm>
            <a:off x="533400" y="357136"/>
            <a:ext cx="11658600" cy="635000"/>
          </a:xfrm>
          <a:prstGeom prst="rect">
            <a:avLst/>
          </a:prstGeom>
        </p:spPr>
        <p:txBody>
          <a:bodyPr lIns="0" tIns="12700" rIns="0" bIns="0" anchor="t"/>
          <a:lstStyle/>
          <a:p>
            <a:pPr marL="1270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Votre avis sur la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9CFB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séance n°1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: questionnaire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1ED1A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10 </a:t>
            </a:r>
            <a:r>
              <a:rPr lang="fr-FR" sz="3600" b="1" dirty="0">
                <a:solidFill>
                  <a:srgbClr val="1ED1AF"/>
                </a:solidFill>
                <a:latin typeface="Calibri" panose="020F0502020204030204" pitchFamily="34" charset="0"/>
                <a:cs typeface="Arial" pitchFamily="34" charset="0"/>
              </a:rPr>
              <a:t>m</a:t>
            </a:r>
            <a:r>
              <a:rPr kumimoji="0" lang="fr-F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D1A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inutes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1ED1A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47" name="Imag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5" b="4420"/>
          <a:stretch/>
        </p:blipFill>
        <p:spPr bwMode="auto">
          <a:xfrm>
            <a:off x="2557290" y="1181100"/>
            <a:ext cx="7180832" cy="548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11267440" y="6356350"/>
            <a:ext cx="1010285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978FA2B5-0D36-49DC-B408-0CCEEFDD1030}" type="slidenum">
              <a:rPr kumimoji="0" lang="fr-FR" alt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47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Imag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>
            <a:hlinkClick r:id="rId6" action="ppaction://hlinksldjump"/>
          </p:cNvPr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000" y="1384385"/>
            <a:ext cx="108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8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ackgroundTitle"/>
          <p:cNvSpPr/>
          <p:nvPr/>
        </p:nvSpPr>
        <p:spPr>
          <a:xfrm>
            <a:off x="1579563" y="197526"/>
            <a:ext cx="10458450" cy="1001686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4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300" y="-1379538"/>
            <a:ext cx="3441700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4763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774825" y="147638"/>
            <a:ext cx="9598025" cy="10795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F1</a:t>
            </a:r>
            <a:r>
              <a:rPr lang="fr-FR" sz="3200" b="1" dirty="0">
                <a:solidFill>
                  <a:srgbClr val="1ED1AF"/>
                </a:solidFill>
                <a:latin typeface="+mn-lt"/>
                <a:cs typeface="Arial" pitchFamily="34" charset="0"/>
              </a:rPr>
              <a:t> /</a:t>
            </a:r>
            <a:r>
              <a:rPr lang="fr-FR" sz="3200" b="1" dirty="0">
                <a:solidFill>
                  <a:schemeClr val="accent4"/>
                </a:solidFill>
                <a:latin typeface="+mn-lt"/>
                <a:cs typeface="Arial" pitchFamily="34" charset="0"/>
              </a:rPr>
              <a:t> </a:t>
            </a:r>
            <a:r>
              <a:rPr lang="fr-FR" sz="3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As-tu aimé l’animation ?</a:t>
            </a:r>
            <a:endParaRPr lang="fr-FR" altLang="fr-FR" sz="32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23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auto">
          <a:xfrm>
            <a:off x="11287760" y="6356350"/>
            <a:ext cx="989965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7C2E1BC5-F6C7-46D5-8C44-00BA10BAA6A1}" type="slidenum">
              <a:rPr kumimoji="0" lang="fr-FR" alt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Image 13" descr="AEMec2-9- Atmo pancarte question-hd-co-v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696" y="1460215"/>
            <a:ext cx="3210646" cy="539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5" descr="Miniatur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649015" y="3147934"/>
            <a:ext cx="1090250" cy="936886"/>
          </a:xfrm>
          <a:prstGeom prst="rect">
            <a:avLst/>
          </a:prstGeom>
        </p:spPr>
      </p:pic>
      <p:sp>
        <p:nvSpPr>
          <p:cNvPr id="17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2192399" y="2290911"/>
            <a:ext cx="9375714" cy="4248001"/>
          </a:xfrm>
        </p:spPr>
        <p:txBody>
          <a:bodyPr/>
          <a:lstStyle/>
          <a:p>
            <a:r>
              <a:rPr lang="fr-FR" dirty="0"/>
              <a:t>Enormément</a:t>
            </a:r>
          </a:p>
          <a:p>
            <a:r>
              <a:rPr lang="fr-FR" dirty="0"/>
              <a:t>Beaucoup</a:t>
            </a:r>
          </a:p>
          <a:p>
            <a:r>
              <a:rPr lang="fr-FR" dirty="0"/>
              <a:t>Assez</a:t>
            </a:r>
          </a:p>
          <a:p>
            <a:r>
              <a:rPr lang="fr-FR" dirty="0"/>
              <a:t>Pas tellement</a:t>
            </a:r>
          </a:p>
          <a:p>
            <a:r>
              <a:rPr lang="fr-FR" dirty="0"/>
              <a:t>Pas du tout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8472">
            <a:off x="380898" y="160967"/>
            <a:ext cx="1066191" cy="1052840"/>
          </a:xfrm>
          <a:prstGeom prst="rect">
            <a:avLst/>
          </a:prstGeom>
        </p:spPr>
      </p:pic>
      <p:pic>
        <p:nvPicPr>
          <p:cNvPr id="20" name="Imag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 2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597099">
            <a:off x="1126485" y="766426"/>
            <a:ext cx="335182" cy="5054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605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ackgroundTitle"/>
          <p:cNvSpPr/>
          <p:nvPr/>
        </p:nvSpPr>
        <p:spPr>
          <a:xfrm>
            <a:off x="1579563" y="197526"/>
            <a:ext cx="10458450" cy="1001686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2192399" y="2290911"/>
            <a:ext cx="9375714" cy="4248001"/>
          </a:xfrm>
        </p:spPr>
        <p:txBody>
          <a:bodyPr/>
          <a:lstStyle/>
          <a:p>
            <a:r>
              <a:rPr lang="fr-FR" dirty="0"/>
              <a:t>Enormément</a:t>
            </a:r>
          </a:p>
          <a:p>
            <a:r>
              <a:rPr lang="fr-FR" dirty="0"/>
              <a:t>Beaucoup</a:t>
            </a:r>
          </a:p>
          <a:p>
            <a:r>
              <a:rPr lang="fr-FR" dirty="0"/>
              <a:t>Assez</a:t>
            </a:r>
          </a:p>
          <a:p>
            <a:r>
              <a:rPr lang="fr-FR" dirty="0"/>
              <a:t>Pas tellement</a:t>
            </a:r>
          </a:p>
          <a:p>
            <a:r>
              <a:rPr lang="fr-FR" dirty="0"/>
              <a:t>Pas du tout</a:t>
            </a:r>
          </a:p>
        </p:txBody>
      </p:sp>
      <p:pic>
        <p:nvPicPr>
          <p:cNvPr id="174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300" y="-1379538"/>
            <a:ext cx="3441700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4763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774825" y="147638"/>
            <a:ext cx="9598025" cy="10795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F2</a:t>
            </a:r>
            <a:r>
              <a:rPr lang="fr-FR" sz="3200" b="1" dirty="0">
                <a:solidFill>
                  <a:srgbClr val="1ED1AF"/>
                </a:solidFill>
                <a:latin typeface="+mn-lt"/>
                <a:cs typeface="Arial" pitchFamily="34" charset="0"/>
              </a:rPr>
              <a:t> /</a:t>
            </a:r>
            <a:r>
              <a:rPr lang="fr-FR" sz="3200" b="1" dirty="0">
                <a:solidFill>
                  <a:schemeClr val="accent4"/>
                </a:solidFill>
                <a:latin typeface="+mn-lt"/>
                <a:cs typeface="Arial" pitchFamily="34" charset="0"/>
              </a:rPr>
              <a:t> </a:t>
            </a:r>
            <a:r>
              <a:rPr lang="fr-FR" sz="3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As-tu compris l’animation ?</a:t>
            </a:r>
            <a:endParaRPr lang="fr-FR" altLang="fr-FR" sz="32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23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auto">
          <a:xfrm>
            <a:off x="11287760" y="6346190"/>
            <a:ext cx="989966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7C2E1BC5-F6C7-46D5-8C44-00BA10BAA6A1}" type="slidenum">
              <a:rPr kumimoji="0" lang="fr-FR" alt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Image 13" descr="AEMec2-9- Atmo pancarte question-hd-co-v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696" y="1460215"/>
            <a:ext cx="3210646" cy="539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8472">
            <a:off x="380898" y="160967"/>
            <a:ext cx="1066191" cy="1052840"/>
          </a:xfrm>
          <a:prstGeom prst="rect">
            <a:avLst/>
          </a:prstGeom>
        </p:spPr>
      </p:pic>
      <p:pic>
        <p:nvPicPr>
          <p:cNvPr id="16" name="Imag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597099">
            <a:off x="1126485" y="766426"/>
            <a:ext cx="335182" cy="5054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254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à coins arrondis 31">
            <a:extLst>
              <a:ext uri="{FF2B5EF4-FFF2-40B4-BE49-F238E27FC236}">
                <a16:creationId xmlns:a16="http://schemas.microsoft.com/office/drawing/2014/main" id="{554C2FBC-9919-4529-B469-32ADE8F648B7}"/>
              </a:ext>
            </a:extLst>
          </p:cNvPr>
          <p:cNvSpPr/>
          <p:nvPr/>
        </p:nvSpPr>
        <p:spPr>
          <a:xfrm>
            <a:off x="5915924" y="1408670"/>
            <a:ext cx="6070607" cy="3551460"/>
          </a:xfrm>
          <a:prstGeom prst="roundRect">
            <a:avLst/>
          </a:prstGeom>
          <a:solidFill>
            <a:srgbClr val="BBF7EC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BackgroundTitle">
            <a:extLst>
              <a:ext uri="{FF2B5EF4-FFF2-40B4-BE49-F238E27FC236}">
                <a16:creationId xmlns:a16="http://schemas.microsoft.com/office/drawing/2014/main" id="{2A20A0F6-32CD-4A3D-B69A-B7794A373745}"/>
              </a:ext>
            </a:extLst>
          </p:cNvPr>
          <p:cNvSpPr/>
          <p:nvPr/>
        </p:nvSpPr>
        <p:spPr>
          <a:xfrm>
            <a:off x="452438" y="42322"/>
            <a:ext cx="11658600" cy="917576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24" name="Google Shape;120;p9"/>
          <p:cNvSpPr>
            <a:spLocks noGrp="1"/>
          </p:cNvSpPr>
          <p:nvPr>
            <p:ph type="title"/>
          </p:nvPr>
        </p:nvSpPr>
        <p:spPr>
          <a:xfrm>
            <a:off x="452438" y="183610"/>
            <a:ext cx="11658600" cy="635000"/>
          </a:xfrm>
        </p:spPr>
        <p:txBody>
          <a:bodyPr lIns="0" tIns="12700" rIns="0" bIns="0" anchor="t"/>
          <a:lstStyle/>
          <a:p>
            <a:pPr marL="12700" algn="ctr">
              <a:lnSpc>
                <a:spcPct val="100000"/>
              </a:lnSpc>
              <a:defRPr/>
            </a:pPr>
            <a:r>
              <a:rPr lang="fr-FR" altLang="fr-FR" sz="3600" b="1" dirty="0">
                <a:solidFill>
                  <a:srgbClr val="173847"/>
                </a:solidFill>
                <a:latin typeface="+mn-lt"/>
                <a:ea typeface="Roboto" charset="0"/>
                <a:cs typeface="Calibri" panose="020F0502020204030204" pitchFamily="34" charset="0"/>
              </a:rPr>
              <a:t>SÉANCE 1</a:t>
            </a:r>
            <a:r>
              <a:rPr lang="fr-FR" altLang="fr-FR" sz="3600" b="1" dirty="0">
                <a:solidFill>
                  <a:srgbClr val="1AD2AF"/>
                </a:solidFill>
                <a:latin typeface="+mn-lt"/>
                <a:ea typeface="Roboto" charset="0"/>
                <a:cs typeface="Calibri" panose="020F0502020204030204" pitchFamily="34" charset="0"/>
              </a:rPr>
              <a:t> / </a:t>
            </a:r>
            <a:r>
              <a:rPr lang="fr-FR" altLang="fr-FR" sz="3600" b="1" dirty="0">
                <a:solidFill>
                  <a:srgbClr val="173847"/>
                </a:solidFill>
                <a:latin typeface="+mn-lt"/>
                <a:ea typeface="Roboto" charset="0"/>
                <a:cs typeface="Calibri" panose="020F0502020204030204" pitchFamily="34" charset="0"/>
              </a:rPr>
              <a:t>L’importance de l’air</a:t>
            </a:r>
          </a:p>
        </p:txBody>
      </p:sp>
      <p:sp>
        <p:nvSpPr>
          <p:cNvPr id="13318" name="Google Shape;146;p11"/>
          <p:cNvSpPr>
            <a:spLocks noChangeArrowheads="1"/>
          </p:cNvSpPr>
          <p:nvPr/>
        </p:nvSpPr>
        <p:spPr bwMode="auto">
          <a:xfrm>
            <a:off x="6173912" y="2323643"/>
            <a:ext cx="106363" cy="21431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3319" name="Google Shape;147;p11"/>
          <p:cNvSpPr txBox="1">
            <a:spLocks noChangeArrowheads="1"/>
          </p:cNvSpPr>
          <p:nvPr/>
        </p:nvSpPr>
        <p:spPr bwMode="auto">
          <a:xfrm>
            <a:off x="6399959" y="3204318"/>
            <a:ext cx="51435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/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ource Sans Pro" charset="0"/>
                <a:sym typeface="Source Sans Pro" charset="0"/>
              </a:rPr>
              <a:t>Quiz interactif : 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1157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ource Sans Pro" charset="0"/>
                <a:sym typeface="Source Sans Pro" charset="0"/>
              </a:rPr>
              <a:t>20 min</a:t>
            </a:r>
          </a:p>
        </p:txBody>
      </p:sp>
      <p:sp>
        <p:nvSpPr>
          <p:cNvPr id="13320" name="Google Shape;145;p11"/>
          <p:cNvSpPr>
            <a:spLocks noChangeArrowheads="1"/>
          </p:cNvSpPr>
          <p:nvPr/>
        </p:nvSpPr>
        <p:spPr bwMode="auto">
          <a:xfrm>
            <a:off x="6173675" y="1664914"/>
            <a:ext cx="106363" cy="2127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3321" name="Google Shape;147;p11"/>
          <p:cNvSpPr txBox="1">
            <a:spLocks noChangeArrowheads="1"/>
          </p:cNvSpPr>
          <p:nvPr/>
        </p:nvSpPr>
        <p:spPr bwMode="auto">
          <a:xfrm>
            <a:off x="6399213" y="1587023"/>
            <a:ext cx="371790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/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ource Sans Pro" charset="0"/>
                <a:sym typeface="Source Sans Pro" charset="0"/>
              </a:rPr>
              <a:t>Présentation du projet DIAMS et du carnet</a:t>
            </a:r>
            <a:r>
              <a:rPr lang="fr-FR" altLang="fr-FR" sz="1800" b="1" dirty="0">
                <a:solidFill>
                  <a:srgbClr val="000000"/>
                </a:solidFill>
                <a:cs typeface="Source Sans Pro" charset="0"/>
                <a:sym typeface="Source Sans Pro" charset="0"/>
              </a:rPr>
              <a:t> 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ource Sans Pro" charset="0"/>
                <a:sym typeface="Source Sans Pro" charset="0"/>
              </a:rPr>
              <a:t>sentinelle</a:t>
            </a:r>
            <a:r>
              <a:rPr kumimoji="0" lang="fr-FR" altLang="fr-FR" sz="1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ource Sans Pro" charset="0"/>
                <a:sym typeface="Source Sans Pro" charset="0"/>
              </a:rPr>
              <a:t> : 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1157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ource Sans Pro" charset="0"/>
                <a:sym typeface="Source Sans Pro" charset="0"/>
              </a:rPr>
              <a:t>10 min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3592787-CFA6-4335-8BB4-7B2C3036D5A0}"/>
              </a:ext>
            </a:extLst>
          </p:cNvPr>
          <p:cNvSpPr/>
          <p:nvPr/>
        </p:nvSpPr>
        <p:spPr>
          <a:xfrm>
            <a:off x="-3175" y="0"/>
            <a:ext cx="376238" cy="6865938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23" name="Google Shape;151;p11"/>
          <p:cNvSpPr>
            <a:spLocks noChangeArrowheads="1"/>
          </p:cNvSpPr>
          <p:nvPr/>
        </p:nvSpPr>
        <p:spPr bwMode="auto">
          <a:xfrm rot="-905109">
            <a:off x="11182350" y="-1588"/>
            <a:ext cx="889000" cy="773113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9" name="Rectangle 54"/>
          <p:cNvSpPr>
            <a:spLocks noChangeArrowheads="1"/>
          </p:cNvSpPr>
          <p:nvPr/>
        </p:nvSpPr>
        <p:spPr bwMode="auto">
          <a:xfrm>
            <a:off x="992690" y="4537613"/>
            <a:ext cx="60960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157A3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Découvrir l’air et ses « grandes » propriétés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157A3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Sensibiliser à la pollution de l’air</a:t>
            </a:r>
          </a:p>
        </p:txBody>
      </p:sp>
      <p:sp>
        <p:nvSpPr>
          <p:cNvPr id="13326" name="Google Shape;147;p11"/>
          <p:cNvSpPr txBox="1">
            <a:spLocks noChangeArrowheads="1"/>
          </p:cNvSpPr>
          <p:nvPr/>
        </p:nvSpPr>
        <p:spPr bwMode="auto">
          <a:xfrm>
            <a:off x="6399959" y="4373839"/>
            <a:ext cx="51435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/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ource Sans Pro" charset="0"/>
                <a:sym typeface="Source Sans Pro" charset="0"/>
              </a:rPr>
              <a:t>Formulaire d’avis : 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1157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ource Sans Pro" charset="0"/>
                <a:sym typeface="Source Sans Pro" charset="0"/>
              </a:rPr>
              <a:t>10 min</a:t>
            </a:r>
          </a:p>
        </p:txBody>
      </p:sp>
      <p:sp>
        <p:nvSpPr>
          <p:cNvPr id="13327" name="Google Shape;145;p11"/>
          <p:cNvSpPr>
            <a:spLocks noChangeArrowheads="1"/>
          </p:cNvSpPr>
          <p:nvPr/>
        </p:nvSpPr>
        <p:spPr bwMode="auto">
          <a:xfrm>
            <a:off x="6164323" y="3774033"/>
            <a:ext cx="106363" cy="2127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3328" name="Google Shape;147;p11"/>
          <p:cNvSpPr txBox="1">
            <a:spLocks noChangeArrowheads="1"/>
          </p:cNvSpPr>
          <p:nvPr/>
        </p:nvSpPr>
        <p:spPr bwMode="auto">
          <a:xfrm>
            <a:off x="6395197" y="3712682"/>
            <a:ext cx="541496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/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ource Sans Pro" charset="0"/>
                <a:sym typeface="Source Sans Pro" charset="0"/>
              </a:rPr>
              <a:t>Ateliers,</a:t>
            </a:r>
            <a:r>
              <a:rPr kumimoji="0" lang="fr-FR" altLang="fr-FR" sz="1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ource Sans Pro" charset="0"/>
                <a:sym typeface="Source Sans Pro" charset="0"/>
              </a:rPr>
              <a:t> exercices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ource Sans Pro" charset="0"/>
                <a:sym typeface="Source Sans Pro" charset="0"/>
              </a:rPr>
              <a:t> sur les propriétés de l’air :</a:t>
            </a:r>
          </a:p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altLang="fr-FR" sz="1800" b="1" dirty="0">
                <a:solidFill>
                  <a:srgbClr val="1157A3"/>
                </a:solidFill>
                <a:cs typeface="Source Sans Pro" charset="0"/>
                <a:sym typeface="Source Sans Pro" charset="0"/>
              </a:rPr>
              <a:t>1h 20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1157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ource Sans Pro" charset="0"/>
                <a:sym typeface="Source Sans Pro" charset="0"/>
              </a:rPr>
              <a:t> min</a:t>
            </a:r>
          </a:p>
        </p:txBody>
      </p:sp>
      <p:sp>
        <p:nvSpPr>
          <p:cNvPr id="13329" name="Google Shape;146;p11"/>
          <p:cNvSpPr>
            <a:spLocks noChangeArrowheads="1"/>
          </p:cNvSpPr>
          <p:nvPr/>
        </p:nvSpPr>
        <p:spPr bwMode="auto">
          <a:xfrm>
            <a:off x="6149647" y="4407448"/>
            <a:ext cx="106363" cy="21431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8188E500-FB8B-470A-B360-9613A19C5A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33" y="5099991"/>
            <a:ext cx="232919" cy="232919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8188E500-FB8B-470A-B360-9613A19C5A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33" y="4727211"/>
            <a:ext cx="232919" cy="232919"/>
          </a:xfrm>
          <a:prstGeom prst="rect">
            <a:avLst/>
          </a:prstGeom>
        </p:spPr>
      </p:pic>
      <p:sp>
        <p:nvSpPr>
          <p:cNvPr id="55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xfrm>
            <a:off x="11272310" y="6356350"/>
            <a:ext cx="1005416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978FA2B5-0D36-49DC-B408-0CCEEFDD1030}" type="slidenum">
              <a:rPr kumimoji="0" lang="fr-FR" alt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" name="Image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5" b="4420"/>
          <a:stretch/>
        </p:blipFill>
        <p:spPr bwMode="auto">
          <a:xfrm>
            <a:off x="589712" y="1028275"/>
            <a:ext cx="4887285" cy="373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Google Shape;147;p11"/>
          <p:cNvSpPr txBox="1">
            <a:spLocks noChangeArrowheads="1"/>
          </p:cNvSpPr>
          <p:nvPr/>
        </p:nvSpPr>
        <p:spPr bwMode="auto">
          <a:xfrm>
            <a:off x="6395197" y="2713451"/>
            <a:ext cx="5616229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/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ource Sans Pro" charset="0"/>
                <a:sym typeface="Source Sans Pro" charset="0"/>
              </a:rPr>
              <a:t>Animation ludique : 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1157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ource Sans Pro" charset="0"/>
                <a:sym typeface="Source Sans Pro" charset="0"/>
              </a:rPr>
              <a:t>30 min</a:t>
            </a:r>
          </a:p>
        </p:txBody>
      </p:sp>
      <p:sp>
        <p:nvSpPr>
          <p:cNvPr id="26" name="Google Shape;146;p11"/>
          <p:cNvSpPr>
            <a:spLocks noChangeArrowheads="1"/>
          </p:cNvSpPr>
          <p:nvPr/>
        </p:nvSpPr>
        <p:spPr bwMode="auto">
          <a:xfrm>
            <a:off x="6171785" y="2791479"/>
            <a:ext cx="106363" cy="21431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27" name="Image 2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597099">
            <a:off x="9373825" y="3044010"/>
            <a:ext cx="335182" cy="505433"/>
          </a:xfrm>
          <a:prstGeom prst="rect">
            <a:avLst/>
          </a:prstGeom>
        </p:spPr>
      </p:pic>
      <p:pic>
        <p:nvPicPr>
          <p:cNvPr id="30" name="Image 2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495" y="3592223"/>
            <a:ext cx="542921" cy="770018"/>
          </a:xfrm>
          <a:prstGeom prst="rect">
            <a:avLst/>
          </a:prstGeom>
        </p:spPr>
      </p:pic>
      <p:pic>
        <p:nvPicPr>
          <p:cNvPr id="7" name="Image 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90" y="5669380"/>
            <a:ext cx="788485" cy="778918"/>
          </a:xfrm>
          <a:prstGeom prst="rect">
            <a:avLst/>
          </a:prstGeom>
        </p:spPr>
      </p:pic>
      <p:pic>
        <p:nvPicPr>
          <p:cNvPr id="8" name="Imag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309" y="5669380"/>
            <a:ext cx="788485" cy="778919"/>
          </a:xfrm>
          <a:prstGeom prst="rect">
            <a:avLst/>
          </a:prstGeom>
        </p:spPr>
      </p:pic>
      <p:pic>
        <p:nvPicPr>
          <p:cNvPr id="9" name="Image 8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928" y="5669380"/>
            <a:ext cx="789572" cy="779991"/>
          </a:xfrm>
          <a:prstGeom prst="rect">
            <a:avLst/>
          </a:prstGeom>
        </p:spPr>
      </p:pic>
      <p:pic>
        <p:nvPicPr>
          <p:cNvPr id="11" name="Image 10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547" y="5669380"/>
            <a:ext cx="789572" cy="779991"/>
          </a:xfrm>
          <a:prstGeom prst="rect">
            <a:avLst/>
          </a:prstGeom>
        </p:spPr>
      </p:pic>
      <p:pic>
        <p:nvPicPr>
          <p:cNvPr id="12" name="Image 1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166" y="5669380"/>
            <a:ext cx="788485" cy="778918"/>
          </a:xfrm>
          <a:prstGeom prst="rect">
            <a:avLst/>
          </a:prstGeom>
        </p:spPr>
      </p:pic>
      <p:pic>
        <p:nvPicPr>
          <p:cNvPr id="14" name="Image 13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635" y="5669380"/>
            <a:ext cx="802244" cy="792510"/>
          </a:xfrm>
          <a:prstGeom prst="rect">
            <a:avLst/>
          </a:prstGeom>
        </p:spPr>
      </p:pic>
      <p:pic>
        <p:nvPicPr>
          <p:cNvPr id="41" name="Image 40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973" y="5847439"/>
            <a:ext cx="787065" cy="422901"/>
          </a:xfrm>
          <a:prstGeom prst="rect">
            <a:avLst/>
          </a:prstGeom>
        </p:spPr>
      </p:pic>
      <p:pic>
        <p:nvPicPr>
          <p:cNvPr id="2" name="Image 1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756" y="3675234"/>
            <a:ext cx="509954" cy="503767"/>
          </a:xfrm>
          <a:prstGeom prst="rect">
            <a:avLst/>
          </a:prstGeom>
        </p:spPr>
      </p:pic>
      <p:pic>
        <p:nvPicPr>
          <p:cNvPr id="45" name="Plus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0345" y="3854940"/>
            <a:ext cx="40481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5646">
            <a:off x="9826445" y="2588663"/>
            <a:ext cx="501638" cy="512386"/>
          </a:xfrm>
          <a:prstGeom prst="rect">
            <a:avLst/>
          </a:prstGeom>
        </p:spPr>
      </p:pic>
      <p:pic>
        <p:nvPicPr>
          <p:cNvPr id="43" name="Plus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677" y="2772612"/>
            <a:ext cx="40481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Image 27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Image 46">
            <a:hlinkClick r:id="" action="ppaction://noaction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967" y="1445316"/>
            <a:ext cx="593492" cy="841742"/>
          </a:xfrm>
          <a:prstGeom prst="rect">
            <a:avLst/>
          </a:prstGeom>
        </p:spPr>
      </p:pic>
      <p:pic>
        <p:nvPicPr>
          <p:cNvPr id="48" name="Image 47">
            <a:hlinkClick r:id="rId32" action="ppaction://hlinksldjump"/>
          </p:cNvPr>
          <p:cNvPicPr preferRelativeResize="0">
            <a:picLocks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8472">
            <a:off x="8982398" y="4295736"/>
            <a:ext cx="519329" cy="513289"/>
          </a:xfrm>
          <a:prstGeom prst="rect">
            <a:avLst/>
          </a:prstGeom>
        </p:spPr>
      </p:pic>
      <p:pic>
        <p:nvPicPr>
          <p:cNvPr id="50" name="Image 49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597099">
            <a:off x="9613422" y="4299663"/>
            <a:ext cx="335182" cy="505433"/>
          </a:xfrm>
          <a:prstGeom prst="rect">
            <a:avLst/>
          </a:prstGeom>
        </p:spPr>
      </p:pic>
      <p:pic>
        <p:nvPicPr>
          <p:cNvPr id="35" name="Plus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371" y="4447474"/>
            <a:ext cx="40481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Image 5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650849" y="3013886"/>
            <a:ext cx="766457" cy="691540"/>
          </a:xfrm>
          <a:prstGeom prst="rect">
            <a:avLst/>
          </a:prstGeom>
        </p:spPr>
      </p:pic>
      <p:pic>
        <p:nvPicPr>
          <p:cNvPr id="28" name="Plus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921" y="3239234"/>
            <a:ext cx="40481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340" y="1580263"/>
            <a:ext cx="689078" cy="426881"/>
          </a:xfrm>
          <a:prstGeom prst="rect">
            <a:avLst/>
          </a:prstGeom>
        </p:spPr>
      </p:pic>
      <p:pic>
        <p:nvPicPr>
          <p:cNvPr id="23" name="Plus">
            <a:hlinkClick r:id="rId36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1801" y="1774960"/>
            <a:ext cx="40481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lus">
            <a:hlinkClick r:id="rId3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1053" y="1656626"/>
            <a:ext cx="40481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lus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850" y="3892539"/>
            <a:ext cx="40481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Image 56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960" y="5673782"/>
            <a:ext cx="793332" cy="783706"/>
          </a:xfrm>
          <a:prstGeom prst="rect">
            <a:avLst/>
          </a:prstGeom>
        </p:spPr>
      </p:pic>
      <p:pic>
        <p:nvPicPr>
          <p:cNvPr id="58" name="Image 57">
            <a:hlinkClick r:id="rId40" action="ppaction://hlinksldjump"/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574" y="5653377"/>
            <a:ext cx="813987" cy="804111"/>
          </a:xfrm>
          <a:prstGeom prst="rect">
            <a:avLst/>
          </a:prstGeom>
        </p:spPr>
      </p:pic>
      <p:sp>
        <p:nvSpPr>
          <p:cNvPr id="56" name="Google Shape;146;p11"/>
          <p:cNvSpPr>
            <a:spLocks noChangeArrowheads="1"/>
          </p:cNvSpPr>
          <p:nvPr/>
        </p:nvSpPr>
        <p:spPr bwMode="auto">
          <a:xfrm>
            <a:off x="6163375" y="3256623"/>
            <a:ext cx="106363" cy="21431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0" name="Google Shape;147;p11"/>
          <p:cNvSpPr txBox="1">
            <a:spLocks noChangeArrowheads="1"/>
          </p:cNvSpPr>
          <p:nvPr/>
        </p:nvSpPr>
        <p:spPr bwMode="auto">
          <a:xfrm>
            <a:off x="6399959" y="2257796"/>
            <a:ext cx="51435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/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ource Sans Pro" charset="0"/>
                <a:sym typeface="Source Sans Pro" charset="0"/>
              </a:rPr>
              <a:t>Mots clés : 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1157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Source Sans Pro" charset="0"/>
                <a:sym typeface="Source Sans Pro" charset="0"/>
              </a:rPr>
              <a:t>20 min</a:t>
            </a:r>
          </a:p>
        </p:txBody>
      </p:sp>
      <p:pic>
        <p:nvPicPr>
          <p:cNvPr id="61" name="Image 60">
            <a:hlinkClick r:id="rId42" action="ppaction://hlinksldjump"/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067" y="2085506"/>
            <a:ext cx="752604" cy="633293"/>
          </a:xfrm>
          <a:prstGeom prst="rect">
            <a:avLst/>
          </a:prstGeom>
        </p:spPr>
      </p:pic>
      <p:pic>
        <p:nvPicPr>
          <p:cNvPr id="62" name="Plus">
            <a:hlinkClick r:id="rId42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944" y="2231426"/>
            <a:ext cx="40481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9720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ackgroundTitle"/>
          <p:cNvSpPr/>
          <p:nvPr/>
        </p:nvSpPr>
        <p:spPr>
          <a:xfrm>
            <a:off x="1579563" y="197526"/>
            <a:ext cx="10458450" cy="1001686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4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300" y="-1379538"/>
            <a:ext cx="3441700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4763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774825" y="147638"/>
            <a:ext cx="9598025" cy="10795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F3</a:t>
            </a:r>
            <a:r>
              <a:rPr lang="fr-FR" sz="3200" b="1" dirty="0">
                <a:solidFill>
                  <a:srgbClr val="1ED1AF"/>
                </a:solidFill>
                <a:latin typeface="+mn-lt"/>
                <a:cs typeface="Arial" pitchFamily="34" charset="0"/>
              </a:rPr>
              <a:t> /</a:t>
            </a:r>
            <a:r>
              <a:rPr lang="fr-FR" sz="3200" b="1" dirty="0">
                <a:solidFill>
                  <a:schemeClr val="accent4"/>
                </a:solidFill>
                <a:latin typeface="+mn-lt"/>
                <a:cs typeface="Arial" pitchFamily="34" charset="0"/>
              </a:rPr>
              <a:t> </a:t>
            </a:r>
            <a:r>
              <a:rPr lang="fr-FR" sz="3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As-tu aimé les expériences, les travaux pratiques ?</a:t>
            </a:r>
            <a:endParaRPr lang="fr-FR" altLang="fr-FR" sz="32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23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auto">
          <a:xfrm>
            <a:off x="11272310" y="6356350"/>
            <a:ext cx="1005415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7C2E1BC5-F6C7-46D5-8C44-00BA10BAA6A1}" type="slidenum">
              <a:rPr kumimoji="0" lang="fr-FR" alt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Espace réservé du texte 2"/>
          <p:cNvSpPr txBox="1">
            <a:spLocks/>
          </p:cNvSpPr>
          <p:nvPr/>
        </p:nvSpPr>
        <p:spPr bwMode="auto">
          <a:xfrm>
            <a:off x="2192399" y="2290911"/>
            <a:ext cx="9375714" cy="424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38" marR="0" lvl="0" indent="-514338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Enormément</a:t>
            </a:r>
          </a:p>
          <a:p>
            <a:pPr marL="514338" marR="0" lvl="0" indent="-514338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Beaucoup</a:t>
            </a:r>
          </a:p>
          <a:p>
            <a:pPr marL="514338" marR="0" lvl="0" indent="-514338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Assez</a:t>
            </a:r>
          </a:p>
          <a:p>
            <a:pPr marL="514338" marR="0" lvl="0" indent="-514338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 tellement</a:t>
            </a:r>
          </a:p>
          <a:p>
            <a:pPr marL="514338" marR="0" lvl="0" indent="-514338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 du tout</a:t>
            </a:r>
          </a:p>
        </p:txBody>
      </p:sp>
      <p:pic>
        <p:nvPicPr>
          <p:cNvPr id="18" name="Image 40" descr="AEM-GTP1-8-bouclier-invisible-3-co-hd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4" t="10320"/>
          <a:stretch>
            <a:fillRect/>
          </a:stretch>
        </p:blipFill>
        <p:spPr bwMode="auto">
          <a:xfrm>
            <a:off x="6130978" y="1660932"/>
            <a:ext cx="5096656" cy="4416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8472">
            <a:off x="380898" y="160967"/>
            <a:ext cx="1066191" cy="1052840"/>
          </a:xfrm>
          <a:prstGeom prst="rect">
            <a:avLst/>
          </a:prstGeom>
        </p:spPr>
      </p:pic>
      <p:pic>
        <p:nvPicPr>
          <p:cNvPr id="15" name="Imag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597099">
            <a:off x="1126485" y="766426"/>
            <a:ext cx="335182" cy="5054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034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ackgroundTitle"/>
          <p:cNvSpPr/>
          <p:nvPr/>
        </p:nvSpPr>
        <p:spPr>
          <a:xfrm>
            <a:off x="1579563" y="47625"/>
            <a:ext cx="10458450" cy="1279525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4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300" y="-1379538"/>
            <a:ext cx="3441700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4763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774825" y="147638"/>
            <a:ext cx="10037424" cy="10795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F4</a:t>
            </a:r>
            <a:r>
              <a:rPr lang="fr-FR" sz="3200" b="1" dirty="0">
                <a:solidFill>
                  <a:srgbClr val="1ED1AF"/>
                </a:solidFill>
                <a:latin typeface="+mn-lt"/>
                <a:cs typeface="Arial" pitchFamily="34" charset="0"/>
              </a:rPr>
              <a:t> /</a:t>
            </a:r>
            <a:r>
              <a:rPr lang="fr-FR" sz="3200" b="1" dirty="0">
                <a:solidFill>
                  <a:schemeClr val="accent4"/>
                </a:solidFill>
                <a:latin typeface="+mn-lt"/>
                <a:cs typeface="Arial" pitchFamily="34" charset="0"/>
              </a:rPr>
              <a:t> </a:t>
            </a:r>
            <a:r>
              <a:rPr lang="fr-FR" altLang="fr-FR" sz="3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Les explications de l’animateur pendant l’animation t’ont-elles permis de mieux comprendre ?</a:t>
            </a:r>
          </a:p>
        </p:txBody>
      </p:sp>
      <p:sp>
        <p:nvSpPr>
          <p:cNvPr id="23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auto">
          <a:xfrm>
            <a:off x="11272310" y="6366510"/>
            <a:ext cx="1005415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7C2E1BC5-F6C7-46D5-8C44-00BA10BAA6A1}" type="slidenum">
              <a:rPr kumimoji="0" lang="fr-FR" alt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Espace réservé du texte 2"/>
          <p:cNvSpPr txBox="1">
            <a:spLocks/>
          </p:cNvSpPr>
          <p:nvPr/>
        </p:nvSpPr>
        <p:spPr bwMode="auto">
          <a:xfrm>
            <a:off x="2192399" y="2290911"/>
            <a:ext cx="9375714" cy="424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38" marR="0" lvl="0" indent="-514338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Enormément</a:t>
            </a:r>
          </a:p>
          <a:p>
            <a:pPr marL="514338" marR="0" lvl="0" indent="-514338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Beaucoup</a:t>
            </a:r>
          </a:p>
          <a:p>
            <a:pPr marL="514338" marR="0" lvl="0" indent="-514338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Assez</a:t>
            </a:r>
          </a:p>
          <a:p>
            <a:pPr marL="514338" marR="0" lvl="0" indent="-514338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 tellement</a:t>
            </a:r>
          </a:p>
          <a:p>
            <a:pPr marL="514338" marR="0" lvl="0" indent="-514338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 du tout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269" y="1858781"/>
            <a:ext cx="5886182" cy="4302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8472">
            <a:off x="380898" y="160967"/>
            <a:ext cx="1066191" cy="1052840"/>
          </a:xfrm>
          <a:prstGeom prst="rect">
            <a:avLst/>
          </a:prstGeom>
        </p:spPr>
      </p:pic>
      <p:pic>
        <p:nvPicPr>
          <p:cNvPr id="15" name="Imag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597099">
            <a:off x="1126485" y="766426"/>
            <a:ext cx="335182" cy="5054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629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ackgroundTitle"/>
          <p:cNvSpPr/>
          <p:nvPr/>
        </p:nvSpPr>
        <p:spPr>
          <a:xfrm>
            <a:off x="1579563" y="47625"/>
            <a:ext cx="10458450" cy="1279525"/>
          </a:xfrm>
          <a:prstGeom prst="roundRect">
            <a:avLst/>
          </a:prstGeom>
          <a:solidFill>
            <a:srgbClr val="17384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4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300" y="-1379538"/>
            <a:ext cx="3441700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4763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774825" y="147638"/>
            <a:ext cx="9598025" cy="10795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F5</a:t>
            </a:r>
            <a:r>
              <a:rPr lang="fr-FR" sz="3200" b="1" dirty="0">
                <a:solidFill>
                  <a:srgbClr val="1ED1AF"/>
                </a:solidFill>
                <a:latin typeface="+mn-lt"/>
                <a:cs typeface="Arial" pitchFamily="34" charset="0"/>
              </a:rPr>
              <a:t> /</a:t>
            </a:r>
            <a:r>
              <a:rPr lang="fr-FR" sz="3200" b="1" dirty="0">
                <a:solidFill>
                  <a:schemeClr val="accent4"/>
                </a:solidFill>
                <a:latin typeface="+mn-lt"/>
                <a:cs typeface="Arial" pitchFamily="34" charset="0"/>
              </a:rPr>
              <a:t> </a:t>
            </a:r>
            <a:r>
              <a:rPr lang="fr-FR" sz="3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Avais-tu déjà fait attention à la pollution de l’air autour de toi ?</a:t>
            </a:r>
            <a:endParaRPr lang="fr-FR" altLang="fr-FR" sz="32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7420" name="Imag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51852" y="6230937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auto">
          <a:xfrm>
            <a:off x="11301190" y="6356350"/>
            <a:ext cx="976535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7C2E1BC5-F6C7-46D5-8C44-00BA10BAA6A1}" type="slidenum">
              <a:rPr kumimoji="0" lang="fr-FR" alt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Image 40" descr="AEM DS GTP  visite 3 v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642" y="1873770"/>
            <a:ext cx="5985548" cy="42272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Espace réservé du texte 2"/>
          <p:cNvSpPr txBox="1">
            <a:spLocks/>
          </p:cNvSpPr>
          <p:nvPr/>
        </p:nvSpPr>
        <p:spPr bwMode="auto">
          <a:xfrm>
            <a:off x="2192399" y="2290911"/>
            <a:ext cx="9375714" cy="424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38" marR="0" lvl="0" indent="-514338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Enormément</a:t>
            </a:r>
          </a:p>
          <a:p>
            <a:pPr marL="514338" marR="0" lvl="0" indent="-514338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Beaucoup</a:t>
            </a:r>
          </a:p>
          <a:p>
            <a:pPr marL="514338" marR="0" lvl="0" indent="-514338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Assez</a:t>
            </a:r>
          </a:p>
          <a:p>
            <a:pPr marL="514338" marR="0" lvl="0" indent="-514338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 tellement</a:t>
            </a:r>
          </a:p>
          <a:p>
            <a:pPr marL="514338" marR="0" lvl="0" indent="-514338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 du tout</a:t>
            </a:r>
          </a:p>
        </p:txBody>
      </p:sp>
      <p:pic>
        <p:nvPicPr>
          <p:cNvPr id="15" name="Image 14">
            <a:hlinkClick r:id="rId7" action="ppaction://hlinksldjump"/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95" y="527860"/>
            <a:ext cx="1080000" cy="5400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8472">
            <a:off x="380898" y="160967"/>
            <a:ext cx="1066191" cy="1052840"/>
          </a:xfrm>
          <a:prstGeom prst="rect">
            <a:avLst/>
          </a:prstGeom>
        </p:spPr>
      </p:pic>
      <p:pic>
        <p:nvPicPr>
          <p:cNvPr id="19" name="Image 18">
            <a:hlinkClick r:id="rId10" action="ppaction://hlinksldjump"/>
          </p:cNvPr>
          <p:cNvPicPr preferRelativeResize="0"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21" y="6055456"/>
            <a:ext cx="1080000" cy="540000"/>
          </a:xfrm>
          <a:prstGeom prst="rect">
            <a:avLst/>
          </a:prstGeom>
        </p:spPr>
      </p:pic>
      <p:pic>
        <p:nvPicPr>
          <p:cNvPr id="22" name="Image 2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597099">
            <a:off x="1126485" y="766426"/>
            <a:ext cx="335182" cy="5054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265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à coins arrondis 17">
            <a:extLst>
              <a:ext uri="{FF2B5EF4-FFF2-40B4-BE49-F238E27FC236}">
                <a16:creationId xmlns:a16="http://schemas.microsoft.com/office/drawing/2014/main" id="{554C2FBC-9919-4529-B469-32ADE8F648B7}"/>
              </a:ext>
            </a:extLst>
          </p:cNvPr>
          <p:cNvSpPr/>
          <p:nvPr/>
        </p:nvSpPr>
        <p:spPr>
          <a:xfrm>
            <a:off x="4146831" y="5172690"/>
            <a:ext cx="5505838" cy="954182"/>
          </a:xfrm>
          <a:prstGeom prst="roundRect">
            <a:avLst/>
          </a:prstGeom>
          <a:solidFill>
            <a:srgbClr val="BBF7EC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447213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5A564C-D916-43EB-972C-99E5F428A27C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592787-CFA6-4335-8BB4-7B2C3036D5A0}"/>
              </a:ext>
            </a:extLst>
          </p:cNvPr>
          <p:cNvSpPr/>
          <p:nvPr/>
        </p:nvSpPr>
        <p:spPr>
          <a:xfrm>
            <a:off x="-3175" y="0"/>
            <a:ext cx="376238" cy="6865938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BackgroundTitle">
            <a:extLst>
              <a:ext uri="{FF2B5EF4-FFF2-40B4-BE49-F238E27FC236}">
                <a16:creationId xmlns:a16="http://schemas.microsoft.com/office/drawing/2014/main" id="{2A20A0F6-32CD-4A3D-B69A-B7794A373745}"/>
              </a:ext>
            </a:extLst>
          </p:cNvPr>
          <p:cNvSpPr/>
          <p:nvPr/>
        </p:nvSpPr>
        <p:spPr>
          <a:xfrm>
            <a:off x="452438" y="42322"/>
            <a:ext cx="11658600" cy="917576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Google Shape;120;p9"/>
          <p:cNvSpPr txBox="1">
            <a:spLocks/>
          </p:cNvSpPr>
          <p:nvPr/>
        </p:nvSpPr>
        <p:spPr>
          <a:xfrm>
            <a:off x="452438" y="183610"/>
            <a:ext cx="11658600" cy="635000"/>
          </a:xfrm>
          <a:prstGeom prst="rect">
            <a:avLst/>
          </a:prstGeom>
        </p:spPr>
        <p:txBody>
          <a:bodyPr lIns="0" tIns="12700" rIns="0" bIns="0" anchor="t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1270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Roboto" charset="0"/>
                <a:cs typeface="Calibri" panose="020F0502020204030204" pitchFamily="34" charset="0"/>
              </a:rPr>
              <a:t>DIAMS </a:t>
            </a:r>
            <a:r>
              <a:rPr kumimoji="0" lang="fr-FR" alt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1AD2AF"/>
                </a:solidFill>
                <a:effectLst/>
                <a:uLnTx/>
                <a:uFillTx/>
                <a:latin typeface="Calibri Light"/>
                <a:ea typeface="Roboto" charset="0"/>
                <a:cs typeface="Calibri" panose="020F0502020204030204" pitchFamily="34" charset="0"/>
              </a:rPr>
              <a:t>/ </a:t>
            </a:r>
            <a:r>
              <a:rPr kumimoji="0" lang="fr-FR" alt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Roboto" charset="0"/>
                <a:cs typeface="Calibri" panose="020F0502020204030204" pitchFamily="34" charset="0"/>
              </a:rPr>
              <a:t>c’est quoi ?</a:t>
            </a:r>
          </a:p>
        </p:txBody>
      </p:sp>
      <p:sp>
        <p:nvSpPr>
          <p:cNvPr id="10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 txBox="1">
            <a:spLocks/>
          </p:cNvSpPr>
          <p:nvPr/>
        </p:nvSpPr>
        <p:spPr bwMode="auto">
          <a:xfrm>
            <a:off x="11272310" y="6356350"/>
            <a:ext cx="1005415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978FA2B5-0D36-49DC-B408-0CCEEFDD1030}" type="slidenum">
              <a:rPr kumimoji="0" lang="fr-FR" altLang="fr-FR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Google Shape;118;p9"/>
          <p:cNvSpPr>
            <a:spLocks noChangeArrowheads="1"/>
          </p:cNvSpPr>
          <p:nvPr/>
        </p:nvSpPr>
        <p:spPr bwMode="auto">
          <a:xfrm rot="15602089">
            <a:off x="10661818" y="158106"/>
            <a:ext cx="1595437" cy="13811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1" name="ZoneTexte 15"/>
          <p:cNvSpPr txBox="1">
            <a:spLocks noChangeArrowheads="1"/>
          </p:cNvSpPr>
          <p:nvPr/>
        </p:nvSpPr>
        <p:spPr bwMode="auto">
          <a:xfrm>
            <a:off x="620127" y="1331107"/>
            <a:ext cx="493978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DIAMS, en français : 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cs typeface="Arial" panose="020B0604020202020204" pitchFamily="34" charset="0"/>
              </a:rPr>
              <a:t>«</a:t>
            </a:r>
            <a:r>
              <a:rPr kumimoji="0" lang="fr-FR" sz="2000" i="1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cs typeface="Arial" panose="020B0604020202020204" pitchFamily="34" charset="0"/>
              </a:rPr>
              <a:t> 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cs typeface="Arial" panose="020B0604020202020204" pitchFamily="34" charset="0"/>
              </a:rPr>
              <a:t>Alliance numérique pour la durabilité d’Aix-Marseille »</a:t>
            </a:r>
            <a:r>
              <a:rPr lang="fr-FR" sz="2000" dirty="0">
                <a:solidFill>
                  <a:srgbClr val="173847"/>
                </a:solidFill>
                <a:latin typeface="Calibri"/>
                <a:cs typeface="Arial" panose="020B0604020202020204" pitchFamily="34" charset="0"/>
              </a:rPr>
              <a:t>,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est un projet européen pour améliorer la qualité de l’air dans tout le territoire de la Métropole Aix-Marseille-Provence. 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1C8C77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0128" y="3179644"/>
            <a:ext cx="504084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dirty="0">
                <a:solidFill>
                  <a:srgbClr val="173847"/>
                </a:solidFill>
                <a:cs typeface="Arial" panose="020B0604020202020204" pitchFamily="34" charset="0"/>
              </a:rPr>
              <a:t>Le projet veut faire évoluer les comportements des citoyens et des acteurs face à la pollution de l’air </a:t>
            </a:r>
            <a:r>
              <a:rPr lang="fr-FR" i="1" dirty="0">
                <a:solidFill>
                  <a:srgbClr val="173847"/>
                </a:solidFill>
                <a:cs typeface="Arial" panose="020B0604020202020204" pitchFamily="34" charset="0"/>
              </a:rPr>
              <a:t>(façons de produire, de consommer, de vivre ensemble etc.).</a:t>
            </a:r>
            <a:endParaRPr lang="fr-FR" sz="2000" i="1" dirty="0">
              <a:solidFill>
                <a:srgbClr val="173847"/>
              </a:solidFill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sz="2000" dirty="0">
              <a:solidFill>
                <a:srgbClr val="1C8C77"/>
              </a:solidFill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554" y="1167972"/>
            <a:ext cx="5387252" cy="3805701"/>
          </a:xfrm>
          <a:prstGeom prst="rect">
            <a:avLst/>
          </a:prstGeom>
        </p:spPr>
      </p:pic>
      <p:pic>
        <p:nvPicPr>
          <p:cNvPr id="15" name="Imag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lus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568" y="2471470"/>
            <a:ext cx="366382" cy="36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258325" y="5195229"/>
            <a:ext cx="5327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>
                <a:solidFill>
                  <a:srgbClr val="173847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Grâce à la distribution de </a:t>
            </a:r>
            <a:r>
              <a:rPr lang="fr-FR" dirty="0">
                <a:solidFill>
                  <a:srgbClr val="1C8C77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capteurs à pollution de l’air, </a:t>
            </a:r>
            <a:r>
              <a:rPr lang="fr-FR" dirty="0">
                <a:solidFill>
                  <a:srgbClr val="173847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une plateforme sera ensuite créée avec les données récoltées !</a:t>
            </a:r>
          </a:p>
        </p:txBody>
      </p:sp>
      <p:pic>
        <p:nvPicPr>
          <p:cNvPr id="16" name="Google Shape;273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0879517">
            <a:off x="2457544" y="4705274"/>
            <a:ext cx="1366009" cy="1846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33">
            <a:hlinkClick r:id="rId8" action="ppaction://hlinksldjump"/>
          </p:cNvPr>
          <p:cNvPicPr preferRelativeResize="0"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453" y="5562394"/>
            <a:ext cx="817874" cy="684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283" y="142878"/>
            <a:ext cx="1310037" cy="72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2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5A564C-D916-43EB-972C-99E5F428A27C}" type="slidenum">
              <a:rPr lang="fr-FR" altLang="fr-FR" smtClean="0"/>
              <a:pPr>
                <a:defRPr/>
              </a:pPr>
              <a:t>7</a:t>
            </a:fld>
            <a:endParaRPr lang="fr-FR" altLang="fr-FR"/>
          </a:p>
        </p:txBody>
      </p:sp>
      <p:pic>
        <p:nvPicPr>
          <p:cNvPr id="3" name="Picture 2" descr="Les conseils de territoire de la Métropole Aix-Marseille-Proven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266" y="99666"/>
            <a:ext cx="8894983" cy="666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592787-CFA6-4335-8BB4-7B2C3036D5A0}"/>
              </a:ext>
            </a:extLst>
          </p:cNvPr>
          <p:cNvSpPr/>
          <p:nvPr/>
        </p:nvSpPr>
        <p:spPr>
          <a:xfrm>
            <a:off x="-3175" y="0"/>
            <a:ext cx="376238" cy="6865938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Conseil de territoire Istres Ouest Provence : Accueil ::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763" y="2128058"/>
            <a:ext cx="881532" cy="5080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104" y="982370"/>
            <a:ext cx="466322" cy="562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 txBox="1">
            <a:spLocks/>
          </p:cNvSpPr>
          <p:nvPr/>
        </p:nvSpPr>
        <p:spPr bwMode="auto">
          <a:xfrm>
            <a:off x="11272310" y="6356350"/>
            <a:ext cx="1005415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ctr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lang="fr-FR" altLang="fr-FR" sz="2000" b="1" dirty="0">
                <a:solidFill>
                  <a:prstClr val="white"/>
                </a:solidFill>
                <a:latin typeface="Calibri"/>
              </a:rPr>
              <a:t>7</a:t>
            </a:r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33">
            <a:hlinkClick r:id="rId5" action="ppaction://hlinksldjump"/>
          </p:cNvPr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453" y="5562394"/>
            <a:ext cx="817874" cy="684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283" y="142878"/>
            <a:ext cx="1310037" cy="72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0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à coins arrondis 28"/>
          <p:cNvSpPr/>
          <p:nvPr/>
        </p:nvSpPr>
        <p:spPr>
          <a:xfrm>
            <a:off x="1422350" y="4382552"/>
            <a:ext cx="9730103" cy="1925673"/>
          </a:xfrm>
          <a:prstGeom prst="roundRect">
            <a:avLst/>
          </a:prstGeom>
          <a:solidFill>
            <a:srgbClr val="BBF7EC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173847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592787-CFA6-4335-8BB4-7B2C3036D5A0}"/>
              </a:ext>
            </a:extLst>
          </p:cNvPr>
          <p:cNvSpPr/>
          <p:nvPr/>
        </p:nvSpPr>
        <p:spPr>
          <a:xfrm>
            <a:off x="-3175" y="0"/>
            <a:ext cx="376238" cy="6865938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BackgroundTitle">
            <a:extLst>
              <a:ext uri="{FF2B5EF4-FFF2-40B4-BE49-F238E27FC236}">
                <a16:creationId xmlns:a16="http://schemas.microsoft.com/office/drawing/2014/main" id="{2A20A0F6-32CD-4A3D-B69A-B7794A373745}"/>
              </a:ext>
            </a:extLst>
          </p:cNvPr>
          <p:cNvSpPr/>
          <p:nvPr/>
        </p:nvSpPr>
        <p:spPr>
          <a:xfrm>
            <a:off x="452438" y="42322"/>
            <a:ext cx="11658600" cy="917576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Google Shape;120;p9"/>
          <p:cNvSpPr txBox="1">
            <a:spLocks/>
          </p:cNvSpPr>
          <p:nvPr/>
        </p:nvSpPr>
        <p:spPr>
          <a:xfrm>
            <a:off x="-71687" y="206690"/>
            <a:ext cx="11658600" cy="635000"/>
          </a:xfrm>
          <a:prstGeom prst="rect">
            <a:avLst/>
          </a:prstGeom>
        </p:spPr>
        <p:txBody>
          <a:bodyPr lIns="0" tIns="12700" rIns="0" bIns="0" anchor="t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1270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Roboto" charset="0"/>
                <a:cs typeface="Calibri" panose="020F0502020204030204" pitchFamily="34" charset="0"/>
              </a:rPr>
              <a:t>MON CARNET SENTINELLE </a:t>
            </a:r>
            <a:r>
              <a:rPr kumimoji="0" lang="fr-FR" alt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1AD2AF"/>
                </a:solidFill>
                <a:effectLst/>
                <a:uLnTx/>
                <a:uFillTx/>
                <a:latin typeface="Calibri Light"/>
                <a:ea typeface="Roboto" charset="0"/>
                <a:cs typeface="Calibri" panose="020F0502020204030204" pitchFamily="34" charset="0"/>
              </a:rPr>
              <a:t>/ </a:t>
            </a:r>
            <a:r>
              <a:rPr kumimoji="0" lang="fr-FR" alt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/>
                <a:ea typeface="Roboto" charset="0"/>
                <a:cs typeface="Calibri" panose="020F0502020204030204" pitchFamily="34" charset="0"/>
              </a:rPr>
              <a:t>Pour quoi faire ?</a:t>
            </a:r>
          </a:p>
        </p:txBody>
      </p:sp>
      <p:sp>
        <p:nvSpPr>
          <p:cNvPr id="13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 txBox="1">
            <a:spLocks/>
          </p:cNvSpPr>
          <p:nvPr/>
        </p:nvSpPr>
        <p:spPr bwMode="auto">
          <a:xfrm>
            <a:off x="11272310" y="6356350"/>
            <a:ext cx="1005416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fld id="{139E973B-6181-42BA-9940-1D464C7D8A7C}" type="slidenum">
              <a:rPr kumimoji="0" lang="fr-FR" altLang="fr-FR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963586" y="1729692"/>
            <a:ext cx="518886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Ce carnet est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ton journal de bord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et n’appartient qu’à toi. Il te servira à écrire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ce que tu observes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dans ton quotidien sur la pollution de l’air et sera comme un outil pour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préparer ton projet avec ta classe.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349" y="1319129"/>
            <a:ext cx="4269664" cy="2574357"/>
          </a:xfrm>
          <a:prstGeom prst="rect">
            <a:avLst/>
          </a:prstGeom>
        </p:spPr>
      </p:pic>
      <p:sp>
        <p:nvSpPr>
          <p:cNvPr id="19" name="Google Shape;118;p9"/>
          <p:cNvSpPr>
            <a:spLocks noChangeArrowheads="1"/>
          </p:cNvSpPr>
          <p:nvPr/>
        </p:nvSpPr>
        <p:spPr bwMode="auto">
          <a:xfrm rot="15602089">
            <a:off x="10661818" y="158106"/>
            <a:ext cx="1595437" cy="13811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476" y="4911556"/>
            <a:ext cx="997838" cy="1415219"/>
          </a:xfrm>
          <a:prstGeom prst="rect">
            <a:avLst/>
          </a:prstGeom>
        </p:spPr>
      </p:pic>
      <p:grpSp>
        <p:nvGrpSpPr>
          <p:cNvPr id="21" name="Groupe 20"/>
          <p:cNvGrpSpPr/>
          <p:nvPr/>
        </p:nvGrpSpPr>
        <p:grpSpPr>
          <a:xfrm>
            <a:off x="6199124" y="4679271"/>
            <a:ext cx="1338469" cy="1631107"/>
            <a:chOff x="4128861" y="6827608"/>
            <a:chExt cx="1338469" cy="1631107"/>
          </a:xfrm>
        </p:grpSpPr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8861" y="6827608"/>
              <a:ext cx="1338469" cy="1631107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057" y="7537423"/>
              <a:ext cx="629004" cy="892108"/>
            </a:xfrm>
            <a:prstGeom prst="rect">
              <a:avLst/>
            </a:prstGeom>
          </p:spPr>
        </p:pic>
      </p:grpSp>
      <p:sp>
        <p:nvSpPr>
          <p:cNvPr id="31" name="ZoneTexte 30"/>
          <p:cNvSpPr txBox="1"/>
          <p:nvPr/>
        </p:nvSpPr>
        <p:spPr>
          <a:xfrm>
            <a:off x="1675671" y="4444338"/>
            <a:ext cx="5592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Il te sera utile :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17384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2829666" y="4984143"/>
            <a:ext cx="24371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En classe pendant l’animation,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pour des jeux et des exercices.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17384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7455037" y="5019868"/>
            <a:ext cx="29116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1C8C7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Hors animation,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1738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avec ton enseignant en classe ou à la maison.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17384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0" name="Imag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9013" r="18329" b="12564"/>
          <a:stretch>
            <a:fillRect/>
          </a:stretch>
        </p:blipFill>
        <p:spPr bwMode="auto">
          <a:xfrm>
            <a:off x="10222972" y="6246813"/>
            <a:ext cx="104933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3">
            <a:hlinkClick r:id="rId9" action="ppaction://hlinksldjump"/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453" y="5562394"/>
            <a:ext cx="817874" cy="684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283" y="142878"/>
            <a:ext cx="1310037" cy="72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1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234" y="0"/>
            <a:ext cx="501651" cy="6858000"/>
          </a:xfrm>
          <a:prstGeom prst="rect">
            <a:avLst/>
          </a:prstGeom>
          <a:solidFill>
            <a:srgbClr val="183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7000"/>
                    </a14:imgEffect>
                    <a14:imgEffect>
                      <a14:saturation sat="0"/>
                    </a14:imgEffect>
                    <a14:imgEffect>
                      <a14:brightnessContrast bright="47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75" y="47989"/>
            <a:ext cx="11524308" cy="6741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BackgroundTitle"/>
          <p:cNvSpPr/>
          <p:nvPr/>
        </p:nvSpPr>
        <p:spPr>
          <a:xfrm>
            <a:off x="1589687" y="77791"/>
            <a:ext cx="10458975" cy="1035744"/>
          </a:xfrm>
          <a:prstGeom prst="roundRect">
            <a:avLst/>
          </a:prstGeom>
          <a:solidFill>
            <a:srgbClr val="29CFB1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667" b="0" i="0" u="none" strike="noStrike" kern="1200" cap="none" spc="0" normalizeH="0" baseline="0" noProof="0" dirty="0">
              <a:ln>
                <a:noFill/>
              </a:ln>
              <a:solidFill>
                <a:srgbClr val="6AB56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09926" y="237579"/>
            <a:ext cx="10238736" cy="753642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Calibri Bold" charset="0"/>
              </a:rPr>
              <a:t>Utilisation des manettes de quiz   Exemple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4035" y="2400362"/>
            <a:ext cx="2237127" cy="3373444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1559878" y="2340544"/>
            <a:ext cx="3186689" cy="748795"/>
          </a:xfrm>
          <a:prstGeom prst="rect">
            <a:avLst/>
          </a:prstGeom>
          <a:solidFill>
            <a:srgbClr val="173847">
              <a:alpha val="91000"/>
            </a:srgbClr>
          </a:solidFill>
          <a:ln>
            <a:solidFill>
              <a:srgbClr val="002060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Quelle est la capitale de la France ?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1559878" y="3121364"/>
            <a:ext cx="3186689" cy="1405256"/>
          </a:xfrm>
          <a:prstGeom prst="rect">
            <a:avLst/>
          </a:prstGeom>
          <a:solidFill>
            <a:srgbClr val="29CFB1">
              <a:alpha val="95000"/>
            </a:srgbClr>
          </a:solidFill>
          <a:ln>
            <a:solidFill>
              <a:srgbClr val="002060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 – Lyon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33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  <a:r>
              <a:rPr kumimoji="0" lang="fr-FR" sz="21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– Paris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 – Marseille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 – Strasbourg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1563642" y="4821193"/>
            <a:ext cx="3182925" cy="789896"/>
          </a:xfrm>
          <a:prstGeom prst="rect">
            <a:avLst/>
          </a:prstGeom>
          <a:solidFill>
            <a:srgbClr val="29CFB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La bonne réponse est : « 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Paris</a:t>
            </a:r>
            <a:r>
              <a:rPr kumimoji="0" lang="fr-FR" sz="21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».</a:t>
            </a:r>
          </a:p>
        </p:txBody>
      </p:sp>
      <p:cxnSp>
        <p:nvCxnSpPr>
          <p:cNvPr id="27" name="Connecteur droit avec flèche 26"/>
          <p:cNvCxnSpPr/>
          <p:nvPr/>
        </p:nvCxnSpPr>
        <p:spPr>
          <a:xfrm>
            <a:off x="9115878" y="3851508"/>
            <a:ext cx="865425" cy="42501"/>
          </a:xfrm>
          <a:prstGeom prst="straightConnector1">
            <a:avLst/>
          </a:prstGeom>
          <a:ln w="76200">
            <a:solidFill>
              <a:srgbClr val="1F8B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337446" y="3759759"/>
            <a:ext cx="2027511" cy="666977"/>
          </a:xfrm>
          <a:prstGeom prst="rect">
            <a:avLst/>
          </a:prstGeom>
          <a:ln>
            <a:solidFill>
              <a:srgbClr val="24425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Puis on appuie sur « </a:t>
            </a:r>
            <a:r>
              <a:rPr kumimoji="0" lang="fr-FR" sz="1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Valider</a:t>
            </a: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»</a:t>
            </a:r>
          </a:p>
        </p:txBody>
      </p:sp>
      <p:cxnSp>
        <p:nvCxnSpPr>
          <p:cNvPr id="11" name="Connecteur en arc 10"/>
          <p:cNvCxnSpPr/>
          <p:nvPr/>
        </p:nvCxnSpPr>
        <p:spPr>
          <a:xfrm>
            <a:off x="9097181" y="2666977"/>
            <a:ext cx="1635417" cy="1441595"/>
          </a:xfrm>
          <a:prstGeom prst="curvedConnector3">
            <a:avLst>
              <a:gd name="adj1" fmla="val 89139"/>
            </a:avLst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7750690" y="2494956"/>
            <a:ext cx="1689665" cy="666977"/>
          </a:xfrm>
          <a:prstGeom prst="rect">
            <a:avLst/>
          </a:prstGeom>
          <a:ln>
            <a:solidFill>
              <a:srgbClr val="24425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</a:t>
            </a: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appuie</a:t>
            </a: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sur le chiffre </a:t>
            </a:r>
            <a:r>
              <a:rPr kumimoji="0" lang="fr-FR" sz="1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fr-FR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7242590" y="322012"/>
            <a:ext cx="413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83847"/>
                </a:solidFill>
                <a:effectLst/>
                <a:uLnTx/>
                <a:uFillTx/>
                <a:latin typeface="Calibri Bold" charset="0"/>
                <a:ea typeface="+mn-ea"/>
                <a:cs typeface="+mn-cs"/>
              </a:rPr>
              <a:t>/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18384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0" name="Image 19">
            <a:hlinkClick r:id="rId7" action="ppaction://hlinksldjump"/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673" y="322012"/>
            <a:ext cx="1080000" cy="540000"/>
          </a:xfrm>
          <a:prstGeom prst="rect">
            <a:avLst/>
          </a:prstGeom>
        </p:spPr>
      </p:pic>
      <p:sp>
        <p:nvSpPr>
          <p:cNvPr id="16" name="Espace réservé du numéro de diapositive 1">
            <a:extLst>
              <a:ext uri="{FF2B5EF4-FFF2-40B4-BE49-F238E27FC236}">
                <a16:creationId xmlns:a16="http://schemas.microsoft.com/office/drawing/2014/main" id="{924E0DDC-B56A-479C-B4E7-2426419DA81D}"/>
              </a:ext>
            </a:extLst>
          </p:cNvPr>
          <p:cNvSpPr txBox="1">
            <a:spLocks/>
          </p:cNvSpPr>
          <p:nvPr/>
        </p:nvSpPr>
        <p:spPr bwMode="auto">
          <a:xfrm>
            <a:off x="11272310" y="6356350"/>
            <a:ext cx="1005416" cy="360363"/>
          </a:xfrm>
          <a:prstGeom prst="roundRect">
            <a:avLst/>
          </a:prstGeom>
          <a:solidFill>
            <a:srgbClr val="173847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</a:t>
            </a: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lang="fr-FR" altLang="fr-FR" sz="20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9</a:t>
            </a:r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960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Q_TYPE_REPONS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PJUSTE" val="2"/>
  <p:tag name="REPJUSTE_FORMATE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Q_TYPE_REPONSE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QUIZZ" val="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PJUSTE" val="2"/>
  <p:tag name="REPJUSTE_FORMATE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Q_TYPE_REPONSE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QUIZZ" val="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PJUSTE" val="4"/>
  <p:tag name="REPJUSTE_FORMATE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Q_TYPE_REPONS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Q_TYPE_REPONSE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QUIZZ" val="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PJUSTE" val="2"/>
  <p:tag name="REPJUSTE_FORMATE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Q_TYPE_REPONSE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QUIZZ" val="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PJUSTE" val="2"/>
  <p:tag name="REPJUSTE_FORMATE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Q_TYPE_REPONSE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QUIZZ" val="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Q_TYPE_REPONSE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Q_TYPE_REPONSE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QUIZZ" val="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PJUSTE" val="2"/>
  <p:tag name="REPJUSTE_FORMATE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Q_TYPE_REPONSE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QUIZZ" val="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PJUSTE" val="1"/>
  <p:tag name="REPJUSTE_FORMATE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Q_TYPE_REPONSE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1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QUIZZ" val="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PJUSTE" val="4"/>
  <p:tag name="REPJUSTE_FORMATE" val="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Q_TYPE_REPONSE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Q_TYPE_REPONSE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1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1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1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1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QUIZZ" val="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PJUSTE" val="4"/>
  <p:tag name="REPJUSTE_FORMATE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Q_TYPE_REPONSE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QUIZZ" val="Q"/>
</p:tagLst>
</file>

<file path=ppt/theme/theme1.xml><?xml version="1.0" encoding="utf-8"?>
<a:theme xmlns:a="http://schemas.openxmlformats.org/drawingml/2006/main" name="5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xml-stylesheet type='text/xsl' href='C:\Program Files (x86)\QuizzBox\XmlXsl\Proprietes_ppt.xsl'?>
<QUESTIONNAIRE>
  <!--Version de génération du fichier-->
  <VersionGenerationXml>1.1</VersionGenerationXml>
  <TRADUCTION>
    <XML_ET>et</XML_ET>
    <XML_PAR_DEFAUT>Par défaut</XML_PAR_DEFAUT>
    <XML_LIB_VALEUR_DEFAUT>(Par défaut)</XML_LIB_VALEUR_DEFAUT>
    <XML_ERREUR>Erreur</XML_ERREUR>
    <XML_ERREUR_THEME>Erreur sur le thème</XML_ERREUR_THEME>
    <XML_ERREUR_QUESTION>Erreur sur la question</XML_ERREUR_QUESTION>
    <XML_ERREUR_REPONSE>Erreur sur la réponse</XML_ERREUR_REPONSE>
    <XML_QUESTIONNAIRE_FAMILLE>Famille</XML_QUESTIONNAIRE_FAMILLE>
    <XML_QUESTIONNAIRE_DATE_VALIDITE_DEBUT>Date de début de validité</XML_QUESTIONNAIRE_DATE_VALIDITE_DEBUT>
    <XML_QUESTIONNAIRE_DATE_VALIDITE_FIN>Date de fin de validité</XML_QUESTIONNAIRE_DATE_VALIDITE_FIN>
    <XML_QUESTIONNAIRE_DATE_DE_CREATION>Date de création</XML_QUESTIONNAIRE_DATE_DE_CREATION>
    <XML_QUESTIONNAIRE_DATE_MAJ>Date de dernière mise à jour</XML_QUESTIONNAIRE_DATE_MAJ>
    <XML_QUESTIONNAIRE_MODELE_COLLECTIF>Modèle pour l'export collectif</XML_QUESTIONNAIRE_MODELE_COLLECTIF>
    <XML_QUESTIONNAIRE_MODELE_INDIVIDUEL>Modèle pour l'export individuel</XML_QUESTIONNAIRE_MODELE_INDIVIDUEL>
    <XML_QUESTIONNAIRE_MODELE_RES_INSTANT>Modèles de résultats instantanés</XML_QUESTIONNAIRE_MODELE_RES_INSTANT>
    <XML_QUESTIONNAIRE_MODELE_RES_INSTANT_REP_JUSTE>questions à réponses justes</XML_QUESTIONNAIRE_MODELE_RES_INSTANT_REP_JUSTE>
    <XML_QUESTIONNAIRE_MODELE_RES_INSTANT_REP_JUSTEORDO>questions à réponses justes avec ordonnancement</XML_QUESTIONNAIRE_MODELE_RES_INSTANT_REP_JUSTEORDO>
    <XML_QUESTIONNAIRE_MODELE_RES_INSTANT_SONDAGE>questions sondage</XML_QUESTIONNAIRE_MODELE_RES_INSTANT_SONDAGE>
    <XML_QUESTIONNAIRE_MODELE_RES_INSTANT_CUMUL>cumul</XML_QUESTIONNAIRE_MODELE_RES_INSTANT_CUMUL>
    <XML_QUESTIONNAIRE_NB_POINTS_MINI>Points min par question</XML_QUESTIONNAIRE_NB_POINTS_MINI>
    <XML_QUESTIONNAIRE_NB_POINTS_REP_JUSTE>Points par réponse juste</XML_QUESTIONNAIRE_NB_POINTS_REP_JUSTE>
    <XML_QUESTIONNAIRE_NOTE_MAX>Questionnaire noté sur</XML_QUESTIONNAIRE_NOTE_MAX>
    <XML_QUESTIONNAIRE_NOTE_MIN>Note mini</XML_QUESTIONNAIRE_NOTE_MIN>
    <XML_QUESTIONNAIRE_METHODE_CALCUL>Méthode de calcul de points</XML_QUESTIONNAIRE_METHODE_CALCUL>
    <XML_QUESTIONNAIRE_METHODE_CALCUL_ADDITION>Addition</XML_QUESTIONNAIRE_METHODE_CALCUL_ADDITION>
    <XML_QUESTIONNAIRE_METHODE_CALCUL_POURCENTAGE>Pourcentage</XML_QUESTIONNAIRE_METHODE_CALCUL_POURCENTAGE>
    <XML_QUESTIONNAIRE_METHODE_CALCUL_REPARTITION>Répartition</XML_QUESTIONNAIRE_METHODE_CALCUL_REPARTITION>
    <XML_QUESTIONNAIRE_NOTE_REUSSITE>Note réussite</XML_QUESTIONNAIRE_NOTE_REUSSITE>
    <XML_QUESTIONNAIRE_QUESTIONNAIRE>Questionnaire</XML_QUESTIONNAIRE_QUESTIONNAIRE>
    <XML_QUESTIONNAIRE_REPONSE_EXACTE>Type de réponses</XML_QUESTIONNAIRE_REPONSE_EXACTE>
    <XML_QUESTIONNAIRE_REPONSE_UNIQUE>Nb réponses par question</XML_QUESTIONNAIRE_REPONSE_UNIQUE>
    <XML_QUESTIONNAIRE_NB_POINTS_REP_FAUSSE>Points par réponse fausse</XML_QUESTIONNAIRE_NB_POINTS_REP_FAUSSE>
    <XML_QUESTIONNAIRE_NB_POINTS_REP_FAUSSE_AUTO>Auto</XML_QUESTIONNAIRE_NB_POINTS_REP_FAUSSE_AUTO>
    <XML_QUESTIONNAIRE_NB_POINTS_REP_OUBLI>Points par réponse oubliée</XML_QUESTIONNAIRE_NB_POINTS_REP_OUBLI>
    <XML_QUESTIONNAIRE_NB_POINTS_REP_JUSTE_MAL_PLACE>Points par réponse dans le désordre</XML_QUESTIONNAIRE_NB_POINTS_REP_JUSTE_MAL_PLACE>
    <XML_QUESTIONNAIRE_NB_POINTS_PAS_REPONDU>Points quand on ne répond pas</XML_QUESTIONNAIRE_NB_POINTS_PAS_REPONDU>
    <XML_QUESTIONNAIRE_NB_POINTS_MAXI>Points max par question</XML_QUESTIONNAIRE_NB_POINTS_MAXI>
    <XML_QUESTIONNAIRE_NO_REPONSE_PAS_REPONDU>N° réponse type "Pas répondu"</XML_QUESTIONNAIRE_NO_REPONSE_PAS_REPONDU>
    <XML_QUESTIONNAIRE_LIMITE_TEMPS>Limite de temps</XML_QUESTIONNAIRE_LIMITE_TEMPS>
    <XML_QUESTIONNAIRE_AUTOSWITCH>Passage auto à la question suivante</XML_QUESTIONNAIRE_AUTOSWITCH>
    <XML_QUESTIONNAIRE_LIBELLE_FORMATION>Libellé de formation</XML_QUESTIONNAIRE_LIBELLE_FORMATION>
    <XML_QUESTIONNAIRE_OUI>Oui</XML_QUESTIONNAIRE_OUI>
    <XML_QUESTIONNAIRE_NON>Non</XML_QUESTIONNAIRE_NON>
    <XML_QUESTIONNAIRE_SECONDES>secondes</XML_QUESTIONNAIRE_SECONDES>
    <XML_QUESTIONNAIRE_NB_TOTAL_QUESTIONS>Nombre total de questions</XML_QUESTIONNAIRE_NB_TOTAL_QUESTIONS>
    <XML_QUESTIONNAIRE_MODELE_EXPORT_TO_EXPORT>Modèles à utiliser pour export de résultats</XML_QUESTIONNAIRE_MODELE_EXPORT_TO_EXPORT>
    <XML_QUESTIONNAIRE_NOTE_MIN>Note mini</XML_QUESTIONNAIRE_NOTE_MIN>
    <XML_QUESTIONNAIRE_METHODE_CALCUL>Méthode de calcul de points</XML_QUESTIONNAIRE_METHODE_CALCUL>
    <XML_QUESTIONNAIRE_REFERENCE_QUESTIONNAIRE>Référence du questionnaire</XML_QUESTIONNAIRE_REFERENCE_QUESTIONNAIRE>
    <XML_QUESTIONNAIRE_REPONSE_MODIFIABLE>Réponses modifiables</XML_QUESTIONNAIRE_REPONSE_MODIFIABLE>
    <XML_QUESTIONNAIRE_AFFICHAGE_BARRE_NAVIGATION>Mode d'affichage de la barre de navigation</XML_QUESTIONNAIRE_AFFICHAGE_BARRE_NAVIGATION>
    <XML_QUESTIONNAIRE_VALIDATION_AUTO_REPONSE_UNIQUE>Validation automatique des réponses unique</XML_QUESTIONNAIRE_VALIDATION_AUTO_REPONSE_UNIQUE>
    <XML_DIAPO>Diapositive</XML_DIAPO>
    <XML_THEME_CALCUL_POINT>Calcul Point</XML_THEME_CALCUL_POINT>
    <XML_THEME_MINIMA>Minima</XML_THEME_MINIMA>
    <XML_THEME_THEME>Thème</XML_THEME_THEME>
    <XML_THEME_COMMENTAIRE>Commentaires</XML_THEME_COMMENTAIRE>
    <XML_QUESTION_NO_REPONSE_PAS_REPONDU>N° réponse type "Pas répondu"</XML_QUESTION_NO_REPONSE_PAS_REPONDU>
    <XML_QUESTION_COEFFICIENT>Coefficient</XML_QUESTION_COEFFICIENT>
    <XML_QUESTION_LIB_THEME>Thème</XML_QUESTION_LIB_THEME>
    <XML_QUESTION_ELIMINATOIRE>Eliminatoire</XML_QUESTION_ELIMINATOIRE>
    <XML_QUESTION_NB_POINTS_MIN>Points min</XML_QUESTION_NB_POINTS_MIN>
    <XML_QUESTION_METHODE_CALCUL>Méthode de calcul de points</XML_QUESTION_METHODE_CALCUL>
    <XML_QUESTION_PIVOT>Pivot</XML_QUESTION_PIVOT>
    <XML_QUESTION_TYPE_REPONSE>Type de réponse</XML_QUESTION_TYPE_REPONSE>
    <XML_QUESTION_MIROIR>Miroir</XML_QUESTION_MIROIR>
    <XML_QUESTION_NB_POINTS_MAX>Points max</XML_QUESTION_NB_POINTS_MAX>
    <XML_QUESTION_NB_POINTS_REP_FAUSSE>Points par réponse fausse</XML_QUESTION_NB_POINTS_REP_FAUSSE>
    <XML_QUESTION_NB_POINTS_REP_JUSTE>Points par réponse juste</XML_QUESTION_NB_POINTS_REP_JUSTE>
    <XML_QUESTION_NUM_QUESTION_THEME>N° question du thème</XML_QUESTION_NUM_QUESTION_THEME>
    <XML_QUESTION_POINTS_MAX_SI_REP_JUSTE>Points max, dynamique ?</XML_QUESTION_POINTS_MAX_SI_REP_JUSTE>
    <XML_QUESTION_QUESTION>Question</XML_QUESTION_QUESTION>
    <XML_QUESTION_SOLUTION>Solution</XML_QUESTION_SOLUTION>
    <XML_QUESTION_REPONSE_UNIQUE>Nb réponses par question</XML_QUESTION_REPONSE_UNIQUE>
    <XML_QUESTION_NB_POINTS_REP_OUBLI>Points par réponse oubliée</XML_QUESTION_NB_POINTS_REP_OUBLI>
    <XML_QUESTION_NB_POINTS_REP_MAL_PLACE>Points par réponse dans le désordre</XML_QUESTION_NB_POINTS_REP_MAL_PLACE>
    <XML_QUESTION_PAS_REPONDU>Points quand on ne répond pas</XML_QUESTION_PAS_REPONDU>
    <XML_QUESTION_TEMPS_REPONSE>Temps de réponse</XML_QUESTION_TEMPS_REPONSE>
    <XML_QUESTION_ORDONNENCEMENT>Ordonnancement des réponses</XML_QUESTION_ORDONNENCEMENT>
    <XML_QUESTION_MODELE_RES_INSTANT>Modèle de résultats instantanés</XML_QUESTION_MODELE_RES_INSTANT>
    <XML_QUESTION_REFERENCE_QUESTION>Référence</XML_QUESTION_REFERENCE_QUESTION>
    <XML_QUESTION_PLAGE>Plage</XML_QUESTION_PLAGE>
    <XML_QUESTION_TOLERANCE>Tolérance</XML_QUESTION_TOLERANCE>
    <XML_QUESTION_DELAI_AVANT_REPONSE>Délai avant réponse</XML_QUESTION_DELAI_AVANT_REPONSE>
    <XML_QUESTION_REPONSE_JUSTE_NUMERIQUE>QDL_XML_QUESTION_REPONSE_JUSTE_NUMERIQUE</XML_QUESTION_REPONSE_JUSTE_NUMERIQUE>
    <XML_REPONSE_LISTE>Liste des réponses</XML_REPONSE_LISTE>
    <XML_REPONSES_TEXTE>Réponses</XML_REPONSES_TEXTE>
    <XML_ITEM_A_EVALUER>Items à évaluer</XML_ITEM_A_EVALUER>
  </TRADUCTION>
  <LIB_QUESTIONNAIRE valeur="S1">S1</LIB_QUESTIONNAIRE>
  <NOM_FICHIER valeur="S1.pptx">S1.pptx</NOM_FICHIER>
  <FAMILLE valeur=""/>
  <EXPORT_COL valeur="">(Par défaut)</EXPORT_COL>
  <EXPORT_INDIV valeur="">(Par défaut)</EXPORT_INDIV>
  <RES_INSTANTANE_Q_REP_JUSTE valeur="">(Par défaut)</RES_INSTANTANE_Q_REP_JUSTE>
  <RES_INSTANTANE_Q_REP_JUSTE_ORD valeur="">(Par défaut)</RES_INSTANTANE_Q_REP_JUSTE_ORD>
  <RES_INSTANTANE_Q_REP_SONDAGE valeur="">(Par défaut)</RES_INSTANTANE_Q_REP_SONDAGE>
  <RES_INSTANTANE_CUMUL valeur="">(Par défaut)</RES_INSTANTANE_CUMUL>
  <NB_POINT_MINI valeur="0">0</NB_POINT_MINI>
  <NB_POINT_REP_FAUSSE valeur="99999999">Auto</NB_POINT_REP_FAUSSE>
  <NB_POINT_REP_JUSTE valeur="1">1</NB_POINT_REP_JUSTE>
  <NB_POINT_REP_OUBLI valeur="0">0</NB_POINT_REP_OUBLI>
  <NB_POINT_REP_JUSTE_MAL_PLACE valeur="0">0</NB_POINT_REP_JUSTE_MAL_PLACE>
  <NB_POINT_PAS_REPONDU valeur="0">0</NB_POINT_PAS_REPONDU>
  <NO_REPONSE_PAS_REPONDU valeur=""/>
  <METHODE_CALCUL_POINT valeur="3">Répartition</METHODE_CALCUL_POINT>
  <NB_POINT_MAXI valeur="1">1</NB_POINT_MAXI>
  <LIBELLE_FORMATION valeur=""/>
  <AUTOSWITCH valeur="0">Non</AUTOSWITCH>
  <LIMITE_TEMPS valeur="False">Non</LIMITE_TEMPS>
  <TEMPS_REPONSE valeur=""/>
  <NOTE_MAX valeur=""/>
  <NOTE_MIN valeur=""/>
  <DATE_VALIDITE_DEBUT valeur=""/>
  <DATE_VALIDITE_FIN valeur=""/>
  <NOTE_REUSSITE valeur=""/>
  <REPERTOIRE valeur="C:\Users\Matx\Desktop\MANETTES\">C:\Users\Matx\Desktop\MANETTES\</REPERTOIRE>
  <REPONSE_UNIQUE valeur="True">1 réponse</REPONSE_UNIQUE>
  <REPONSES_EXACTES valeur="True">Réponses exactes</REPONSES_EXACTES>
  <REFERENCE_QUESTIONNAIRE valeur=""/>
  <REPONSE_MODIFIABLE valeur="">(Par défaut)</REPONSE_MODIFIABLE>
  <AFFICHAGE_BARRE_NAVIGATION valeur="">(Par défaut)</AFFICHAGE_BARRE_NAVIGATION>
  <VALIDATION_AUTO_REPONSE_UNIQUE valeur="">(Par défaut)</VALIDATION_AUTO_REPONSE_UNIQUE>
  <CODE_VERROUILLAGE valeur=""/>
  <VersionAutoIncGenerationXml valeur="7c5fb8e6-4209-4cfa-885a-568974506b93">7c5fb8e6-4209-4cfa-885a-568974506b93</VersionAutoIncGenerationXml>
  <CHEMIN_DIAPOS>C:\QuizzBoxData\Img\S1\sl</CHEMIN_DIAPOS>
  <DATE_MAJ>13/10/2020 11:05:25</DATE_MAJ>
  <DATE_CREATION>13/10/2020 10:16:54</DATE_CREATION>
  <NB_TOTAL_QUESTIONS>15</NB_TOTAL_QUESTIONS>
  <DIAPO>
    <NUM_DIAPO>1</NUM_DIAPO>
    <TYPE_DIAPO>0</TYPE_DIAPO>
  </DIAPO>
  <DIAPO>
    <NUM_DIAPO>2</NUM_DIAPO>
    <TYPE_DIAPO>0</TYPE_DIAPO>
  </DIAPO>
  <DIAPO>
    <NUM_DIAPO>3</NUM_DIAPO>
    <TYPE_DIAPO>0</TYPE_DIAPO>
  </DIAPO>
  <DIAPO>
    <NUM_DIAPO>4</NUM_DIAPO>
    <TYPE_DIAPO>0</TYPE_DIAPO>
  </DIAPO>
  <DIAPO>
    <NUM_DIAPO>5</NUM_DIAPO>
    <TYPE_DIAPO>0</TYPE_DIAPO>
  </DIAPO>
  <DIAPO>
    <NUM_DIAPO>6</NUM_DIAPO>
    <TYPE_DIAPO>0</TYPE_DIAPO>
  </DIAPO>
  <DIAPO>
    <NUM_DIAPO>7</NUM_DIAPO>
    <TYPE_DIAPO>0</TYPE_DIAPO>
  </DIAPO>
  <DIAPO>
    <NUM_DIAPO>8</NUM_DIAPO>
    <TYPE_DIAPO>0</TYPE_DIAPO>
  </DIAPO>
  <DIAPO>
    <NUM_DIAPO>9</NUM_DIAPO>
    <TYPE_DIAPO>0</TYPE_DIAPO>
  </DIAPO>
  <DIAPO>
    <NUM_DIAPO>10</NUM_DIAPO>
    <TYPE_DIAPO>1</TYPE_DIAPO>
    <QUESTION>
      <NUM_QUESTION valeur="1">1</NUM_QUESTION>
      <NUM_THEME valeur="1">1</NUM_THEME>
      <NUM_QUESTION_UTIL valeur=""/>
      <LIB_QUESTION valeur="Q1 / Connais-tu le volume d’air qui passe  dans nos poumons chaque jour ?">Q1 / Connais-tu le volume d’air qui passe  dans nos poumons chaque jour ?</LIB_QUESTION>
      <ELIMINATOIRE valeur="False">Non</ELIMINATOIRE>
      <NB_POINT_MINI_Q valeur="">(Par défaut)</NB_POINT_MINI_Q>
      <METHODE_CALCUL_POINT_Q valeur="">(Par défaut)</METHODE_CALCUL_POINT_Q>
      <NB_POINT_MAXI_Q valeur="">(Par défaut)</NB_POINT_MAXI_Q>
      <NO_REPONSE_PAS_REPONDU valeur=""/>
      <NUM_QUESTION_THEME valeur="1">1</NUM_QUESTION_THEME>
      <COEFFICIENT valeur="1">1</COEFFICIENT>
      <SOLUTION valeur="4">4</SOLUTION>
      <NB_POINT_REP_JUSTE_Q valeur="">(Par défaut)</NB_POINT_REP_JUSTE_Q>
      <NB_POINT_REP_FAUSSE_Q valeur="">(Par défaut)</NB_POINT_REP_FAUSSE_Q>
      <NB_POINT_REP_OUBLI_Q valeur="">(Par défaut)</NB_POINT_REP_OUBLI_Q>
      <ORDONNENCEMENT valeur="False">Non</ORDONNENCEMENT>
      <TEMPS_REPONSE_Q valeur="">(Par défaut)</TEMPS_REPONSE_Q>
      <NB_POINT_REP_JUSTE_MAL_PLACE_Q valeur="">(Par défaut)</NB_POINT_REP_JUSTE_MAL_PLACE_Q>
      <NB_POINT_PAS_REPONDU_Q valeur="">(Par défaut)</NB_POINT_PAS_REPONDU_Q>
      <LIB_THEME valeur="">(Par défaut)</LIB_THEME>
      <REPONSE_UNIQUE valeur="">(Par défaut)</REPONSE_UNIQUE>
      <RES_INSTANTANE valeur="">(Par défaut)</RES_INSTANTANE>
      <PIVOT valeur="">Non</PIVOT>
      <TYPE_REPONSE valeur="0">Choix</TYPE_REPONSE>
      <MIROIR valeur=""/>
      <LIMITE_TEMPS valeur="">(Par défaut)</LIMITE_TEMPS>
      <PLAGE_MIN valeur=""/>
      <PLAGE_MAX valeur=""/>
      <DELAI_AVANT_REPONSE valeur=""/>
      <TOLERANCE_MIN_NUMERIQUE valeur=""/>
      <TOLERANCE_MAX_NUMERIQUE valeur=""/>
      <MALUS_TEMPS valeur=""/>
      <BONUs_PLACE valeur=""/>
      <REPONSE>
        <NUM_REPONSE valeur="1">1</NUM_REPONSE>
        <LIB_REPONSE valeur="1.   15 litres">1.   15 litres</LIB_REPONSE>
        <POINT valeur=""/>
      </REPONSE>
      <REPONSE>
        <NUM_REPONSE valeur="2">2</NUM_REPONSE>
        <LIB_REPONSE valeur="2.   150 litres">2.   150 litres</LIB_REPONSE>
        <POINT valeur=""/>
      </REPONSE>
      <REPONSE>
        <NUM_REPONSE valeur="3">3</NUM_REPONSE>
        <LIB_REPONSE valeur="3.   1 500 litres">3.   1 500 litres</LIB_REPONSE>
        <POINT valeur=""/>
      </REPONSE>
      <REPONSE>
        <NUM_REPONSE valeur="4">4</NUM_REPONSE>
        <LIB_REPONSE valeur="4.   15 000 litres">4.   15 000 litres</LIB_REPONSE>
        <POINT valeur=""/>
      </REPONSE>
    </QUESTION>
  </DIAPO>
  <DIAPO>
    <NUM_DIAPO>11</NUM_DIAPO>
    <TYPE_DIAPO>0</TYPE_DIAPO>
  </DIAPO>
  <DIAPO>
    <NUM_DIAPO>12</NUM_DIAPO>
    <TYPE_DIAPO>1</TYPE_DIAPO>
    <QUESTION>
      <NUM_QUESTION valeur="2">2</NUM_QUESTION>
      <NUM_THEME valeur="1">1</NUM_THEME>
      <NUM_QUESTION_UTIL valeur=""/>
      <LIB_QUESTION valeur="Q2 / Avons-nous tout le ciel pour respirer ? ">Q2 / Avons-nous tout le ciel pour respirer ? </LIB_QUESTION>
      <ELIMINATOIRE valeur="False">Non</ELIMINATOIRE>
      <NB_POINT_MINI_Q valeur="">(Par défaut)</NB_POINT_MINI_Q>
      <METHODE_CALCUL_POINT_Q valeur="">(Par défaut)</METHODE_CALCUL_POINT_Q>
      <NB_POINT_MAXI_Q valeur="">(Par défaut)</NB_POINT_MAXI_Q>
      <NO_REPONSE_PAS_REPONDU valeur=""/>
      <NUM_QUESTION_THEME valeur="2">2</NUM_QUESTION_THEME>
      <COEFFICIENT valeur="1">1</COEFFICIENT>
      <SOLUTION valeur="2">2</SOLUTION>
      <NB_POINT_REP_JUSTE_Q valeur="">(Par défaut)</NB_POINT_REP_JUSTE_Q>
      <NB_POINT_REP_FAUSSE_Q valeur="">(Par défaut)</NB_POINT_REP_FAUSSE_Q>
      <NB_POINT_REP_OUBLI_Q valeur="">(Par défaut)</NB_POINT_REP_OUBLI_Q>
      <ORDONNENCEMENT valeur="False">Non</ORDONNENCEMENT>
      <TEMPS_REPONSE_Q valeur="">(Par défaut)</TEMPS_REPONSE_Q>
      <NB_POINT_REP_JUSTE_MAL_PLACE_Q valeur="">(Par défaut)</NB_POINT_REP_JUSTE_MAL_PLACE_Q>
      <NB_POINT_PAS_REPONDU_Q valeur="">(Par défaut)</NB_POINT_PAS_REPONDU_Q>
      <LIB_THEME valeur="">(Par défaut)</LIB_THEME>
      <REPONSE_UNIQUE valeur="">(Par défaut)</REPONSE_UNIQUE>
      <RES_INSTANTANE valeur="">(Par défaut)</RES_INSTANTANE>
      <PIVOT valeur="">Non</PIVOT>
      <TYPE_REPONSE valeur="0">Choix</TYPE_REPONSE>
      <MIROIR valeur=""/>
      <LIMITE_TEMPS valeur="">(Par défaut)</LIMITE_TEMPS>
      <PLAGE_MIN valeur=""/>
      <PLAGE_MAX valeur=""/>
      <DELAI_AVANT_REPONSE valeur=""/>
      <TOLERANCE_MIN_NUMERIQUE valeur=""/>
      <TOLERANCE_MAX_NUMERIQUE valeur=""/>
      <MALUS_TEMPS valeur=""/>
      <BONUs_PLACE valeur=""/>
      <REPONSE>
        <NUM_REPONSE valeur="1">1</NUM_REPONSE>
        <LIB_REPONSE valeur="1 - Oui">1 - Oui</LIB_REPONSE>
        <POINT valeur=""/>
      </REPONSE>
      <REPONSE>
        <NUM_REPONSE valeur="2">2</NUM_REPONSE>
        <LIB_REPONSE valeur="2 - Non">2 - Non</LIB_REPONSE>
        <POINT valeur=""/>
      </REPONSE>
    </QUESTION>
  </DIAPO>
  <DIAPO>
    <NUM_DIAPO>13</NUM_DIAPO>
    <TYPE_DIAPO>0</TYPE_DIAPO>
  </DIAPO>
  <DIAPO>
    <NUM_DIAPO>14</NUM_DIAPO>
    <TYPE_DIAPO>1</TYPE_DIAPO>
    <QUESTION>
      <NUM_QUESTION valeur="3">3</NUM_QUESTION>
      <NUM_THEME valeur="1">1</NUM_THEME>
      <NUM_QUESTION_UTIL valeur=""/>
      <LIB_QUESTION valeur="Q3 / Le volume d’air respiré lors d’une activité sportive intense est environ…">Q3 / Le volume d’air respiré lors d’une activité sportive intense est environ…</LIB_QUESTION>
      <ELIMINATOIRE valeur="False">Non</ELIMINATOIRE>
      <NB_POINT_MINI_Q valeur="">(Par défaut)</NB_POINT_MINI_Q>
      <METHODE_CALCUL_POINT_Q valeur="">(Par défaut)</METHODE_CALCUL_POINT_Q>
      <NB_POINT_MAXI_Q valeur="">(Par défaut)</NB_POINT_MAXI_Q>
      <NO_REPONSE_PAS_REPONDU valeur=""/>
      <NUM_QUESTION_THEME valeur="3">3</NUM_QUESTION_THEME>
      <COEFFICIENT valeur="1">1</COEFFICIENT>
      <SOLUTION valeur="2">2</SOLUTION>
      <NB_POINT_REP_JUSTE_Q valeur="">(Par défaut)</NB_POINT_REP_JUSTE_Q>
      <NB_POINT_REP_FAUSSE_Q valeur="">(Par défaut)</NB_POINT_REP_FAUSSE_Q>
      <NB_POINT_REP_OUBLI_Q valeur="">(Par défaut)</NB_POINT_REP_OUBLI_Q>
      <ORDONNENCEMENT valeur="False">Non</ORDONNENCEMENT>
      <TEMPS_REPONSE_Q valeur="">(Par défaut)</TEMPS_REPONSE_Q>
      <NB_POINT_REP_JUSTE_MAL_PLACE_Q valeur="">(Par défaut)</NB_POINT_REP_JUSTE_MAL_PLACE_Q>
      <NB_POINT_PAS_REPONDU_Q valeur="">(Par défaut)</NB_POINT_PAS_REPONDU_Q>
      <LIB_THEME valeur="">(Par défaut)</LIB_THEME>
      <REPONSE_UNIQUE valeur="">(Par défaut)</REPONSE_UNIQUE>
      <RES_INSTANTANE valeur="">(Par défaut)</RES_INSTANTANE>
      <PIVOT valeur="">Non</PIVOT>
      <TYPE_REPONSE valeur="0">Choix</TYPE_REPONSE>
      <MIROIR valeur=""/>
      <LIMITE_TEMPS valeur="">(Par défaut)</LIMITE_TEMPS>
      <PLAGE_MIN valeur=""/>
      <PLAGE_MAX valeur=""/>
      <DELAI_AVANT_REPONSE valeur=""/>
      <TOLERANCE_MIN_NUMERIQUE valeur=""/>
      <TOLERANCE_MAX_NUMERIQUE valeur=""/>
      <MALUS_TEMPS valeur=""/>
      <BONUs_PLACE valeur=""/>
      <REPONSE>
        <NUM_REPONSE valeur="1">1</NUM_REPONSE>
        <LIB_REPONSE valeur="1 - 2 fois plus important">1 - 2 fois plus important</LIB_REPONSE>
        <POINT valeur=""/>
      </REPONSE>
      <REPONSE>
        <NUM_REPONSE valeur="2">2</NUM_REPONSE>
        <LIB_REPONSE valeur="2 - 10 fois plus important">2 - 10 fois plus important</LIB_REPONSE>
        <POINT valeur=""/>
      </REPONSE>
      <REPONSE>
        <NUM_REPONSE valeur="3">3</NUM_REPONSE>
        <LIB_REPONSE valeur="3 - 50 fois plus important">3 - 50 fois plus important</LIB_REPONSE>
        <POINT valeur=""/>
      </REPONSE>
      <REPONSE>
        <NUM_REPONSE valeur="4">4</NUM_REPONSE>
        <LIB_REPONSE valeur="4 - 100 fois plus important">4 - 100 fois plus important</LIB_REPONSE>
        <POINT valeur=""/>
      </REPONSE>
    </QUESTION>
  </DIAPO>
  <DIAPO>
    <NUM_DIAPO>15</NUM_DIAPO>
    <TYPE_DIAPO>0</TYPE_DIAPO>
  </DIAPO>
  <DIAPO>
    <NUM_DIAPO>16</NUM_DIAPO>
    <TYPE_DIAPO>1</TYPE_DIAPO>
    <QUESTION>
      <NUM_QUESTION valeur="4">4</NUM_QUESTION>
      <NUM_THEME valeur="1">1</NUM_THEME>
      <NUM_QUESTION_UTIL valeur=""/>
      <LIB_QUESTION valeur="Q4 / Parmi les moteurs suivants, quel est celui qui pollue le moins l’air ?">Q4 / Parmi les moteurs suivants, quel est celui qui pollue le moins l’air ?</LIB_QUESTION>
      <ELIMINATOIRE valeur="False">Non</ELIMINATOIRE>
      <NB_POINT_MINI_Q valeur="">(Par défaut)</NB_POINT_MINI_Q>
      <METHODE_CALCUL_POINT_Q valeur="">(Par défaut)</METHODE_CALCUL_POINT_Q>
      <NB_POINT_MAXI_Q valeur="">(Par défaut)</NB_POINT_MAXI_Q>
      <NO_REPONSE_PAS_REPONDU valeur=""/>
      <NUM_QUESTION_THEME valeur="4">4</NUM_QUESTION_THEME>
      <COEFFICIENT valeur="1">1</COEFFICIENT>
      <SOLUTION valeur="4">4</SOLUTION>
      <NB_POINT_REP_JUSTE_Q valeur="">(Par défaut)</NB_POINT_REP_JUSTE_Q>
      <NB_POINT_REP_FAUSSE_Q valeur="">(Par défaut)</NB_POINT_REP_FAUSSE_Q>
      <NB_POINT_REP_OUBLI_Q valeur="">(Par défaut)</NB_POINT_REP_OUBLI_Q>
      <ORDONNENCEMENT valeur="False">Non</ORDONNENCEMENT>
      <TEMPS_REPONSE_Q valeur="">(Par défaut)</TEMPS_REPONSE_Q>
      <NB_POINT_REP_JUSTE_MAL_PLACE_Q valeur="">(Par défaut)</NB_POINT_REP_JUSTE_MAL_PLACE_Q>
      <NB_POINT_PAS_REPONDU_Q valeur="">(Par défaut)</NB_POINT_PAS_REPONDU_Q>
      <LIB_THEME valeur="">(Par défaut)</LIB_THEME>
      <REPONSE_UNIQUE valeur="">(Par défaut)</REPONSE_UNIQUE>
      <RES_INSTANTANE valeur="">(Par défaut)</RES_INSTANTANE>
      <PIVOT valeur="">Non</PIVOT>
      <TYPE_REPONSE valeur="0">Choix</TYPE_REPONSE>
      <MIROIR valeur=""/>
      <LIMITE_TEMPS valeur="">(Par défaut)</LIMITE_TEMPS>
      <PLAGE_MIN valeur=""/>
      <PLAGE_MAX valeur=""/>
      <DELAI_AVANT_REPONSE valeur=""/>
      <TOLERANCE_MIN_NUMERIQUE valeur=""/>
      <TOLERANCE_MAX_NUMERIQUE valeur=""/>
      <MALUS_TEMPS valeur=""/>
      <BONUs_PLACE valeur=""/>
      <REPONSE>
        <NUM_REPONSE valeur="1">1</NUM_REPONSE>
        <LIB_REPONSE valeur="1.   Moteur diesel">1.   Moteur diesel</LIB_REPONSE>
        <POINT valeur=""/>
      </REPONSE>
      <REPONSE>
        <NUM_REPONSE valeur="2">2</NUM_REPONSE>
        <LIB_REPONSE valeur="2.  Moteur à essence">2.  Moteur à essence</LIB_REPONSE>
        <POINT valeur=""/>
      </REPONSE>
      <REPONSE>
        <NUM_REPONSE valeur="3">3</NUM_REPONSE>
        <LIB_REPONSE valeur="3.  Moteur à gaz">3.  Moteur à gaz</LIB_REPONSE>
        <POINT valeur=""/>
      </REPONSE>
      <REPONSE>
        <NUM_REPONSE valeur="4">4</NUM_REPONSE>
        <LIB_REPONSE valeur="4.  Moteur électrique">4.  Moteur électrique</LIB_REPONSE>
        <POINT valeur=""/>
      </REPONSE>
    </QUESTION>
  </DIAPO>
  <DIAPO>
    <NUM_DIAPO>17</NUM_DIAPO>
    <TYPE_DIAPO>0</TYPE_DIAPO>
  </DIAPO>
  <DIAPO>
    <NUM_DIAPO>18</NUM_DIAPO>
    <TYPE_DIAPO>1</TYPE_DIAPO>
    <QUESTION>
      <NUM_QUESTION valeur="5">5</NUM_QUESTION>
      <NUM_THEME valeur="1">1</NUM_THEME>
      <NUM_QUESTION_UTIL valeur=""/>
      <LIB_QUESTION valeur="Q5 / Parmi ces choix, quelle est la cause naturelle de pollution de l’air ? ">Q5 / Parmi ces choix, quelle est la cause naturelle de pollution de l’air ? </LIB_QUESTION>
      <ELIMINATOIRE valeur="False">Non</ELIMINATOIRE>
      <NB_POINT_MINI_Q valeur="">(Par défaut)</NB_POINT_MINI_Q>
      <METHODE_CALCUL_POINT_Q valeur="">(Par défaut)</METHODE_CALCUL_POINT_Q>
      <NB_POINT_MAXI_Q valeur="">(Par défaut)</NB_POINT_MAXI_Q>
      <NO_REPONSE_PAS_REPONDU valeur=""/>
      <NUM_QUESTION_THEME valeur="5">5</NUM_QUESTION_THEME>
      <COEFFICIENT valeur="1">1</COEFFICIENT>
      <SOLUTION valeur="2">2</SOLUTION>
      <NB_POINT_REP_JUSTE_Q valeur="">(Par défaut)</NB_POINT_REP_JUSTE_Q>
      <NB_POINT_REP_FAUSSE_Q valeur="">(Par défaut)</NB_POINT_REP_FAUSSE_Q>
      <NB_POINT_REP_OUBLI_Q valeur="">(Par défaut)</NB_POINT_REP_OUBLI_Q>
      <ORDONNENCEMENT valeur="False">Non</ORDONNENCEMENT>
      <TEMPS_REPONSE_Q valeur="">(Par défaut)</TEMPS_REPONSE_Q>
      <NB_POINT_REP_JUSTE_MAL_PLACE_Q valeur="">(Par défaut)</NB_POINT_REP_JUSTE_MAL_PLACE_Q>
      <NB_POINT_PAS_REPONDU_Q valeur="">(Par défaut)</NB_POINT_PAS_REPONDU_Q>
      <LIB_THEME valeur="">(Par défaut)</LIB_THEME>
      <REPONSE_UNIQUE valeur="">(Par défaut)</REPONSE_UNIQUE>
      <RES_INSTANTANE valeur="">(Par défaut)</RES_INSTANTANE>
      <PIVOT valeur="">Non</PIVOT>
      <TYPE_REPONSE valeur="0">Choix</TYPE_REPONSE>
      <MIROIR valeur=""/>
      <LIMITE_TEMPS valeur="">(Par défaut)</LIMITE_TEMPS>
      <PLAGE_MIN valeur=""/>
      <PLAGE_MAX valeur=""/>
      <DELAI_AVANT_REPONSE valeur=""/>
      <TOLERANCE_MIN_NUMERIQUE valeur=""/>
      <TOLERANCE_MAX_NUMERIQUE valeur=""/>
      <MALUS_TEMPS valeur=""/>
      <BONUs_PLACE valeur=""/>
      <REPONSE>
        <NUM_REPONSE valeur="1">1</NUM_REPONSE>
        <LIB_REPONSE valeur="1. Un pot d’échappement">1. Un pot d’échappement</LIB_REPONSE>
        <POINT valeur=""/>
      </REPONSE>
      <REPONSE>
        <NUM_REPONSE valeur="2">2</NUM_REPONSE>
        <LIB_REPONSE valeur="2. Une éruption volcanique">2. Une éruption volcanique</LIB_REPONSE>
        <POINT valeur=""/>
      </REPONSE>
      <REPONSE>
        <NUM_REPONSE valeur="3">3</NUM_REPONSE>
        <LIB_REPONSE valeur="3. Une cigarette">3. Une cigarette</LIB_REPONSE>
        <POINT valeur=""/>
      </REPONSE>
      <REPONSE>
        <NUM_REPONSE valeur="4">4</NUM_REPONSE>
        <LIB_REPONSE valeur="4. Un système de chauffage au bois">4. Un système de chauffage au bois</LIB_REPONSE>
        <POINT valeur=""/>
      </REPONSE>
    </QUESTION>
  </DIAPO>
  <DIAPO>
    <NUM_DIAPO>19</NUM_DIAPO>
    <TYPE_DIAPO>0</TYPE_DIAPO>
  </DIAPO>
  <DIAPO>
    <NUM_DIAPO>20</NUM_DIAPO>
    <TYPE_DIAPO>1</TYPE_DIAPO>
    <QUESTION>
      <NUM_QUESTION valeur="6">6</NUM_QUESTION>
      <NUM_THEME valeur="1">1</NUM_THEME>
      <NUM_QUESTION_UTIL valeur=""/>
      <LIB_QUESTION valeur="Q6 / Parmi ces moyens de déplacement, lequel pollue le plus l’air ?">Q6 / Parmi ces moyens de déplacement, lequel pollue le plus l’air ?</LIB_QUESTION>
      <ELIMINATOIRE valeur="False">Non</ELIMINATOIRE>
      <NB_POINT_MINI_Q valeur="">(Par défaut)</NB_POINT_MINI_Q>
      <METHODE_CALCUL_POINT_Q valeur="">(Par défaut)</METHODE_CALCUL_POINT_Q>
      <NB_POINT_MAXI_Q valeur="">(Par défaut)</NB_POINT_MAXI_Q>
      <NO_REPONSE_PAS_REPONDU valeur=""/>
      <NUM_QUESTION_THEME valeur="6">6</NUM_QUESTION_THEME>
      <COEFFICIENT valeur="1">1</COEFFICIENT>
      <SOLUTION valeur="2">2</SOLUTION>
      <NB_POINT_REP_JUSTE_Q valeur="">(Par défaut)</NB_POINT_REP_JUSTE_Q>
      <NB_POINT_REP_FAUSSE_Q valeur="">(Par défaut)</NB_POINT_REP_FAUSSE_Q>
      <NB_POINT_REP_OUBLI_Q valeur="">(Par défaut)</NB_POINT_REP_OUBLI_Q>
      <ORDONNENCEMENT valeur="False">Non</ORDONNENCEMENT>
      <TEMPS_REPONSE_Q valeur="">(Par défaut)</TEMPS_REPONSE_Q>
      <NB_POINT_REP_JUSTE_MAL_PLACE_Q valeur="">(Par défaut)</NB_POINT_REP_JUSTE_MAL_PLACE_Q>
      <NB_POINT_PAS_REPONDU_Q valeur="">(Par défaut)</NB_POINT_PAS_REPONDU_Q>
      <LIB_THEME valeur="">(Par défaut)</LIB_THEME>
      <REPONSE_UNIQUE valeur="">(Par défaut)</REPONSE_UNIQUE>
      <RES_INSTANTANE valeur="">(Par défaut)</RES_INSTANTANE>
      <PIVOT valeur="">Non</PIVOT>
      <TYPE_REPONSE valeur="0">Choix</TYPE_REPONSE>
      <MIROIR valeur=""/>
      <LIMITE_TEMPS valeur="">(Par défaut)</LIMITE_TEMPS>
      <PLAGE_MIN valeur=""/>
      <PLAGE_MAX valeur=""/>
      <DELAI_AVANT_REPONSE valeur=""/>
      <TOLERANCE_MIN_NUMERIQUE valeur=""/>
      <TOLERANCE_MAX_NUMERIQUE valeur=""/>
      <MALUS_TEMPS valeur=""/>
      <BONUs_PLACE valeur=""/>
      <REPONSE>
        <NUM_REPONSE valeur="1">1</NUM_REPONSE>
        <LIB_REPONSE valeur="1.    Le vélo">1.    Le vélo</LIB_REPONSE>
        <POINT valeur=""/>
      </REPONSE>
      <REPONSE>
        <NUM_REPONSE valeur="2">2</NUM_REPONSE>
        <LIB_REPONSE valeur="2.   L’avion">2.   L’avion</LIB_REPONSE>
        <POINT valeur=""/>
      </REPONSE>
      <REPONSE>
        <NUM_REPONSE valeur="3">3</NUM_REPONSE>
        <LIB_REPONSE valeur="3.   La marche à pied">3.   La marche à pied</LIB_REPONSE>
        <POINT valeur=""/>
      </REPONSE>
      <REPONSE>
        <NUM_REPONSE valeur="4">4</NUM_REPONSE>
        <LIB_REPONSE valeur="4.   La trottinette">4.   La trottinette</LIB_REPONSE>
        <POINT valeur=""/>
      </REPONSE>
    </QUESTION>
  </DIAPO>
  <DIAPO>
    <NUM_DIAPO>21</NUM_DIAPO>
    <TYPE_DIAPO>0</TYPE_DIAPO>
  </DIAPO>
  <DIAPO>
    <NUM_DIAPO>22</NUM_DIAPO>
    <TYPE_DIAPO>1</TYPE_DIAPO>
    <QUESTION>
      <NUM_QUESTION valeur="7">7</NUM_QUESTION>
      <NUM_THEME valeur="1">1</NUM_THEME>
      <NUM_QUESTION_UTIL valeur=""/>
      <LIB_QUESTION valeur="Q7 / Parmi ces systèmes de chauffage, quelle est la meilleure solution pour protéger notre air ?">Q7 / Parmi ces systèmes de chauffage, quelle est la meilleure solution pour protéger notre air ?</LIB_QUESTION>
      <ELIMINATOIRE valeur="False">Non</ELIMINATOIRE>
      <NB_POINT_MINI_Q valeur="">(Par défaut)</NB_POINT_MINI_Q>
      <METHODE_CALCUL_POINT_Q valeur="">(Par défaut)</METHODE_CALCUL_POINT_Q>
      <NB_POINT_MAXI_Q valeur="">(Par défaut)</NB_POINT_MAXI_Q>
      <NO_REPONSE_PAS_REPONDU valeur=""/>
      <NUM_QUESTION_THEME valeur="7">7</NUM_QUESTION_THEME>
      <COEFFICIENT valeur="1">1</COEFFICIENT>
      <SOLUTION valeur="4">4</SOLUTION>
      <NB_POINT_REP_JUSTE_Q valeur="">(Par défaut)</NB_POINT_REP_JUSTE_Q>
      <NB_POINT_REP_FAUSSE_Q valeur="">(Par défaut)</NB_POINT_REP_FAUSSE_Q>
      <NB_POINT_REP_OUBLI_Q valeur="">(Par défaut)</NB_POINT_REP_OUBLI_Q>
      <ORDONNENCEMENT valeur="False">Non</ORDONNENCEMENT>
      <TEMPS_REPONSE_Q valeur="">(Par défaut)</TEMPS_REPONSE_Q>
      <NB_POINT_REP_JUSTE_MAL_PLACE_Q valeur="">(Par défaut)</NB_POINT_REP_JUSTE_MAL_PLACE_Q>
      <NB_POINT_PAS_REPONDU_Q valeur="">(Par défaut)</NB_POINT_PAS_REPONDU_Q>
      <LIB_THEME valeur="">(Par défaut)</LIB_THEME>
      <REPONSE_UNIQUE valeur="">(Par défaut)</REPONSE_UNIQUE>
      <RES_INSTANTANE valeur="">(Par défaut)</RES_INSTANTANE>
      <PIVOT valeur="">Non</PIVOT>
      <TYPE_REPONSE valeur="0">Choix</TYPE_REPONSE>
      <MIROIR valeur=""/>
      <LIMITE_TEMPS valeur="">(Par défaut)</LIMITE_TEMPS>
      <PLAGE_MIN valeur=""/>
      <PLAGE_MAX valeur=""/>
      <DELAI_AVANT_REPONSE valeur=""/>
      <TOLERANCE_MIN_NUMERIQUE valeur=""/>
      <TOLERANCE_MAX_NUMERIQUE valeur=""/>
      <MALUS_TEMPS valeur=""/>
      <BONUs_PLACE valeur=""/>
      <REPONSE>
        <NUM_REPONSE valeur="1">1</NUM_REPONSE>
        <LIB_REPONSE valeur="1.    Le chauffage au gaz">1.    Le chauffage au gaz</LIB_REPONSE>
        <POINT valeur=""/>
      </REPONSE>
      <REPONSE>
        <NUM_REPONSE valeur="2">2</NUM_REPONSE>
        <LIB_REPONSE valeur="2.    Le chauffage au bois">2.    Le chauffage au bois</LIB_REPONSE>
        <POINT valeur=""/>
      </REPONSE>
      <REPONSE>
        <NUM_REPONSE valeur="3">3</NUM_REPONSE>
        <LIB_REPONSE valeur="3.    Le chauffage au fioul">3.    Le chauffage au fioul</LIB_REPONSE>
        <POINT valeur=""/>
      </REPONSE>
      <REPONSE>
        <NUM_REPONSE valeur="4">4</NUM_REPONSE>
        <LIB_REPONSE valeur="4.    Le chauffage solaire">4.    Le chauffage solaire</LIB_REPONSE>
        <POINT valeur=""/>
      </REPONSE>
    </QUESTION>
  </DIAPO>
  <DIAPO>
    <NUM_DIAPO>23</NUM_DIAPO>
    <TYPE_DIAPO>0</TYPE_DIAPO>
  </DIAPO>
  <DIAPO>
    <NUM_DIAPO>24</NUM_DIAPO>
    <TYPE_DIAPO>1</TYPE_DIAPO>
    <QUESTION>
      <NUM_QUESTION valeur="8">8</NUM_QUESTION>
      <NUM_THEME valeur="1">1</NUM_THEME>
      <NUM_QUESTION_UTIL valeur=""/>
      <LIB_QUESTION valeur="Q8 / Qu'est-ce que le Pédibus ?">Q8 / Qu'est-ce que le Pédibus ?</LIB_QUESTION>
      <ELIMINATOIRE valeur="False">Non</ELIMINATOIRE>
      <NB_POINT_MINI_Q valeur="">(Par défaut)</NB_POINT_MINI_Q>
      <METHODE_CALCUL_POINT_Q valeur="">(Par défaut)</METHODE_CALCUL_POINT_Q>
      <NB_POINT_MAXI_Q valeur="">(Par défaut)</NB_POINT_MAXI_Q>
      <NO_REPONSE_PAS_REPONDU valeur=""/>
      <NUM_QUESTION_THEME valeur="8">8</NUM_QUESTION_THEME>
      <COEFFICIENT valeur="1">1</COEFFICIENT>
      <SOLUTION valeur="2">2</SOLUTION>
      <NB_POINT_REP_JUSTE_Q valeur="">(Par défaut)</NB_POINT_REP_JUSTE_Q>
      <NB_POINT_REP_FAUSSE_Q valeur="">(Par défaut)</NB_POINT_REP_FAUSSE_Q>
      <NB_POINT_REP_OUBLI_Q valeur="">(Par défaut)</NB_POINT_REP_OUBLI_Q>
      <ORDONNENCEMENT valeur="False">Non</ORDONNENCEMENT>
      <TEMPS_REPONSE_Q valeur="">(Par défaut)</TEMPS_REPONSE_Q>
      <NB_POINT_REP_JUSTE_MAL_PLACE_Q valeur="">(Par défaut)</NB_POINT_REP_JUSTE_MAL_PLACE_Q>
      <NB_POINT_PAS_REPONDU_Q valeur="">(Par défaut)</NB_POINT_PAS_REPONDU_Q>
      <LIB_THEME valeur="">(Par défaut)</LIB_THEME>
      <REPONSE_UNIQUE valeur="">(Par défaut)</REPONSE_UNIQUE>
      <RES_INSTANTANE valeur="">(Par défaut)</RES_INSTANTANE>
      <PIVOT valeur="">Non</PIVOT>
      <TYPE_REPONSE valeur="0">Choix</TYPE_REPONSE>
      <MIROIR valeur=""/>
      <LIMITE_TEMPS valeur="">(Par défaut)</LIMITE_TEMPS>
      <PLAGE_MIN valeur=""/>
      <PLAGE_MAX valeur=""/>
      <DELAI_AVANT_REPONSE valeur=""/>
      <TOLERANCE_MIN_NUMERIQUE valeur=""/>
      <TOLERANCE_MAX_NUMERIQUE valeur=""/>
      <MALUS_TEMPS valeur=""/>
      <BONUs_PLACE valeur=""/>
      <REPONSE>
        <NUM_REPONSE valeur="1">1</NUM_REPONSE>
        <LIB_REPONSE valeur="1.    Du covoiturage">1.    Du covoiturage</LIB_REPONSE>
        <POINT valeur=""/>
      </REPONSE>
      <REPONSE>
        <NUM_REPONSE valeur="2">2</NUM_REPONSE>
        <LIB_REPONSE valeur="2.   Un bus où tout le monde marche">2.   Un bus où tout le monde marche</LIB_REPONSE>
        <POINT valeur=""/>
      </REPONSE>
      <REPONSE>
        <NUM_REPONSE valeur="3">3</NUM_REPONSE>
        <LIB_REPONSE valeur="3.   Un bus où tout le monde pédale">3.   Un bus où tout le monde pédale</LIB_REPONSE>
        <POINT valeur=""/>
      </REPONSE>
      <REPONSE>
        <NUM_REPONSE valeur="4">4</NUM_REPONSE>
        <LIB_REPONSE valeur="4.   Un bus à la demande">4.   Un bus à la demande</LIB_REPONSE>
        <POINT valeur=""/>
      </REPONSE>
    </QUESTION>
  </DIAPO>
  <DIAPO>
    <NUM_DIAPO>25</NUM_DIAPO>
    <TYPE_DIAPO>0</TYPE_DIAPO>
  </DIAPO>
  <DIAPO>
    <NUM_DIAPO>26</NUM_DIAPO>
    <TYPE_DIAPO>1</TYPE_DIAPO>
    <QUESTION>
      <NUM_QUESTION valeur="9">9</NUM_QUESTION>
      <NUM_THEME valeur="1">1</NUM_THEME>
      <NUM_QUESTION_UTIL valeur=""/>
      <LIB_QUESTION valeur="Q9 / Dans les grandes villes, la moitié des trajets réalisés en voiture sont…">Q9 / Dans les grandes villes, la moitié des trajets réalisés en voiture sont…</LIB_QUESTION>
      <ELIMINATOIRE valeur="False">Non</ELIMINATOIRE>
      <NB_POINT_MINI_Q valeur="">(Par défaut)</NB_POINT_MINI_Q>
      <METHODE_CALCUL_POINT_Q valeur="">(Par défaut)</METHODE_CALCUL_POINT_Q>
      <NB_POINT_MAXI_Q valeur="">(Par défaut)</NB_POINT_MAXI_Q>
      <NO_REPONSE_PAS_REPONDU valeur=""/>
      <NUM_QUESTION_THEME valeur="9">9</NUM_QUESTION_THEME>
      <COEFFICIENT valeur="1">1</COEFFICIENT>
      <SOLUTION valeur="1">1</SOLUTION>
      <NB_POINT_REP_JUSTE_Q valeur="">(Par défaut)</NB_POINT_REP_JUSTE_Q>
      <NB_POINT_REP_FAUSSE_Q valeur="">(Par défaut)</NB_POINT_REP_FAUSSE_Q>
      <NB_POINT_REP_OUBLI_Q valeur="">(Par défaut)</NB_POINT_REP_OUBLI_Q>
      <ORDONNENCEMENT valeur="False">Non</ORDONNENCEMENT>
      <TEMPS_REPONSE_Q valeur="">(Par défaut)</TEMPS_REPONSE_Q>
      <NB_POINT_REP_JUSTE_MAL_PLACE_Q valeur="">(Par défaut)</NB_POINT_REP_JUSTE_MAL_PLACE_Q>
      <NB_POINT_PAS_REPONDU_Q valeur="">(Par défaut)</NB_POINT_PAS_REPONDU_Q>
      <LIB_THEME valeur="">(Par défaut)</LIB_THEME>
      <REPONSE_UNIQUE valeur="">(Par défaut)</REPONSE_UNIQUE>
      <RES_INSTANTANE valeur="">(Par défaut)</RES_INSTANTANE>
      <PIVOT valeur="">Non</PIVOT>
      <TYPE_REPONSE valeur="0">Choix</TYPE_REPONSE>
      <MIROIR valeur=""/>
      <LIMITE_TEMPS valeur="">(Par défaut)</LIMITE_TEMPS>
      <PLAGE_MIN valeur=""/>
      <PLAGE_MAX valeur=""/>
      <DELAI_AVANT_REPONSE valeur=""/>
      <TOLERANCE_MIN_NUMERIQUE valeur=""/>
      <TOLERANCE_MAX_NUMERIQUE valeur=""/>
      <MALUS_TEMPS valeur=""/>
      <BONUs_PLACE valeur=""/>
      <REPONSE>
        <NUM_REPONSE valeur="1">1</NUM_REPONSE>
        <LIB_REPONSE valeur="1 -    Des petits trajets">1 -    Des petits trajets</LIB_REPONSE>
        <POINT valeur=""/>
      </REPONSE>
      <REPONSE>
        <NUM_REPONSE valeur="2">2</NUM_REPONSE>
        <LIB_REPONSE valeur="2 -    Des moyens trajets">2 -    Des moyens trajets</LIB_REPONSE>
        <POINT valeur=""/>
      </REPONSE>
      <REPONSE>
        <NUM_REPONSE valeur="3">3</NUM_REPONSE>
        <LIB_REPONSE valeur="3 -    Des grands trajets">3 -    Des grands trajets</LIB_REPONSE>
        <POINT valeur=""/>
      </REPONSE>
    </QUESTION>
  </DIAPO>
  <DIAPO>
    <NUM_DIAPO>27</NUM_DIAPO>
    <TYPE_DIAPO>0</TYPE_DIAPO>
  </DIAPO>
  <DIAPO>
    <NUM_DIAPO>28</NUM_DIAPO>
    <TYPE_DIAPO>1</TYPE_DIAPO>
    <QUESTION>
      <NUM_QUESTION valeur="10">10</NUM_QUESTION>
      <NUM_THEME valeur="1">1</NUM_THEME>
      <NUM_QUESTION_UTIL valeur=""/>
      <LIB_QUESTION valeur="Q10 / Comment puis-je réduire la pollution de l’air intérieur ?">Q10 / Comment puis-je réduire la pollution de l’air intérieur ?</LIB_QUESTION>
      <ELIMINATOIRE valeur="False">Non</ELIMINATOIRE>
      <NB_POINT_MINI_Q valeur="">(Par défaut)</NB_POINT_MINI_Q>
      <METHODE_CALCUL_POINT_Q valeur="">(Par défaut)</METHODE_CALCUL_POINT_Q>
      <NB_POINT_MAXI_Q valeur="">(Par défaut)</NB_POINT_MAXI_Q>
      <NO_REPONSE_PAS_REPONDU valeur=""/>
      <NUM_QUESTION_THEME valeur="10">10</NUM_QUESTION_THEME>
      <COEFFICIENT valeur="1">1</COEFFICIENT>
      <SOLUTION valeur="4">4</SOLUTION>
      <NB_POINT_REP_JUSTE_Q valeur="">(Par défaut)</NB_POINT_REP_JUSTE_Q>
      <NB_POINT_REP_FAUSSE_Q valeur="">(Par défaut)</NB_POINT_REP_FAUSSE_Q>
      <NB_POINT_REP_OUBLI_Q valeur="">(Par défaut)</NB_POINT_REP_OUBLI_Q>
      <ORDONNENCEMENT valeur="False">Non</ORDONNENCEMENT>
      <TEMPS_REPONSE_Q valeur="">(Par défaut)</TEMPS_REPONSE_Q>
      <NB_POINT_REP_JUSTE_MAL_PLACE_Q valeur="">(Par défaut)</NB_POINT_REP_JUSTE_MAL_PLACE_Q>
      <NB_POINT_PAS_REPONDU_Q valeur="">(Par défaut)</NB_POINT_PAS_REPONDU_Q>
      <LIB_THEME valeur="">(Par défaut)</LIB_THEME>
      <REPONSE_UNIQUE valeur="">(Par défaut)</REPONSE_UNIQUE>
      <RES_INSTANTANE valeur="">(Par défaut)</RES_INSTANTANE>
      <PIVOT valeur="">Non</PIVOT>
      <TYPE_REPONSE valeur="0">Choix</TYPE_REPONSE>
      <MIROIR valeur=""/>
      <LIMITE_TEMPS valeur="">(Par défaut)</LIMITE_TEMPS>
      <PLAGE_MIN valeur=""/>
      <PLAGE_MAX valeur=""/>
      <DELAI_AVANT_REPONSE valeur=""/>
      <TOLERANCE_MIN_NUMERIQUE valeur=""/>
      <TOLERANCE_MAX_NUMERIQUE valeur=""/>
      <MALUS_TEMPS valeur=""/>
      <BONUs_PLACE valeur=""/>
      <REPONSE>
        <NUM_REPONSE valeur="1">1</NUM_REPONSE>
        <LIB_REPONSE valeur="1 -  En utilisant des bougies">1 -  En utilisant des bougies</LIB_REPONSE>
        <POINT valeur=""/>
      </REPONSE>
      <REPONSE>
        <NUM_REPONSE valeur="2">2</NUM_REPONSE>
        <LIB_REPONSE valeur="2 -  En faisant la cuisine">2 -  En faisant la cuisine</LIB_REPONSE>
        <POINT valeur=""/>
      </REPONSE>
      <REPONSE>
        <NUM_REPONSE valeur="3">3</NUM_REPONSE>
        <LIB_REPONSE valeur="3 -  En évitant d’ouvrir les fenêtres">3 -  En évitant d’ouvrir les fenêtres</LIB_REPONSE>
        <POINT valeur=""/>
      </REPONSE>
      <REPONSE>
        <NUM_REPONSE valeur="4">4</NUM_REPONSE>
        <LIB_REPONSE valeur="4 -  En ouvrant les fenêtres">4 -  En ouvrant les fenêtres</LIB_REPONSE>
        <POINT valeur=""/>
      </REPONSE>
    </QUESTION>
  </DIAPO>
  <DIAPO>
    <NUM_DIAPO>29</NUM_DIAPO>
    <TYPE_DIAPO>0</TYPE_DIAPO>
  </DIAPO>
  <DIAPO>
    <NUM_DIAPO>30</NUM_DIAPO>
    <TYPE_DIAPO>0</TYPE_DIAPO>
  </DIAPO>
  <DIAPO>
    <NUM_DIAPO>31</NUM_DIAPO>
    <TYPE_DIAPO>0</TYPE_DIAPO>
  </DIAPO>
  <DIAPO>
    <NUM_DIAPO>32</NUM_DIAPO>
    <TYPE_DIAPO>0</TYPE_DIAPO>
  </DIAPO>
  <DIAPO>
    <NUM_DIAPO>33</NUM_DIAPO>
    <TYPE_DIAPO>0</TYPE_DIAPO>
  </DIAPO>
  <DIAPO>
    <NUM_DIAPO>34</NUM_DIAPO>
    <TYPE_DIAPO>0</TYPE_DIAPO>
  </DIAPO>
  <DIAPO>
    <NUM_DIAPO>35</NUM_DIAPO>
    <TYPE_DIAPO>0</TYPE_DIAPO>
  </DIAPO>
  <DIAPO>
    <NUM_DIAPO>36</NUM_DIAPO>
    <TYPE_DIAPO>0</TYPE_DIAPO>
  </DIAPO>
  <DIAPO>
    <NUM_DIAPO>37</NUM_DIAPO>
    <TYPE_DIAPO>0</TYPE_DIAPO>
  </DIAPO>
  <DIAPO>
    <NUM_DIAPO>38</NUM_DIAPO>
    <TYPE_DIAPO>0</TYPE_DIAPO>
  </DIAPO>
  <DIAPO>
    <NUM_DIAPO>39</NUM_DIAPO>
    <TYPE_DIAPO>0</TYPE_DIAPO>
  </DIAPO>
  <DIAPO>
    <NUM_DIAPO>40</NUM_DIAPO>
    <TYPE_DIAPO>0</TYPE_DIAPO>
  </DIAPO>
  <DIAPO>
    <NUM_DIAPO>41</NUM_DIAPO>
    <TYPE_DIAPO>0</TYPE_DIAPO>
  </DIAPO>
  <DIAPO>
    <NUM_DIAPO>42</NUM_DIAPO>
    <TYPE_DIAPO>0</TYPE_DIAPO>
  </DIAPO>
  <DIAPO>
    <NUM_DIAPO>43</NUM_DIAPO>
    <TYPE_DIAPO>0</TYPE_DIAPO>
  </DIAPO>
  <DIAPO>
    <NUM_DIAPO>44</NUM_DIAPO>
    <TYPE_DIAPO>0</TYPE_DIAPO>
  </DIAPO>
  <DIAPO>
    <NUM_DIAPO>45</NUM_DIAPO>
    <TYPE_DIAPO>0</TYPE_DIAPO>
  </DIAPO>
  <DIAPO>
    <NUM_DIAPO>46</NUM_DIAPO>
    <TYPE_DIAPO>0</TYPE_DIAPO>
  </DIAPO>
  <DIAPO>
    <NUM_DIAPO>47</NUM_DIAPO>
    <TYPE_DIAPO>0</TYPE_DIAPO>
  </DIAPO>
  <DIAPO>
    <NUM_DIAPO>48</NUM_DIAPO>
    <TYPE_DIAPO>0</TYPE_DIAPO>
  </DIAPO>
  <DIAPO>
    <NUM_DIAPO>49</NUM_DIAPO>
    <TYPE_DIAPO>0</TYPE_DIAPO>
  </DIAPO>
  <DIAPO>
    <NUM_DIAPO>50</NUM_DIAPO>
    <TYPE_DIAPO>1</TYPE_DIAPO>
    <QUESTION>
      <NUM_QUESTION valeur="11">11</NUM_QUESTION>
      <NUM_THEME valeur="1">1</NUM_THEME>
      <NUM_QUESTION_UTIL valeur=""/>
      <LIB_QUESTION valeur="F1 / As-tu aimé l’animation ?">F1 / As-tu aimé l’animation ?</LIB_QUESTION>
      <ELIMINATOIRE valeur="False">Non</ELIMINATOIRE>
      <NB_POINT_MINI_Q valeur="">(Par défaut)</NB_POINT_MINI_Q>
      <METHODE_CALCUL_POINT_Q valeur="">(Par défaut)</METHODE_CALCUL_POINT_Q>
      <NB_POINT_MAXI_Q valeur="">(Par défaut)</NB_POINT_MAXI_Q>
      <NO_REPONSE_PAS_REPONDU valeur=""/>
      <NUM_QUESTION_THEME valeur="11">11</NUM_QUESTION_THEME>
      <COEFFICIENT valeur="1">1</COEFFICIENT>
      <SOLUTION valeur="">Sondage</SOLUTION>
      <NB_POINT_REP_JUSTE_Q valeur="">(Par défaut)</NB_POINT_REP_JUSTE_Q>
      <NB_POINT_REP_FAUSSE_Q valeur="">(Par défaut)</NB_POINT_REP_FAUSSE_Q>
      <NB_POINT_REP_OUBLI_Q valeur="">(Par défaut)</NB_POINT_REP_OUBLI_Q>
      <ORDONNENCEMENT valeur="False">Non</ORDONNENCEMENT>
      <TEMPS_REPONSE_Q valeur="">(Par défaut)</TEMPS_REPONSE_Q>
      <NB_POINT_REP_JUSTE_MAL_PLACE_Q valeur="">(Par défaut)</NB_POINT_REP_JUSTE_MAL_PLACE_Q>
      <NB_POINT_PAS_REPONDU_Q valeur="">(Par défaut)</NB_POINT_PAS_REPONDU_Q>
      <LIB_THEME valeur="">(Par défaut)</LIB_THEME>
      <REPONSE_UNIQUE valeur="">(Par défaut)</REPONSE_UNIQUE>
      <RES_INSTANTANE valeur="">(Par défaut)</RES_INSTANTANE>
      <PIVOT valeur="">Non</PIVOT>
      <TYPE_REPONSE valeur="0">Choix</TYPE_REPONSE>
      <MIROIR valeur=""/>
      <LIMITE_TEMPS valeur="">(Par défaut)</LIMITE_TEMPS>
      <PLAGE_MIN valeur=""/>
      <PLAGE_MAX valeur=""/>
      <DELAI_AVANT_REPONSE valeur=""/>
      <TOLERANCE_MIN_NUMERIQUE valeur=""/>
      <TOLERANCE_MAX_NUMERIQUE valeur=""/>
      <MALUS_TEMPS valeur=""/>
      <BONUs_PLACE valeur=""/>
      <REPONSE>
        <NUM_REPONSE valeur="1">1</NUM_REPONSE>
        <LIB_REPONSE valeur="1 - Enormément">1 - Enormément</LIB_REPONSE>
        <POINT valeur=""/>
      </REPONSE>
      <REPONSE>
        <NUM_REPONSE valeur="2">2</NUM_REPONSE>
        <LIB_REPONSE valeur="2 - Beaucoup">2 - Beaucoup</LIB_REPONSE>
        <POINT valeur=""/>
      </REPONSE>
      <REPONSE>
        <NUM_REPONSE valeur="3">3</NUM_REPONSE>
        <LIB_REPONSE valeur="3 - Assez">3 - Assez</LIB_REPONSE>
        <POINT valeur=""/>
      </REPONSE>
      <REPONSE>
        <NUM_REPONSE valeur="4">4</NUM_REPONSE>
        <LIB_REPONSE valeur="4 - Pas tellement">4 - Pas tellement</LIB_REPONSE>
        <POINT valeur=""/>
      </REPONSE>
      <REPONSE>
        <NUM_REPONSE valeur="5">5</NUM_REPONSE>
        <LIB_REPONSE valeur="5 - Pas du tout">5 - Pas du tout</LIB_REPONSE>
        <POINT valeur=""/>
      </REPONSE>
    </QUESTION>
  </DIAPO>
  <DIAPO>
    <NUM_DIAPO>51</NUM_DIAPO>
    <TYPE_DIAPO>1</TYPE_DIAPO>
    <QUESTION>
      <NUM_QUESTION valeur="12">12</NUM_QUESTION>
      <NUM_THEME valeur="1">1</NUM_THEME>
      <NUM_QUESTION_UTIL valeur=""/>
      <LIB_QUESTION valeur="F2 / As-tu compris l’animation ?">F2 / As-tu compris l’animation ?</LIB_QUESTION>
      <ELIMINATOIRE valeur="False">Non</ELIMINATOIRE>
      <NB_POINT_MINI_Q valeur="">(Par défaut)</NB_POINT_MINI_Q>
      <METHODE_CALCUL_POINT_Q valeur="">(Par défaut)</METHODE_CALCUL_POINT_Q>
      <NB_POINT_MAXI_Q valeur="">(Par défaut)</NB_POINT_MAXI_Q>
      <NO_REPONSE_PAS_REPONDU valeur=""/>
      <NUM_QUESTION_THEME valeur="12">12</NUM_QUESTION_THEME>
      <COEFFICIENT valeur="1">1</COEFFICIENT>
      <SOLUTION valeur="">Sondage</SOLUTION>
      <NB_POINT_REP_JUSTE_Q valeur="">(Par défaut)</NB_POINT_REP_JUSTE_Q>
      <NB_POINT_REP_FAUSSE_Q valeur="">(Par défaut)</NB_POINT_REP_FAUSSE_Q>
      <NB_POINT_REP_OUBLI_Q valeur="">(Par défaut)</NB_POINT_REP_OUBLI_Q>
      <ORDONNENCEMENT valeur="False">Non</ORDONNENCEMENT>
      <TEMPS_REPONSE_Q valeur="">(Par défaut)</TEMPS_REPONSE_Q>
      <NB_POINT_REP_JUSTE_MAL_PLACE_Q valeur="">(Par défaut)</NB_POINT_REP_JUSTE_MAL_PLACE_Q>
      <NB_POINT_PAS_REPONDU_Q valeur="">(Par défaut)</NB_POINT_PAS_REPONDU_Q>
      <LIB_THEME valeur="">(Par défaut)</LIB_THEME>
      <REPONSE_UNIQUE valeur="">(Par défaut)</REPONSE_UNIQUE>
      <RES_INSTANTANE valeur="">(Par défaut)</RES_INSTANTANE>
      <PIVOT valeur="">Non</PIVOT>
      <TYPE_REPONSE valeur="0">Choix</TYPE_REPONSE>
      <MIROIR valeur=""/>
      <LIMITE_TEMPS valeur="">(Par défaut)</LIMITE_TEMPS>
      <PLAGE_MIN valeur=""/>
      <PLAGE_MAX valeur=""/>
      <DELAI_AVANT_REPONSE valeur=""/>
      <TOLERANCE_MIN_NUMERIQUE valeur=""/>
      <TOLERANCE_MAX_NUMERIQUE valeur=""/>
      <MALUS_TEMPS valeur=""/>
      <BONUs_PLACE valeur=""/>
      <REPONSE>
        <NUM_REPONSE valeur="1">1</NUM_REPONSE>
        <LIB_REPONSE valeur="1 - Enormément">1 - Enormément</LIB_REPONSE>
        <POINT valeur=""/>
      </REPONSE>
      <REPONSE>
        <NUM_REPONSE valeur="2">2</NUM_REPONSE>
        <LIB_REPONSE valeur="2 - Beaucoup">2 - Beaucoup</LIB_REPONSE>
        <POINT valeur=""/>
      </REPONSE>
      <REPONSE>
        <NUM_REPONSE valeur="3">3</NUM_REPONSE>
        <LIB_REPONSE valeur="3 - Assez">3 - Assez</LIB_REPONSE>
        <POINT valeur=""/>
      </REPONSE>
      <REPONSE>
        <NUM_REPONSE valeur="4">4</NUM_REPONSE>
        <LIB_REPONSE valeur="4 - Pas tellement">4 - Pas tellement</LIB_REPONSE>
        <POINT valeur=""/>
      </REPONSE>
      <REPONSE>
        <NUM_REPONSE valeur="5">5</NUM_REPONSE>
        <LIB_REPONSE valeur="5 - Pas du tout">5 - Pas du tout</LIB_REPONSE>
        <POINT valeur=""/>
      </REPONSE>
    </QUESTION>
  </DIAPO>
  <DIAPO>
    <NUM_DIAPO>52</NUM_DIAPO>
    <TYPE_DIAPO>1</TYPE_DIAPO>
    <QUESTION>
      <NUM_QUESTION valeur="13">13</NUM_QUESTION>
      <NUM_THEME valeur="1">1</NUM_THEME>
      <NUM_QUESTION_UTIL valeur=""/>
      <LIB_QUESTION valeur="F3 / As-tu aimé les expériences, les travaux pratiques ?">F3 / As-tu aimé les expériences, les travaux pratiques ?</LIB_QUESTION>
      <ELIMINATOIRE valeur="False">Non</ELIMINATOIRE>
      <NB_POINT_MINI_Q valeur="">(Par défaut)</NB_POINT_MINI_Q>
      <METHODE_CALCUL_POINT_Q valeur="">(Par défaut)</METHODE_CALCUL_POINT_Q>
      <NB_POINT_MAXI_Q valeur="">(Par défaut)</NB_POINT_MAXI_Q>
      <NO_REPONSE_PAS_REPONDU valeur=""/>
      <NUM_QUESTION_THEME valeur="13">13</NUM_QUESTION_THEME>
      <COEFFICIENT valeur="1">1</COEFFICIENT>
      <SOLUTION valeur="">Sondage</SOLUTION>
      <NB_POINT_REP_JUSTE_Q valeur="">(Par défaut)</NB_POINT_REP_JUSTE_Q>
      <NB_POINT_REP_FAUSSE_Q valeur="">(Par défaut)</NB_POINT_REP_FAUSSE_Q>
      <NB_POINT_REP_OUBLI_Q valeur="">(Par défaut)</NB_POINT_REP_OUBLI_Q>
      <ORDONNENCEMENT valeur="False">Non</ORDONNENCEMENT>
      <TEMPS_REPONSE_Q valeur="">(Par défaut)</TEMPS_REPONSE_Q>
      <NB_POINT_REP_JUSTE_MAL_PLACE_Q valeur="">(Par défaut)</NB_POINT_REP_JUSTE_MAL_PLACE_Q>
      <NB_POINT_PAS_REPONDU_Q valeur="">(Par défaut)</NB_POINT_PAS_REPONDU_Q>
      <LIB_THEME valeur="">(Par défaut)</LIB_THEME>
      <REPONSE_UNIQUE valeur="">(Par défaut)</REPONSE_UNIQUE>
      <RES_INSTANTANE valeur="">(Par défaut)</RES_INSTANTANE>
      <PIVOT valeur="">Non</PIVOT>
      <TYPE_REPONSE valeur="0">Choix</TYPE_REPONSE>
      <MIROIR valeur=""/>
      <LIMITE_TEMPS valeur="">(Par défaut)</LIMITE_TEMPS>
      <PLAGE_MIN valeur=""/>
      <PLAGE_MAX valeur=""/>
      <DELAI_AVANT_REPONSE valeur=""/>
      <TOLERANCE_MIN_NUMERIQUE valeur=""/>
      <TOLERANCE_MAX_NUMERIQUE valeur=""/>
      <MALUS_TEMPS valeur=""/>
      <BONUs_PLACE valeur=""/>
      <REPONSE>
        <NUM_REPONSE valeur="1">1</NUM_REPONSE>
        <LIB_REPONSE valeur="1 - Enormément">1 - Enormément</LIB_REPONSE>
        <POINT valeur=""/>
      </REPONSE>
      <REPONSE>
        <NUM_REPONSE valeur="2">2</NUM_REPONSE>
        <LIB_REPONSE valeur="2 - Beaucoup">2 - Beaucoup</LIB_REPONSE>
        <POINT valeur=""/>
      </REPONSE>
      <REPONSE>
        <NUM_REPONSE valeur="3">3</NUM_REPONSE>
        <LIB_REPONSE valeur="3 - Assez">3 - Assez</LIB_REPONSE>
        <POINT valeur=""/>
      </REPONSE>
      <REPONSE>
        <NUM_REPONSE valeur="4">4</NUM_REPONSE>
        <LIB_REPONSE valeur="4 - Pas tellement">4 - Pas tellement</LIB_REPONSE>
        <POINT valeur=""/>
      </REPONSE>
      <REPONSE>
        <NUM_REPONSE valeur="5">5</NUM_REPONSE>
        <LIB_REPONSE valeur="5 - Pas du tout">5 - Pas du tout</LIB_REPONSE>
        <POINT valeur=""/>
      </REPONSE>
    </QUESTION>
  </DIAPO>
  <DIAPO>
    <NUM_DIAPO>53</NUM_DIAPO>
    <TYPE_DIAPO>1</TYPE_DIAPO>
    <QUESTION>
      <NUM_QUESTION valeur="14">14</NUM_QUESTION>
      <NUM_THEME valeur="1">1</NUM_THEME>
      <NUM_QUESTION_UTIL valeur=""/>
      <LIB_QUESTION valeur="F4 / Les explications de l’animateur pendant l’animation t’ont-elles permis de mieux comprendre ?">F4 / Les explications de l’animateur pendant l’animation t’ont-elles permis de mieux comprendre ?</LIB_QUESTION>
      <ELIMINATOIRE valeur="False">Non</ELIMINATOIRE>
      <NB_POINT_MINI_Q valeur="">(Par défaut)</NB_POINT_MINI_Q>
      <METHODE_CALCUL_POINT_Q valeur="">(Par défaut)</METHODE_CALCUL_POINT_Q>
      <NB_POINT_MAXI_Q valeur="">(Par défaut)</NB_POINT_MAXI_Q>
      <NO_REPONSE_PAS_REPONDU valeur=""/>
      <NUM_QUESTION_THEME valeur="14">14</NUM_QUESTION_THEME>
      <COEFFICIENT valeur="1">1</COEFFICIENT>
      <SOLUTION valeur="">Sondage</SOLUTION>
      <NB_POINT_REP_JUSTE_Q valeur="">(Par défaut)</NB_POINT_REP_JUSTE_Q>
      <NB_POINT_REP_FAUSSE_Q valeur="">(Par défaut)</NB_POINT_REP_FAUSSE_Q>
      <NB_POINT_REP_OUBLI_Q valeur="">(Par défaut)</NB_POINT_REP_OUBLI_Q>
      <ORDONNENCEMENT valeur="False">Non</ORDONNENCEMENT>
      <TEMPS_REPONSE_Q valeur="">(Par défaut)</TEMPS_REPONSE_Q>
      <NB_POINT_REP_JUSTE_MAL_PLACE_Q valeur="">(Par défaut)</NB_POINT_REP_JUSTE_MAL_PLACE_Q>
      <NB_POINT_PAS_REPONDU_Q valeur="">(Par défaut)</NB_POINT_PAS_REPONDU_Q>
      <LIB_THEME valeur="">(Par défaut)</LIB_THEME>
      <REPONSE_UNIQUE valeur="">(Par défaut)</REPONSE_UNIQUE>
      <RES_INSTANTANE valeur="">(Par défaut)</RES_INSTANTANE>
      <PIVOT valeur="">Non</PIVOT>
      <TYPE_REPONSE valeur="0">Choix</TYPE_REPONSE>
      <MIROIR valeur=""/>
      <LIMITE_TEMPS valeur="">(Par défaut)</LIMITE_TEMPS>
      <PLAGE_MIN valeur=""/>
      <PLAGE_MAX valeur=""/>
      <DELAI_AVANT_REPONSE valeur=""/>
      <TOLERANCE_MIN_NUMERIQUE valeur=""/>
      <TOLERANCE_MAX_NUMERIQUE valeur=""/>
      <MALUS_TEMPS valeur=""/>
      <BONUs_PLACE valeur=""/>
      <REPONSE>
        <NUM_REPONSE valeur="1">1</NUM_REPONSE>
        <LIB_REPONSE valeur="1 - Enormément">1 - Enormément</LIB_REPONSE>
        <POINT valeur=""/>
      </REPONSE>
      <REPONSE>
        <NUM_REPONSE valeur="2">2</NUM_REPONSE>
        <LIB_REPONSE valeur="2 - Beaucoup">2 - Beaucoup</LIB_REPONSE>
        <POINT valeur=""/>
      </REPONSE>
      <REPONSE>
        <NUM_REPONSE valeur="3">3</NUM_REPONSE>
        <LIB_REPONSE valeur="3 - Assez">3 - Assez</LIB_REPONSE>
        <POINT valeur=""/>
      </REPONSE>
      <REPONSE>
        <NUM_REPONSE valeur="4">4</NUM_REPONSE>
        <LIB_REPONSE valeur="4 - Pas tellement">4 - Pas tellement</LIB_REPONSE>
        <POINT valeur=""/>
      </REPONSE>
      <REPONSE>
        <NUM_REPONSE valeur="5">5</NUM_REPONSE>
        <LIB_REPONSE valeur="5 - Pas du tout">5 - Pas du tout</LIB_REPONSE>
        <POINT valeur=""/>
      </REPONSE>
    </QUESTION>
  </DIAPO>
  <DIAPO>
    <NUM_DIAPO>54</NUM_DIAPO>
    <TYPE_DIAPO>1</TYPE_DIAPO>
    <QUESTION>
      <NUM_QUESTION valeur="15">15</NUM_QUESTION>
      <NUM_THEME valeur="1">1</NUM_THEME>
      <NUM_QUESTION_UTIL valeur=""/>
      <LIB_QUESTION valeur="F5 / Avais-tu déjà fait attention à la pollution de l’air autour de toi ?">F5 / Avais-tu déjà fait attention à la pollution de l’air autour de toi ?</LIB_QUESTION>
      <ELIMINATOIRE valeur="False">Non</ELIMINATOIRE>
      <NB_POINT_MINI_Q valeur="">(Par défaut)</NB_POINT_MINI_Q>
      <METHODE_CALCUL_POINT_Q valeur="">(Par défaut)</METHODE_CALCUL_POINT_Q>
      <NB_POINT_MAXI_Q valeur="">(Par défaut)</NB_POINT_MAXI_Q>
      <NO_REPONSE_PAS_REPONDU valeur=""/>
      <NUM_QUESTION_THEME valeur="15">15</NUM_QUESTION_THEME>
      <COEFFICIENT valeur="1">1</COEFFICIENT>
      <SOLUTION valeur="">Sondage</SOLUTION>
      <NB_POINT_REP_JUSTE_Q valeur="">(Par défaut)</NB_POINT_REP_JUSTE_Q>
      <NB_POINT_REP_FAUSSE_Q valeur="">(Par défaut)</NB_POINT_REP_FAUSSE_Q>
      <NB_POINT_REP_OUBLI_Q valeur="">(Par défaut)</NB_POINT_REP_OUBLI_Q>
      <ORDONNENCEMENT valeur="False">Non</ORDONNENCEMENT>
      <TEMPS_REPONSE_Q valeur="">(Par défaut)</TEMPS_REPONSE_Q>
      <NB_POINT_REP_JUSTE_MAL_PLACE_Q valeur="">(Par défaut)</NB_POINT_REP_JUSTE_MAL_PLACE_Q>
      <NB_POINT_PAS_REPONDU_Q valeur="">(Par défaut)</NB_POINT_PAS_REPONDU_Q>
      <LIB_THEME valeur="">(Par défaut)</LIB_THEME>
      <REPONSE_UNIQUE valeur="">(Par défaut)</REPONSE_UNIQUE>
      <RES_INSTANTANE valeur="">(Par défaut)</RES_INSTANTANE>
      <PIVOT valeur="">Non</PIVOT>
      <TYPE_REPONSE valeur="0">Choix</TYPE_REPONSE>
      <MIROIR valeur=""/>
      <LIMITE_TEMPS valeur="">(Par défaut)</LIMITE_TEMPS>
      <PLAGE_MIN valeur=""/>
      <PLAGE_MAX valeur=""/>
      <DELAI_AVANT_REPONSE valeur=""/>
      <TOLERANCE_MIN_NUMERIQUE valeur=""/>
      <TOLERANCE_MAX_NUMERIQUE valeur=""/>
      <MALUS_TEMPS valeur=""/>
      <BONUs_PLACE valeur=""/>
      <REPONSE>
        <NUM_REPONSE valeur="1">1</NUM_REPONSE>
        <LIB_REPONSE valeur="1 - Enormément">1 - Enormément</LIB_REPONSE>
        <POINT valeur=""/>
      </REPONSE>
      <REPONSE>
        <NUM_REPONSE valeur="2">2</NUM_REPONSE>
        <LIB_REPONSE valeur="2 - Beaucoup">2 - Beaucoup</LIB_REPONSE>
        <POINT valeur=""/>
      </REPONSE>
      <REPONSE>
        <NUM_REPONSE valeur="3">3</NUM_REPONSE>
        <LIB_REPONSE valeur="3 - Assez">3 - Assez</LIB_REPONSE>
        <POINT valeur=""/>
      </REPONSE>
      <REPONSE>
        <NUM_REPONSE valeur="4">4</NUM_REPONSE>
        <LIB_REPONSE valeur="4 - Pas tellement">4 - Pas tellement</LIB_REPONSE>
        <POINT valeur=""/>
      </REPONSE>
      <REPONSE>
        <NUM_REPONSE valeur="5">5</NUM_REPONSE>
        <LIB_REPONSE valeur="5 - Pas du tout">5 - Pas du tout</LIB_REPONSE>
        <POINT valeur=""/>
      </REPONSE>
    </QUESTION>
  </DIAPO>
</QUESTIONNAIRE>
</file>

<file path=customXml/itemProps1.xml><?xml version="1.0" encoding="utf-8"?>
<ds:datastoreItem xmlns:ds="http://schemas.openxmlformats.org/officeDocument/2006/customXml" ds:itemID="{72E4551E-4A03-4C6A-8723-FA5BE8D0D26A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1366</TotalTime>
  <Words>2558</Words>
  <Application>Microsoft Office PowerPoint</Application>
  <PresentationFormat>Grand écran</PresentationFormat>
  <Paragraphs>432</Paragraphs>
  <Slides>52</Slides>
  <Notes>30</Notes>
  <HiddenSlides>20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52</vt:i4>
      </vt:variant>
    </vt:vector>
  </HeadingPairs>
  <TitlesOfParts>
    <vt:vector size="66" baseType="lpstr">
      <vt:lpstr>Microsoft YaHei</vt:lpstr>
      <vt:lpstr>Arial</vt:lpstr>
      <vt:lpstr>Biko</vt:lpstr>
      <vt:lpstr>Calibri</vt:lpstr>
      <vt:lpstr>Calibri Bold</vt:lpstr>
      <vt:lpstr>Calibri Italic</vt:lpstr>
      <vt:lpstr>Calibri Light</vt:lpstr>
      <vt:lpstr>Roboto</vt:lpstr>
      <vt:lpstr>Source Sans Pro</vt:lpstr>
      <vt:lpstr>Source Sans Pro SemiBold</vt:lpstr>
      <vt:lpstr>Wingdings</vt:lpstr>
      <vt:lpstr>5_Thème Office</vt:lpstr>
      <vt:lpstr>6_Thème Office</vt:lpstr>
      <vt:lpstr>4_Thème Office</vt:lpstr>
      <vt:lpstr>Présentation PowerPoint</vt:lpstr>
      <vt:lpstr>Présentation PowerPoint</vt:lpstr>
      <vt:lpstr>SOMMAIRE</vt:lpstr>
      <vt:lpstr>Présentation PowerPoint</vt:lpstr>
      <vt:lpstr>SÉANCE 1 / L’importance de l’air</vt:lpstr>
      <vt:lpstr>Présentation PowerPoint</vt:lpstr>
      <vt:lpstr>Présentation PowerPoint</vt:lpstr>
      <vt:lpstr>Présentation PowerPoint</vt:lpstr>
      <vt:lpstr>Utilisation des manettes de quiz   Exemple</vt:lpstr>
      <vt:lpstr>Présentation PowerPoint</vt:lpstr>
      <vt:lpstr>Présentation PowerPoint</vt:lpstr>
      <vt:lpstr>A2 / Quand je vide ma bouteille de l’eau qu’elle contient, que reste-t-il dedans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Q1 / Connais-tu le volume d’air qui passe  dans nos poumons chaque jour ?</vt:lpstr>
      <vt:lpstr>Q1 / Connais-tu le volume d’air qui passe  dans nos poumons chaque jour ?</vt:lpstr>
      <vt:lpstr>Q2 / Avons-nous tout le ciel pour respirer ? </vt:lpstr>
      <vt:lpstr>Q2 / Avons-nous tout le ciel pour respirer ? </vt:lpstr>
      <vt:lpstr>Q3 / Le volume d’air respiré lors d’une activité sportive intense est environ…</vt:lpstr>
      <vt:lpstr>Q3 / Le volume d’air respiré lors d’une activité sportive intense est environ…</vt:lpstr>
      <vt:lpstr>Q4 / Parmi les moteurs suivants, quel est celui qui pollue le moins l’air ?</vt:lpstr>
      <vt:lpstr>Q4 / Parmi les moteurs suivants, quel est celui qui pollue le moins l’air ?</vt:lpstr>
      <vt:lpstr>Q5 / Parmi ces choix, quelle est la cause naturelle de pollution de l’air ? </vt:lpstr>
      <vt:lpstr>Q5 / Parmi ces choix, quelle est la cause naturelle de pollution de l’air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Q9 / Dans les grandes villes, la moitié des trajets réalisés en voiture sont…</vt:lpstr>
      <vt:lpstr>Q9 / Dans les grandes villes, la moitié des trajets réalisés en voiture sont…</vt:lpstr>
      <vt:lpstr>Q10 / Comment puis-je réduire la pollution de l’air intérieur ?</vt:lpstr>
      <vt:lpstr>Q10 / Comment puis-je réduire la pollution de l’air intérieur ?</vt:lpstr>
      <vt:lpstr>Fin du premier quiz sur tes connaissances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F1 / As-tu aimé l’animation ?</vt:lpstr>
      <vt:lpstr>F2 / As-tu compris l’animation ?</vt:lpstr>
      <vt:lpstr>F3 / As-tu aimé les expériences, les travaux pratiques ?</vt:lpstr>
      <vt:lpstr>F4 / Les explications de l’animateur pendant l’animation t’ont-elles permis de mieux comprendre ?</vt:lpstr>
      <vt:lpstr>F5 / Avais-tu déjà fait attention à la pollution de l’air autour de toi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airetmoi</dc:creator>
  <cp:lastModifiedBy>Romain</cp:lastModifiedBy>
  <cp:revision>95</cp:revision>
  <dcterms:created xsi:type="dcterms:W3CDTF">2020-09-10T12:09:35Z</dcterms:created>
  <dcterms:modified xsi:type="dcterms:W3CDTF">2021-01-20T09:04:36Z</dcterms:modified>
</cp:coreProperties>
</file>